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comments/comment2.xml" ContentType="application/vnd.openxmlformats-officedocument.presentationml.comments+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notesMasterIdLst>
    <p:notesMasterId r:id="rId14"/>
  </p:notesMasterIdLst>
  <p:sldIdLst>
    <p:sldId id="256" r:id="rId2"/>
    <p:sldId id="266" r:id="rId3"/>
    <p:sldId id="257" r:id="rId4"/>
    <p:sldId id="268" r:id="rId5"/>
    <p:sldId id="262" r:id="rId6"/>
    <p:sldId id="259" r:id="rId7"/>
    <p:sldId id="267" r:id="rId8"/>
    <p:sldId id="260" r:id="rId9"/>
    <p:sldId id="269" r:id="rId10"/>
    <p:sldId id="270" r:id="rId11"/>
    <p:sldId id="271" r:id="rId12"/>
    <p:sldId id="273"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E8A1BE6-654E-4451-B3BE-10BF38C4AD0E}">
          <p14:sldIdLst>
            <p14:sldId id="256"/>
            <p14:sldId id="266"/>
            <p14:sldId id="257"/>
            <p14:sldId id="268"/>
            <p14:sldId id="262"/>
            <p14:sldId id="259"/>
            <p14:sldId id="267"/>
            <p14:sldId id="260"/>
            <p14:sldId id="269"/>
            <p14:sldId id="270"/>
            <p14:sldId id="271"/>
            <p14:sldId id="273"/>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reya Rao" initials="SR"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DE5AD0-7AA8-4B38-964B-4B3E6643D727}" v="57" dt="2018-10-31T10:13:22.4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24" autoAdjust="0"/>
    <p:restoredTop sz="60727" autoAdjust="0"/>
  </p:normalViewPr>
  <p:slideViewPr>
    <p:cSldViewPr snapToGrid="0">
      <p:cViewPr varScale="1">
        <p:scale>
          <a:sx n="68" d="100"/>
          <a:sy n="68" d="100"/>
        </p:scale>
        <p:origin x="1554"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reya Rao" userId="93cdafa6b8a0ec5b" providerId="LiveId" clId="{F5DE5AD0-7AA8-4B38-964B-4B3E6643D727}"/>
    <pc:docChg chg="undo custSel addSld delSld modSld sldOrd modSection">
      <pc:chgData name="Shreya Rao" userId="93cdafa6b8a0ec5b" providerId="LiveId" clId="{F5DE5AD0-7AA8-4B38-964B-4B3E6643D727}" dt="2018-10-31T10:27:13.679" v="21691" actId="20577"/>
      <pc:docMkLst>
        <pc:docMk/>
      </pc:docMkLst>
      <pc:sldChg chg="addSp delSp delDesignElem">
        <pc:chgData name="Shreya Rao" userId="93cdafa6b8a0ec5b" providerId="LiveId" clId="{F5DE5AD0-7AA8-4B38-964B-4B3E6643D727}" dt="2018-10-31T05:55:02.755" v="2018"/>
        <pc:sldMkLst>
          <pc:docMk/>
          <pc:sldMk cId="2569703242" sldId="256"/>
        </pc:sldMkLst>
        <pc:spChg chg="add del">
          <ac:chgData name="Shreya Rao" userId="93cdafa6b8a0ec5b" providerId="LiveId" clId="{F5DE5AD0-7AA8-4B38-964B-4B3E6643D727}" dt="2018-10-31T05:55:02.755" v="2018"/>
          <ac:spMkLst>
            <pc:docMk/>
            <pc:sldMk cId="2569703242" sldId="256"/>
            <ac:spMk id="8" creationId="{9ABC736F-FD1E-4980-876D-E5C38773936B}"/>
          </ac:spMkLst>
        </pc:spChg>
        <pc:spChg chg="add del">
          <ac:chgData name="Shreya Rao" userId="93cdafa6b8a0ec5b" providerId="LiveId" clId="{F5DE5AD0-7AA8-4B38-964B-4B3E6643D727}" dt="2018-10-31T05:55:02.755" v="2018"/>
          <ac:spMkLst>
            <pc:docMk/>
            <pc:sldMk cId="2569703242" sldId="256"/>
            <ac:spMk id="10" creationId="{8D98EE46-797C-45B8-8337-491B94E0583F}"/>
          </ac:spMkLst>
        </pc:spChg>
        <pc:spChg chg="add del">
          <ac:chgData name="Shreya Rao" userId="93cdafa6b8a0ec5b" providerId="LiveId" clId="{F5DE5AD0-7AA8-4B38-964B-4B3E6643D727}" dt="2018-10-31T05:55:02.755" v="2018"/>
          <ac:spMkLst>
            <pc:docMk/>
            <pc:sldMk cId="2569703242" sldId="256"/>
            <ac:spMk id="14" creationId="{3915B512-930A-40F0-82A6-4895B71A9566}"/>
          </ac:spMkLst>
        </pc:spChg>
        <pc:cxnChg chg="add del">
          <ac:chgData name="Shreya Rao" userId="93cdafa6b8a0ec5b" providerId="LiveId" clId="{F5DE5AD0-7AA8-4B38-964B-4B3E6643D727}" dt="2018-10-31T05:55:02.755" v="2018"/>
          <ac:cxnSpMkLst>
            <pc:docMk/>
            <pc:sldMk cId="2569703242" sldId="256"/>
            <ac:cxnSpMk id="12" creationId="{4E4CA735-62CB-4665-AA7D-4A259E3F7CE6}"/>
          </ac:cxnSpMkLst>
        </pc:cxnChg>
      </pc:sldChg>
      <pc:sldChg chg="addSp delSp delDesignElem modNotesTx">
        <pc:chgData name="Shreya Rao" userId="93cdafa6b8a0ec5b" providerId="LiveId" clId="{F5DE5AD0-7AA8-4B38-964B-4B3E6643D727}" dt="2018-10-31T09:33:37.509" v="17595" actId="20577"/>
        <pc:sldMkLst>
          <pc:docMk/>
          <pc:sldMk cId="1037862030" sldId="257"/>
        </pc:sldMkLst>
        <pc:spChg chg="add del">
          <ac:chgData name="Shreya Rao" userId="93cdafa6b8a0ec5b" providerId="LiveId" clId="{F5DE5AD0-7AA8-4B38-964B-4B3E6643D727}" dt="2018-10-31T05:55:02.755" v="2018"/>
          <ac:spMkLst>
            <pc:docMk/>
            <pc:sldMk cId="1037862030" sldId="257"/>
            <ac:spMk id="15" creationId="{39E4C68A-A4A9-48A4-9FF2-D2896B1EA01F}"/>
          </ac:spMkLst>
        </pc:spChg>
        <pc:spChg chg="add del">
          <ac:chgData name="Shreya Rao" userId="93cdafa6b8a0ec5b" providerId="LiveId" clId="{F5DE5AD0-7AA8-4B38-964B-4B3E6643D727}" dt="2018-10-31T05:55:02.755" v="2018"/>
          <ac:spMkLst>
            <pc:docMk/>
            <pc:sldMk cId="1037862030" sldId="257"/>
            <ac:spMk id="19" creationId="{E2B9AEA5-52CB-49A6-AF8A-33502F291B91}"/>
          </ac:spMkLst>
        </pc:spChg>
      </pc:sldChg>
      <pc:sldChg chg="addSp delSp modSp delAnim modAnim delDesignElem modNotesTx">
        <pc:chgData name="Shreya Rao" userId="93cdafa6b8a0ec5b" providerId="LiveId" clId="{F5DE5AD0-7AA8-4B38-964B-4B3E6643D727}" dt="2018-10-31T09:50:34.972" v="18881"/>
        <pc:sldMkLst>
          <pc:docMk/>
          <pc:sldMk cId="1468339046" sldId="259"/>
        </pc:sldMkLst>
        <pc:spChg chg="add del">
          <ac:chgData name="Shreya Rao" userId="93cdafa6b8a0ec5b" providerId="LiveId" clId="{F5DE5AD0-7AA8-4B38-964B-4B3E6643D727}" dt="2018-10-31T05:55:02.755" v="2018"/>
          <ac:spMkLst>
            <pc:docMk/>
            <pc:sldMk cId="1468339046" sldId="259"/>
            <ac:spMk id="7" creationId="{F9B8E572-2CE6-4185-BC38-989024BC010D}"/>
          </ac:spMkLst>
        </pc:spChg>
        <pc:picChg chg="mod">
          <ac:chgData name="Shreya Rao" userId="93cdafa6b8a0ec5b" providerId="LiveId" clId="{F5DE5AD0-7AA8-4B38-964B-4B3E6643D727}" dt="2018-10-31T09:49:00.222" v="18750" actId="14100"/>
          <ac:picMkLst>
            <pc:docMk/>
            <pc:sldMk cId="1468339046" sldId="259"/>
            <ac:picMk id="5" creationId="{A484068B-7FDA-4654-85E8-A7D2A28B0638}"/>
          </ac:picMkLst>
        </pc:picChg>
        <pc:picChg chg="mod">
          <ac:chgData name="Shreya Rao" userId="93cdafa6b8a0ec5b" providerId="LiveId" clId="{F5DE5AD0-7AA8-4B38-964B-4B3E6643D727}" dt="2018-10-31T09:49:25.625" v="18758" actId="14100"/>
          <ac:picMkLst>
            <pc:docMk/>
            <pc:sldMk cId="1468339046" sldId="259"/>
            <ac:picMk id="6" creationId="{51F97CEF-3C03-49B8-A79E-67E325E919CE}"/>
          </ac:picMkLst>
        </pc:picChg>
        <pc:picChg chg="mod">
          <ac:chgData name="Shreya Rao" userId="93cdafa6b8a0ec5b" providerId="LiveId" clId="{F5DE5AD0-7AA8-4B38-964B-4B3E6643D727}" dt="2018-10-31T09:49:14.951" v="18754" actId="1076"/>
          <ac:picMkLst>
            <pc:docMk/>
            <pc:sldMk cId="1468339046" sldId="259"/>
            <ac:picMk id="8" creationId="{7435208B-53E3-4A88-920D-5D872363D7B0}"/>
          </ac:picMkLst>
        </pc:picChg>
        <pc:picChg chg="del">
          <ac:chgData name="Shreya Rao" userId="93cdafa6b8a0ec5b" providerId="LiveId" clId="{F5DE5AD0-7AA8-4B38-964B-4B3E6643D727}" dt="2018-10-31T09:48:31.413" v="18742" actId="478"/>
          <ac:picMkLst>
            <pc:docMk/>
            <pc:sldMk cId="1468339046" sldId="259"/>
            <ac:picMk id="9" creationId="{8308D05F-7E1B-48F8-BF88-554CBF286CDA}"/>
          </ac:picMkLst>
        </pc:picChg>
        <pc:picChg chg="mod">
          <ac:chgData name="Shreya Rao" userId="93cdafa6b8a0ec5b" providerId="LiveId" clId="{F5DE5AD0-7AA8-4B38-964B-4B3E6643D727}" dt="2018-10-31T09:48:39.616" v="18744" actId="1076"/>
          <ac:picMkLst>
            <pc:docMk/>
            <pc:sldMk cId="1468339046" sldId="259"/>
            <ac:picMk id="10" creationId="{AA2DC85A-7872-42A4-A166-7E61831CBBD0}"/>
          </ac:picMkLst>
        </pc:picChg>
        <pc:cxnChg chg="add del">
          <ac:chgData name="Shreya Rao" userId="93cdafa6b8a0ec5b" providerId="LiveId" clId="{F5DE5AD0-7AA8-4B38-964B-4B3E6643D727}" dt="2018-10-31T05:55:02.755" v="2018"/>
          <ac:cxnSpMkLst>
            <pc:docMk/>
            <pc:sldMk cId="1468339046" sldId="259"/>
            <ac:cxnSpMk id="4" creationId="{75415567-45D9-4FB5-B020-6FAD77889407}"/>
          </ac:cxnSpMkLst>
        </pc:cxnChg>
      </pc:sldChg>
      <pc:sldChg chg="addSp delSp modSp delDesignElem modNotesTx">
        <pc:chgData name="Shreya Rao" userId="93cdafa6b8a0ec5b" providerId="LiveId" clId="{F5DE5AD0-7AA8-4B38-964B-4B3E6643D727}" dt="2018-10-31T10:16:57.323" v="21045" actId="20577"/>
        <pc:sldMkLst>
          <pc:docMk/>
          <pc:sldMk cId="577609156" sldId="260"/>
        </pc:sldMkLst>
        <pc:spChg chg="mod">
          <ac:chgData name="Shreya Rao" userId="93cdafa6b8a0ec5b" providerId="LiveId" clId="{F5DE5AD0-7AA8-4B38-964B-4B3E6643D727}" dt="2018-10-31T10:15:48.491" v="21001" actId="20577"/>
          <ac:spMkLst>
            <pc:docMk/>
            <pc:sldMk cId="577609156" sldId="260"/>
            <ac:spMk id="2" creationId="{0714D531-919B-49BA-919D-E02A57A89DB4}"/>
          </ac:spMkLst>
        </pc:spChg>
        <pc:spChg chg="del mod">
          <ac:chgData name="Shreya Rao" userId="93cdafa6b8a0ec5b" providerId="LiveId" clId="{F5DE5AD0-7AA8-4B38-964B-4B3E6643D727}" dt="2018-10-31T05:55:41.703" v="2021" actId="478"/>
          <ac:spMkLst>
            <pc:docMk/>
            <pc:sldMk cId="577609156" sldId="260"/>
            <ac:spMk id="32" creationId="{504046D3-A241-43A0-8C36-63364B5D1C11}"/>
          </ac:spMkLst>
        </pc:spChg>
        <pc:spChg chg="add del">
          <ac:chgData name="Shreya Rao" userId="93cdafa6b8a0ec5b" providerId="LiveId" clId="{F5DE5AD0-7AA8-4B38-964B-4B3E6643D727}" dt="2018-10-31T05:55:10.491" v="2019" actId="26606"/>
          <ac:spMkLst>
            <pc:docMk/>
            <pc:sldMk cId="577609156" sldId="260"/>
            <ac:spMk id="37" creationId="{39E4C68A-A4A9-48A4-9FF2-D2896B1EA01F}"/>
          </ac:spMkLst>
        </pc:spChg>
        <pc:spChg chg="add del">
          <ac:chgData name="Shreya Rao" userId="93cdafa6b8a0ec5b" providerId="LiveId" clId="{F5DE5AD0-7AA8-4B38-964B-4B3E6643D727}" dt="2018-10-31T05:55:10.491" v="2019" actId="26606"/>
          <ac:spMkLst>
            <pc:docMk/>
            <pc:sldMk cId="577609156" sldId="260"/>
            <ac:spMk id="39" creationId="{E2B9AEA5-52CB-49A6-AF8A-33502F291B91}"/>
          </ac:spMkLst>
        </pc:spChg>
        <pc:spChg chg="add">
          <ac:chgData name="Shreya Rao" userId="93cdafa6b8a0ec5b" providerId="LiveId" clId="{F5DE5AD0-7AA8-4B38-964B-4B3E6643D727}" dt="2018-10-31T05:55:10.491" v="2019" actId="26606"/>
          <ac:spMkLst>
            <pc:docMk/>
            <pc:sldMk cId="577609156" sldId="260"/>
            <ac:spMk id="44" creationId="{77D7B666-D5E6-48CE-B26A-FB5E5C34AF90}"/>
          </ac:spMkLst>
        </pc:spChg>
        <pc:spChg chg="add">
          <ac:chgData name="Shreya Rao" userId="93cdafa6b8a0ec5b" providerId="LiveId" clId="{F5DE5AD0-7AA8-4B38-964B-4B3E6643D727}" dt="2018-10-31T05:55:10.491" v="2019" actId="26606"/>
          <ac:spMkLst>
            <pc:docMk/>
            <pc:sldMk cId="577609156" sldId="260"/>
            <ac:spMk id="46" creationId="{F6EE670A-A41A-44AD-BC1C-2090365EB5B3}"/>
          </ac:spMkLst>
        </pc:spChg>
      </pc:sldChg>
      <pc:sldChg chg="modNotesTx">
        <pc:chgData name="Shreya Rao" userId="93cdafa6b8a0ec5b" providerId="LiveId" clId="{F5DE5AD0-7AA8-4B38-964B-4B3E6643D727}" dt="2018-10-31T09:39:56.534" v="17829" actId="20577"/>
        <pc:sldMkLst>
          <pc:docMk/>
          <pc:sldMk cId="1565729702" sldId="262"/>
        </pc:sldMkLst>
      </pc:sldChg>
      <pc:sldChg chg="modNotesTx">
        <pc:chgData name="Shreya Rao" userId="93cdafa6b8a0ec5b" providerId="LiveId" clId="{F5DE5AD0-7AA8-4B38-964B-4B3E6643D727}" dt="2018-10-31T09:22:55.095" v="17214" actId="20577"/>
        <pc:sldMkLst>
          <pc:docMk/>
          <pc:sldMk cId="3145135167" sldId="266"/>
        </pc:sldMkLst>
      </pc:sldChg>
      <pc:sldChg chg="addSp delSp delDesignElem modNotesTx">
        <pc:chgData name="Shreya Rao" userId="93cdafa6b8a0ec5b" providerId="LiveId" clId="{F5DE5AD0-7AA8-4B38-964B-4B3E6643D727}" dt="2018-10-31T09:54:40.690" v="19045" actId="20577"/>
        <pc:sldMkLst>
          <pc:docMk/>
          <pc:sldMk cId="3751769978" sldId="267"/>
        </pc:sldMkLst>
        <pc:spChg chg="add del">
          <ac:chgData name="Shreya Rao" userId="93cdafa6b8a0ec5b" providerId="LiveId" clId="{F5DE5AD0-7AA8-4B38-964B-4B3E6643D727}" dt="2018-10-31T05:55:02.755" v="2018"/>
          <ac:spMkLst>
            <pc:docMk/>
            <pc:sldMk cId="3751769978" sldId="267"/>
            <ac:spMk id="10" creationId="{F7422F06-6017-4361-8872-E0E2CEB20B48}"/>
          </ac:spMkLst>
        </pc:spChg>
      </pc:sldChg>
      <pc:sldChg chg="addSp delSp delDesignElem modNotesTx">
        <pc:chgData name="Shreya Rao" userId="93cdafa6b8a0ec5b" providerId="LiveId" clId="{F5DE5AD0-7AA8-4B38-964B-4B3E6643D727}" dt="2018-10-31T09:39:11.427" v="17826" actId="20577"/>
        <pc:sldMkLst>
          <pc:docMk/>
          <pc:sldMk cId="2292431521" sldId="268"/>
        </pc:sldMkLst>
        <pc:spChg chg="add del">
          <ac:chgData name="Shreya Rao" userId="93cdafa6b8a0ec5b" providerId="LiveId" clId="{F5DE5AD0-7AA8-4B38-964B-4B3E6643D727}" dt="2018-10-31T05:55:02.755" v="2018"/>
          <ac:spMkLst>
            <pc:docMk/>
            <pc:sldMk cId="2292431521" sldId="268"/>
            <ac:spMk id="12" creationId="{F9B8E572-2CE6-4185-BC38-989024BC010D}"/>
          </ac:spMkLst>
        </pc:spChg>
        <pc:cxnChg chg="add del">
          <ac:chgData name="Shreya Rao" userId="93cdafa6b8a0ec5b" providerId="LiveId" clId="{F5DE5AD0-7AA8-4B38-964B-4B3E6643D727}" dt="2018-10-31T05:55:02.755" v="2018"/>
          <ac:cxnSpMkLst>
            <pc:docMk/>
            <pc:sldMk cId="2292431521" sldId="268"/>
            <ac:cxnSpMk id="11" creationId="{75415567-45D9-4FB5-B020-6FAD77889407}"/>
          </ac:cxnSpMkLst>
        </pc:cxnChg>
      </pc:sldChg>
      <pc:sldChg chg="modSp modNotesTx">
        <pc:chgData name="Shreya Rao" userId="93cdafa6b8a0ec5b" providerId="LiveId" clId="{F5DE5AD0-7AA8-4B38-964B-4B3E6643D727}" dt="2018-10-31T10:10:33.429" v="20523" actId="20577"/>
        <pc:sldMkLst>
          <pc:docMk/>
          <pc:sldMk cId="278617627" sldId="269"/>
        </pc:sldMkLst>
        <pc:spChg chg="mod">
          <ac:chgData name="Shreya Rao" userId="93cdafa6b8a0ec5b" providerId="LiveId" clId="{F5DE5AD0-7AA8-4B38-964B-4B3E6643D727}" dt="2018-10-31T10:05:37.039" v="19958" actId="20577"/>
          <ac:spMkLst>
            <pc:docMk/>
            <pc:sldMk cId="278617627" sldId="269"/>
            <ac:spMk id="3" creationId="{00000000-0000-0000-0000-000000000000}"/>
          </ac:spMkLst>
        </pc:spChg>
      </pc:sldChg>
      <pc:sldChg chg="modSp modNotesTx">
        <pc:chgData name="Shreya Rao" userId="93cdafa6b8a0ec5b" providerId="LiveId" clId="{F5DE5AD0-7AA8-4B38-964B-4B3E6643D727}" dt="2018-10-31T10:15:32.242" v="20953" actId="20577"/>
        <pc:sldMkLst>
          <pc:docMk/>
          <pc:sldMk cId="17591323" sldId="270"/>
        </pc:sldMkLst>
        <pc:spChg chg="mod">
          <ac:chgData name="Shreya Rao" userId="93cdafa6b8a0ec5b" providerId="LiveId" clId="{F5DE5AD0-7AA8-4B38-964B-4B3E6643D727}" dt="2018-10-31T06:07:54.114" v="3701" actId="313"/>
          <ac:spMkLst>
            <pc:docMk/>
            <pc:sldMk cId="17591323" sldId="270"/>
            <ac:spMk id="3" creationId="{00000000-0000-0000-0000-000000000000}"/>
          </ac:spMkLst>
        </pc:spChg>
      </pc:sldChg>
      <pc:sldChg chg="modSp modNotesTx">
        <pc:chgData name="Shreya Rao" userId="93cdafa6b8a0ec5b" providerId="LiveId" clId="{F5DE5AD0-7AA8-4B38-964B-4B3E6643D727}" dt="2018-10-31T10:22:47.011" v="21424" actId="20577"/>
        <pc:sldMkLst>
          <pc:docMk/>
          <pc:sldMk cId="500678334" sldId="271"/>
        </pc:sldMkLst>
        <pc:spChg chg="mod">
          <ac:chgData name="Shreya Rao" userId="93cdafa6b8a0ec5b" providerId="LiveId" clId="{F5DE5AD0-7AA8-4B38-964B-4B3E6643D727}" dt="2018-10-31T06:16:07.955" v="4941" actId="20577"/>
          <ac:spMkLst>
            <pc:docMk/>
            <pc:sldMk cId="500678334" sldId="271"/>
            <ac:spMk id="3" creationId="{00000000-0000-0000-0000-000000000000}"/>
          </ac:spMkLst>
        </pc:spChg>
      </pc:sldChg>
      <pc:sldChg chg="add del">
        <pc:chgData name="Shreya Rao" userId="93cdafa6b8a0ec5b" providerId="LiveId" clId="{F5DE5AD0-7AA8-4B38-964B-4B3E6643D727}" dt="2018-10-31T06:35:09.924" v="7771" actId="2696"/>
        <pc:sldMkLst>
          <pc:docMk/>
          <pc:sldMk cId="217878826" sldId="272"/>
        </pc:sldMkLst>
      </pc:sldChg>
      <pc:sldChg chg="modSp add ord modNotesTx">
        <pc:chgData name="Shreya Rao" userId="93cdafa6b8a0ec5b" providerId="LiveId" clId="{F5DE5AD0-7AA8-4B38-964B-4B3E6643D727}" dt="2018-10-31T10:27:13.679" v="21691" actId="20577"/>
        <pc:sldMkLst>
          <pc:docMk/>
          <pc:sldMk cId="2152653201" sldId="273"/>
        </pc:sldMkLst>
        <pc:spChg chg="mod">
          <ac:chgData name="Shreya Rao" userId="93cdafa6b8a0ec5b" providerId="LiveId" clId="{F5DE5AD0-7AA8-4B38-964B-4B3E6643D727}" dt="2018-10-31T06:35:32.824" v="7790" actId="20577"/>
          <ac:spMkLst>
            <pc:docMk/>
            <pc:sldMk cId="2152653201" sldId="273"/>
            <ac:spMk id="2" creationId="{5AB668AF-166D-4DBE-9B40-2219704C07D6}"/>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0" dt="2018-11-05T12:28:30.975" idx="3">
    <p:pos x="10" y="10"/>
    <p:text>These young people still work actively in the consumer advocacy space, please let me know if you are interested in connecting with them. </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8-11-05T12:28:13.194" idx="2">
    <p:pos x="10" y="10"/>
    <p:text>These young people still work actively in the consumer advocacy space, please let me know if you are interested in connecting with them. </p:text>
  </p:cm>
</p:cmLst>
</file>

<file path=ppt/diagrams/_rels/data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6.png"/><Relationship Id="rId4" Type="http://schemas.openxmlformats.org/officeDocument/2006/relationships/image" Target="../media/image17.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5.svg"/><Relationship Id="rId1" Type="http://schemas.openxmlformats.org/officeDocument/2006/relationships/image" Target="../media/image14.png"/><Relationship Id="rId6" Type="http://schemas.openxmlformats.org/officeDocument/2006/relationships/image" Target="../media/image19.svg"/><Relationship Id="rId5" Type="http://schemas.openxmlformats.org/officeDocument/2006/relationships/image" Target="../media/image16.png"/><Relationship Id="rId4" Type="http://schemas.openxmlformats.org/officeDocument/2006/relationships/image" Target="../media/image17.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4E7707-9C40-4039-948A-10E07408A393}" type="doc">
      <dgm:prSet loTypeId="urn:microsoft.com/office/officeart/2018/2/layout/IconVerticalSolidList" loCatId="icon" qsTypeId="urn:microsoft.com/office/officeart/2005/8/quickstyle/simple4" qsCatId="simple" csTypeId="urn:microsoft.com/office/officeart/2018/5/colors/Iconchunking_neutralbg_colorful1" csCatId="colorful" phldr="1"/>
      <dgm:spPr/>
      <dgm:t>
        <a:bodyPr/>
        <a:lstStyle/>
        <a:p>
          <a:endParaRPr lang="en-US"/>
        </a:p>
      </dgm:t>
    </dgm:pt>
    <dgm:pt modelId="{D84F87DB-DE6C-4D44-8163-46780888BA54}">
      <dgm:prSet/>
      <dgm:spPr/>
      <dgm:t>
        <a:bodyPr/>
        <a:lstStyle/>
        <a:p>
          <a:r>
            <a:rPr lang="en-NZ"/>
            <a:t>Needs to be consumer facilitated or co-partnership </a:t>
          </a:r>
          <a:endParaRPr lang="en-US"/>
        </a:p>
      </dgm:t>
    </dgm:pt>
    <dgm:pt modelId="{C5C376FD-EB79-488D-A602-92A05B3D1761}" type="parTrans" cxnId="{2D8672EC-BA27-4304-A0B4-807EC574477A}">
      <dgm:prSet/>
      <dgm:spPr/>
      <dgm:t>
        <a:bodyPr/>
        <a:lstStyle/>
        <a:p>
          <a:endParaRPr lang="en-US"/>
        </a:p>
      </dgm:t>
    </dgm:pt>
    <dgm:pt modelId="{0E918641-9FD9-4F38-931E-8B94D6144D6D}" type="sibTrans" cxnId="{2D8672EC-BA27-4304-A0B4-807EC574477A}">
      <dgm:prSet/>
      <dgm:spPr/>
      <dgm:t>
        <a:bodyPr/>
        <a:lstStyle/>
        <a:p>
          <a:endParaRPr lang="en-US"/>
        </a:p>
      </dgm:t>
    </dgm:pt>
    <dgm:pt modelId="{93AF72E3-C57D-4DE7-8E69-08A349004A81}">
      <dgm:prSet/>
      <dgm:spPr/>
      <dgm:t>
        <a:bodyPr/>
        <a:lstStyle/>
        <a:p>
          <a:r>
            <a:rPr lang="en-NZ"/>
            <a:t>Help consumers reach their overall goal</a:t>
          </a:r>
          <a:endParaRPr lang="en-US"/>
        </a:p>
      </dgm:t>
    </dgm:pt>
    <dgm:pt modelId="{C61269BF-200D-4446-B004-8184C9A97429}" type="parTrans" cxnId="{1DB6105A-F4D6-4386-B7DD-FB27BCC51D49}">
      <dgm:prSet/>
      <dgm:spPr/>
      <dgm:t>
        <a:bodyPr/>
        <a:lstStyle/>
        <a:p>
          <a:endParaRPr lang="en-US"/>
        </a:p>
      </dgm:t>
    </dgm:pt>
    <dgm:pt modelId="{34F145AE-D4E8-4A88-9C50-5C67551A8678}" type="sibTrans" cxnId="{1DB6105A-F4D6-4386-B7DD-FB27BCC51D49}">
      <dgm:prSet/>
      <dgm:spPr/>
      <dgm:t>
        <a:bodyPr/>
        <a:lstStyle/>
        <a:p>
          <a:endParaRPr lang="en-US"/>
        </a:p>
      </dgm:t>
    </dgm:pt>
    <dgm:pt modelId="{0B8E812A-2071-4D23-971A-09E0E941F85F}">
      <dgm:prSet/>
      <dgm:spPr/>
      <dgm:t>
        <a:bodyPr/>
        <a:lstStyle/>
        <a:p>
          <a:r>
            <a:rPr lang="en-NZ"/>
            <a:t>Youth development and co-design need to go hand in hand </a:t>
          </a:r>
          <a:endParaRPr lang="en-US"/>
        </a:p>
      </dgm:t>
    </dgm:pt>
    <dgm:pt modelId="{1CBC4CC4-B956-413D-898C-C0E22C184497}" type="parTrans" cxnId="{EA80E7DE-BA05-42C8-BC73-EA4E76B79085}">
      <dgm:prSet/>
      <dgm:spPr/>
      <dgm:t>
        <a:bodyPr/>
        <a:lstStyle/>
        <a:p>
          <a:endParaRPr lang="en-US"/>
        </a:p>
      </dgm:t>
    </dgm:pt>
    <dgm:pt modelId="{A72526ED-25F5-44D3-9A95-F27DA24E6213}" type="sibTrans" cxnId="{EA80E7DE-BA05-42C8-BC73-EA4E76B79085}">
      <dgm:prSet/>
      <dgm:spPr/>
      <dgm:t>
        <a:bodyPr/>
        <a:lstStyle/>
        <a:p>
          <a:endParaRPr lang="en-US"/>
        </a:p>
      </dgm:t>
    </dgm:pt>
    <dgm:pt modelId="{0BEE0BC7-A0D4-423F-9509-6E011614F700}" type="pres">
      <dgm:prSet presAssocID="{614E7707-9C40-4039-948A-10E07408A393}" presName="root" presStyleCnt="0">
        <dgm:presLayoutVars>
          <dgm:dir/>
          <dgm:resizeHandles val="exact"/>
        </dgm:presLayoutVars>
      </dgm:prSet>
      <dgm:spPr/>
      <dgm:t>
        <a:bodyPr/>
        <a:lstStyle/>
        <a:p>
          <a:endParaRPr lang="en-NZ"/>
        </a:p>
      </dgm:t>
    </dgm:pt>
    <dgm:pt modelId="{CBD16907-508A-4AE7-A895-52D5ABBD48A2}" type="pres">
      <dgm:prSet presAssocID="{D84F87DB-DE6C-4D44-8163-46780888BA54}" presName="compNode" presStyleCnt="0"/>
      <dgm:spPr/>
    </dgm:pt>
    <dgm:pt modelId="{E1626B5A-68FB-4923-82B2-61E6BB45F50D}" type="pres">
      <dgm:prSet presAssocID="{D84F87DB-DE6C-4D44-8163-46780888BA54}" presName="bgRect" presStyleLbl="bgShp" presStyleIdx="0" presStyleCnt="3"/>
      <dgm:spPr/>
    </dgm:pt>
    <dgm:pt modelId="{8ECDCF76-187B-47E0-9C16-C1894EA55116}" type="pres">
      <dgm:prSet presAssocID="{D84F87DB-DE6C-4D44-8163-46780888BA54}"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andshake"/>
        </a:ext>
      </dgm:extLst>
    </dgm:pt>
    <dgm:pt modelId="{95E11B6B-C999-4AC1-AC60-2975288B7DC2}" type="pres">
      <dgm:prSet presAssocID="{D84F87DB-DE6C-4D44-8163-46780888BA54}" presName="spaceRect" presStyleCnt="0"/>
      <dgm:spPr/>
    </dgm:pt>
    <dgm:pt modelId="{F0CAD550-88BA-4960-9789-E89E6E4719CB}" type="pres">
      <dgm:prSet presAssocID="{D84F87DB-DE6C-4D44-8163-46780888BA54}" presName="parTx" presStyleLbl="revTx" presStyleIdx="0" presStyleCnt="3">
        <dgm:presLayoutVars>
          <dgm:chMax val="0"/>
          <dgm:chPref val="0"/>
        </dgm:presLayoutVars>
      </dgm:prSet>
      <dgm:spPr/>
      <dgm:t>
        <a:bodyPr/>
        <a:lstStyle/>
        <a:p>
          <a:endParaRPr lang="en-NZ"/>
        </a:p>
      </dgm:t>
    </dgm:pt>
    <dgm:pt modelId="{95DDCB05-7053-4729-BD28-2A3A477330AB}" type="pres">
      <dgm:prSet presAssocID="{0E918641-9FD9-4F38-931E-8B94D6144D6D}" presName="sibTrans" presStyleCnt="0"/>
      <dgm:spPr/>
    </dgm:pt>
    <dgm:pt modelId="{7EFEE30A-4A7D-459A-80A8-F1B157DAC560}" type="pres">
      <dgm:prSet presAssocID="{93AF72E3-C57D-4DE7-8E69-08A349004A81}" presName="compNode" presStyleCnt="0"/>
      <dgm:spPr/>
    </dgm:pt>
    <dgm:pt modelId="{7F12CB13-EC51-41B3-BA30-C1B5769DE26D}" type="pres">
      <dgm:prSet presAssocID="{93AF72E3-C57D-4DE7-8E69-08A349004A81}" presName="bgRect" presStyleLbl="bgShp" presStyleIdx="1" presStyleCnt="3"/>
      <dgm:spPr/>
    </dgm:pt>
    <dgm:pt modelId="{FFC29206-023F-4537-B398-17A930FF273F}" type="pres">
      <dgm:prSet presAssocID="{93AF72E3-C57D-4DE7-8E69-08A349004A81}"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ullseye"/>
        </a:ext>
      </dgm:extLst>
    </dgm:pt>
    <dgm:pt modelId="{148FEB55-0D01-48A4-8525-13EAC6BBF1D8}" type="pres">
      <dgm:prSet presAssocID="{93AF72E3-C57D-4DE7-8E69-08A349004A81}" presName="spaceRect" presStyleCnt="0"/>
      <dgm:spPr/>
    </dgm:pt>
    <dgm:pt modelId="{3A39E924-EFDF-474E-A3C0-D08A4F01179A}" type="pres">
      <dgm:prSet presAssocID="{93AF72E3-C57D-4DE7-8E69-08A349004A81}" presName="parTx" presStyleLbl="revTx" presStyleIdx="1" presStyleCnt="3">
        <dgm:presLayoutVars>
          <dgm:chMax val="0"/>
          <dgm:chPref val="0"/>
        </dgm:presLayoutVars>
      </dgm:prSet>
      <dgm:spPr/>
      <dgm:t>
        <a:bodyPr/>
        <a:lstStyle/>
        <a:p>
          <a:endParaRPr lang="en-NZ"/>
        </a:p>
      </dgm:t>
    </dgm:pt>
    <dgm:pt modelId="{59DBB86A-FCBB-40A8-96B7-A1F9999A6045}" type="pres">
      <dgm:prSet presAssocID="{34F145AE-D4E8-4A88-9C50-5C67551A8678}" presName="sibTrans" presStyleCnt="0"/>
      <dgm:spPr/>
    </dgm:pt>
    <dgm:pt modelId="{84BDF524-A596-4FBC-92A6-E942D3577645}" type="pres">
      <dgm:prSet presAssocID="{0B8E812A-2071-4D23-971A-09E0E941F85F}" presName="compNode" presStyleCnt="0"/>
      <dgm:spPr/>
    </dgm:pt>
    <dgm:pt modelId="{1B925F12-05D8-4E86-AE70-84B7D78BC9CA}" type="pres">
      <dgm:prSet presAssocID="{0B8E812A-2071-4D23-971A-09E0E941F85F}" presName="bgRect" presStyleLbl="bgShp" presStyleIdx="2" presStyleCnt="3"/>
      <dgm:spPr/>
    </dgm:pt>
    <dgm:pt modelId="{96AD53E0-8FCA-4277-BF72-67EDAEDA0264}" type="pres">
      <dgm:prSet presAssocID="{0B8E812A-2071-4D23-971A-09E0E941F85F}"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Raised Hand"/>
        </a:ext>
      </dgm:extLst>
    </dgm:pt>
    <dgm:pt modelId="{F77581FB-C879-42F8-BA3E-4BEAC9710C4F}" type="pres">
      <dgm:prSet presAssocID="{0B8E812A-2071-4D23-971A-09E0E941F85F}" presName="spaceRect" presStyleCnt="0"/>
      <dgm:spPr/>
    </dgm:pt>
    <dgm:pt modelId="{064AA934-A4E1-4B3C-B9C5-69B0EF89388C}" type="pres">
      <dgm:prSet presAssocID="{0B8E812A-2071-4D23-971A-09E0E941F85F}" presName="parTx" presStyleLbl="revTx" presStyleIdx="2" presStyleCnt="3">
        <dgm:presLayoutVars>
          <dgm:chMax val="0"/>
          <dgm:chPref val="0"/>
        </dgm:presLayoutVars>
      </dgm:prSet>
      <dgm:spPr/>
      <dgm:t>
        <a:bodyPr/>
        <a:lstStyle/>
        <a:p>
          <a:endParaRPr lang="en-NZ"/>
        </a:p>
      </dgm:t>
    </dgm:pt>
  </dgm:ptLst>
  <dgm:cxnLst>
    <dgm:cxn modelId="{2D8672EC-BA27-4304-A0B4-807EC574477A}" srcId="{614E7707-9C40-4039-948A-10E07408A393}" destId="{D84F87DB-DE6C-4D44-8163-46780888BA54}" srcOrd="0" destOrd="0" parTransId="{C5C376FD-EB79-488D-A602-92A05B3D1761}" sibTransId="{0E918641-9FD9-4F38-931E-8B94D6144D6D}"/>
    <dgm:cxn modelId="{1DB6105A-F4D6-4386-B7DD-FB27BCC51D49}" srcId="{614E7707-9C40-4039-948A-10E07408A393}" destId="{93AF72E3-C57D-4DE7-8E69-08A349004A81}" srcOrd="1" destOrd="0" parTransId="{C61269BF-200D-4446-B004-8184C9A97429}" sibTransId="{34F145AE-D4E8-4A88-9C50-5C67551A8678}"/>
    <dgm:cxn modelId="{5008C334-596D-45FC-AEBB-73B08BE998E8}" type="presOf" srcId="{0B8E812A-2071-4D23-971A-09E0E941F85F}" destId="{064AA934-A4E1-4B3C-B9C5-69B0EF89388C}" srcOrd="0" destOrd="0" presId="urn:microsoft.com/office/officeart/2018/2/layout/IconVerticalSolidList"/>
    <dgm:cxn modelId="{12431F6A-7B0A-4A9C-8224-E66FDAB3BEAC}" type="presOf" srcId="{93AF72E3-C57D-4DE7-8E69-08A349004A81}" destId="{3A39E924-EFDF-474E-A3C0-D08A4F01179A}" srcOrd="0" destOrd="0" presId="urn:microsoft.com/office/officeart/2018/2/layout/IconVerticalSolidList"/>
    <dgm:cxn modelId="{66372041-C517-4FC8-AB4D-6F3888D0B6F1}" type="presOf" srcId="{D84F87DB-DE6C-4D44-8163-46780888BA54}" destId="{F0CAD550-88BA-4960-9789-E89E6E4719CB}" srcOrd="0" destOrd="0" presId="urn:microsoft.com/office/officeart/2018/2/layout/IconVerticalSolidList"/>
    <dgm:cxn modelId="{EA80E7DE-BA05-42C8-BC73-EA4E76B79085}" srcId="{614E7707-9C40-4039-948A-10E07408A393}" destId="{0B8E812A-2071-4D23-971A-09E0E941F85F}" srcOrd="2" destOrd="0" parTransId="{1CBC4CC4-B956-413D-898C-C0E22C184497}" sibTransId="{A72526ED-25F5-44D3-9A95-F27DA24E6213}"/>
    <dgm:cxn modelId="{CD235262-07E7-4847-B9E5-093B17799002}" type="presOf" srcId="{614E7707-9C40-4039-948A-10E07408A393}" destId="{0BEE0BC7-A0D4-423F-9509-6E011614F700}" srcOrd="0" destOrd="0" presId="urn:microsoft.com/office/officeart/2018/2/layout/IconVerticalSolidList"/>
    <dgm:cxn modelId="{504DF44D-C3A5-4CAB-B23B-AF6485F12866}" type="presParOf" srcId="{0BEE0BC7-A0D4-423F-9509-6E011614F700}" destId="{CBD16907-508A-4AE7-A895-52D5ABBD48A2}" srcOrd="0" destOrd="0" presId="urn:microsoft.com/office/officeart/2018/2/layout/IconVerticalSolidList"/>
    <dgm:cxn modelId="{6E03B906-42F0-4E5D-81A5-B3843C8993DA}" type="presParOf" srcId="{CBD16907-508A-4AE7-A895-52D5ABBD48A2}" destId="{E1626B5A-68FB-4923-82B2-61E6BB45F50D}" srcOrd="0" destOrd="0" presId="urn:microsoft.com/office/officeart/2018/2/layout/IconVerticalSolidList"/>
    <dgm:cxn modelId="{7B6197AE-6E1B-46FB-8F5B-F4D7F7880CE9}" type="presParOf" srcId="{CBD16907-508A-4AE7-A895-52D5ABBD48A2}" destId="{8ECDCF76-187B-47E0-9C16-C1894EA55116}" srcOrd="1" destOrd="0" presId="urn:microsoft.com/office/officeart/2018/2/layout/IconVerticalSolidList"/>
    <dgm:cxn modelId="{921ED7DE-AC36-49A1-A8B1-EF62F4EA46D5}" type="presParOf" srcId="{CBD16907-508A-4AE7-A895-52D5ABBD48A2}" destId="{95E11B6B-C999-4AC1-AC60-2975288B7DC2}" srcOrd="2" destOrd="0" presId="urn:microsoft.com/office/officeart/2018/2/layout/IconVerticalSolidList"/>
    <dgm:cxn modelId="{8073CB24-2EA2-4C17-BBE5-3BDFF01D14C1}" type="presParOf" srcId="{CBD16907-508A-4AE7-A895-52D5ABBD48A2}" destId="{F0CAD550-88BA-4960-9789-E89E6E4719CB}" srcOrd="3" destOrd="0" presId="urn:microsoft.com/office/officeart/2018/2/layout/IconVerticalSolidList"/>
    <dgm:cxn modelId="{766177BA-F5F2-4B12-99C5-A10069E687E9}" type="presParOf" srcId="{0BEE0BC7-A0D4-423F-9509-6E011614F700}" destId="{95DDCB05-7053-4729-BD28-2A3A477330AB}" srcOrd="1" destOrd="0" presId="urn:microsoft.com/office/officeart/2018/2/layout/IconVerticalSolidList"/>
    <dgm:cxn modelId="{3B9A4643-0AAF-4724-81E4-A08D5910A711}" type="presParOf" srcId="{0BEE0BC7-A0D4-423F-9509-6E011614F700}" destId="{7EFEE30A-4A7D-459A-80A8-F1B157DAC560}" srcOrd="2" destOrd="0" presId="urn:microsoft.com/office/officeart/2018/2/layout/IconVerticalSolidList"/>
    <dgm:cxn modelId="{8424FBFD-D9D9-405D-B659-7FC6272CD9DB}" type="presParOf" srcId="{7EFEE30A-4A7D-459A-80A8-F1B157DAC560}" destId="{7F12CB13-EC51-41B3-BA30-C1B5769DE26D}" srcOrd="0" destOrd="0" presId="urn:microsoft.com/office/officeart/2018/2/layout/IconVerticalSolidList"/>
    <dgm:cxn modelId="{99024418-02A5-43B3-88BB-8C32623A7ED4}" type="presParOf" srcId="{7EFEE30A-4A7D-459A-80A8-F1B157DAC560}" destId="{FFC29206-023F-4537-B398-17A930FF273F}" srcOrd="1" destOrd="0" presId="urn:microsoft.com/office/officeart/2018/2/layout/IconVerticalSolidList"/>
    <dgm:cxn modelId="{FEC6CC76-9D60-4B2D-AAAB-178289FF8065}" type="presParOf" srcId="{7EFEE30A-4A7D-459A-80A8-F1B157DAC560}" destId="{148FEB55-0D01-48A4-8525-13EAC6BBF1D8}" srcOrd="2" destOrd="0" presId="urn:microsoft.com/office/officeart/2018/2/layout/IconVerticalSolidList"/>
    <dgm:cxn modelId="{ACBC71C7-B8F4-4CC8-80EE-3A585C95AA54}" type="presParOf" srcId="{7EFEE30A-4A7D-459A-80A8-F1B157DAC560}" destId="{3A39E924-EFDF-474E-A3C0-D08A4F01179A}" srcOrd="3" destOrd="0" presId="urn:microsoft.com/office/officeart/2018/2/layout/IconVerticalSolidList"/>
    <dgm:cxn modelId="{C6BAD0BF-759E-41DF-9538-D04B01EE8B25}" type="presParOf" srcId="{0BEE0BC7-A0D4-423F-9509-6E011614F700}" destId="{59DBB86A-FCBB-40A8-96B7-A1F9999A6045}" srcOrd="3" destOrd="0" presId="urn:microsoft.com/office/officeart/2018/2/layout/IconVerticalSolidList"/>
    <dgm:cxn modelId="{7499CAD4-1A4E-433A-88CF-FF81DD1CD48A}" type="presParOf" srcId="{0BEE0BC7-A0D4-423F-9509-6E011614F700}" destId="{84BDF524-A596-4FBC-92A6-E942D3577645}" srcOrd="4" destOrd="0" presId="urn:microsoft.com/office/officeart/2018/2/layout/IconVerticalSolidList"/>
    <dgm:cxn modelId="{87841FD9-771B-4289-8FE1-77E815405FA7}" type="presParOf" srcId="{84BDF524-A596-4FBC-92A6-E942D3577645}" destId="{1B925F12-05D8-4E86-AE70-84B7D78BC9CA}" srcOrd="0" destOrd="0" presId="urn:microsoft.com/office/officeart/2018/2/layout/IconVerticalSolidList"/>
    <dgm:cxn modelId="{B4BB355D-0425-483D-ADE7-F7929B9C545B}" type="presParOf" srcId="{84BDF524-A596-4FBC-92A6-E942D3577645}" destId="{96AD53E0-8FCA-4277-BF72-67EDAEDA0264}" srcOrd="1" destOrd="0" presId="urn:microsoft.com/office/officeart/2018/2/layout/IconVerticalSolidList"/>
    <dgm:cxn modelId="{965855EA-0FFA-426A-9EFA-F6C363A36705}" type="presParOf" srcId="{84BDF524-A596-4FBC-92A6-E942D3577645}" destId="{F77581FB-C879-42F8-BA3E-4BEAC9710C4F}" srcOrd="2" destOrd="0" presId="urn:microsoft.com/office/officeart/2018/2/layout/IconVerticalSolidList"/>
    <dgm:cxn modelId="{CD63F275-3911-4DA7-9A2B-98F802CD3CDD}" type="presParOf" srcId="{84BDF524-A596-4FBC-92A6-E942D3577645}" destId="{064AA934-A4E1-4B3C-B9C5-69B0EF89388C}"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626B5A-68FB-4923-82B2-61E6BB45F50D}">
      <dsp:nvSpPr>
        <dsp:cNvPr id="0" name=""/>
        <dsp:cNvSpPr/>
      </dsp:nvSpPr>
      <dsp:spPr>
        <a:xfrm>
          <a:off x="0" y="600"/>
          <a:ext cx="5641974" cy="1405728"/>
        </a:xfrm>
        <a:prstGeom prst="roundRect">
          <a:avLst>
            <a:gd name="adj" fmla="val 10000"/>
          </a:avLst>
        </a:prstGeom>
        <a:solidFill>
          <a:schemeClr val="bg1">
            <a:lumMod val="95000"/>
            <a:hueOff val="0"/>
            <a:satOff val="0"/>
            <a:lumOff val="0"/>
            <a:alphaOff val="0"/>
          </a:schemeClr>
        </a:solidFill>
        <a:ln>
          <a:noFill/>
        </a:ln>
        <a:effectLst>
          <a:outerShdw blurRad="50800" dist="12700" dir="5400000" algn="ctr" rotWithShape="0">
            <a:srgbClr val="000000">
              <a:alpha val="50000"/>
            </a:srgbClr>
          </a:outerShdw>
        </a:effectLst>
      </dsp:spPr>
      <dsp:style>
        <a:lnRef idx="0">
          <a:scrgbClr r="0" g="0" b="0"/>
        </a:lnRef>
        <a:fillRef idx="1">
          <a:scrgbClr r="0" g="0" b="0"/>
        </a:fillRef>
        <a:effectRef idx="2">
          <a:scrgbClr r="0" g="0" b="0"/>
        </a:effectRef>
        <a:fontRef idx="minor"/>
      </dsp:style>
    </dsp:sp>
    <dsp:sp modelId="{8ECDCF76-187B-47E0-9C16-C1894EA55116}">
      <dsp:nvSpPr>
        <dsp:cNvPr id="0" name=""/>
        <dsp:cNvSpPr/>
      </dsp:nvSpPr>
      <dsp:spPr>
        <a:xfrm>
          <a:off x="425232" y="316889"/>
          <a:ext cx="773150" cy="77315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F0CAD550-88BA-4960-9789-E89E6E4719CB}">
      <dsp:nvSpPr>
        <dsp:cNvPr id="0" name=""/>
        <dsp:cNvSpPr/>
      </dsp:nvSpPr>
      <dsp:spPr>
        <a:xfrm>
          <a:off x="1623616" y="600"/>
          <a:ext cx="4018358" cy="1405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773" tIns="148773" rIns="148773" bIns="148773" numCol="1" spcCol="1270" anchor="ctr" anchorCtr="0">
          <a:noAutofit/>
        </a:bodyPr>
        <a:lstStyle/>
        <a:p>
          <a:pPr lvl="0" algn="l" defTabSz="1111250">
            <a:lnSpc>
              <a:spcPct val="90000"/>
            </a:lnSpc>
            <a:spcBef>
              <a:spcPct val="0"/>
            </a:spcBef>
            <a:spcAft>
              <a:spcPct val="35000"/>
            </a:spcAft>
          </a:pPr>
          <a:r>
            <a:rPr lang="en-NZ" sz="2500" kern="1200"/>
            <a:t>Needs to be consumer facilitated or co-partnership </a:t>
          </a:r>
          <a:endParaRPr lang="en-US" sz="2500" kern="1200"/>
        </a:p>
      </dsp:txBody>
      <dsp:txXfrm>
        <a:off x="1623616" y="600"/>
        <a:ext cx="4018358" cy="1405728"/>
      </dsp:txXfrm>
    </dsp:sp>
    <dsp:sp modelId="{7F12CB13-EC51-41B3-BA30-C1B5769DE26D}">
      <dsp:nvSpPr>
        <dsp:cNvPr id="0" name=""/>
        <dsp:cNvSpPr/>
      </dsp:nvSpPr>
      <dsp:spPr>
        <a:xfrm>
          <a:off x="0" y="1757760"/>
          <a:ext cx="5641974" cy="1405728"/>
        </a:xfrm>
        <a:prstGeom prst="roundRect">
          <a:avLst>
            <a:gd name="adj" fmla="val 10000"/>
          </a:avLst>
        </a:prstGeom>
        <a:solidFill>
          <a:schemeClr val="bg1">
            <a:lumMod val="95000"/>
            <a:hueOff val="0"/>
            <a:satOff val="0"/>
            <a:lumOff val="0"/>
            <a:alphaOff val="0"/>
          </a:schemeClr>
        </a:solidFill>
        <a:ln>
          <a:noFill/>
        </a:ln>
        <a:effectLst>
          <a:outerShdw blurRad="50800" dist="12700" dir="5400000" algn="ctr" rotWithShape="0">
            <a:srgbClr val="000000">
              <a:alpha val="50000"/>
            </a:srgbClr>
          </a:outerShdw>
        </a:effectLst>
      </dsp:spPr>
      <dsp:style>
        <a:lnRef idx="0">
          <a:scrgbClr r="0" g="0" b="0"/>
        </a:lnRef>
        <a:fillRef idx="1">
          <a:scrgbClr r="0" g="0" b="0"/>
        </a:fillRef>
        <a:effectRef idx="2">
          <a:scrgbClr r="0" g="0" b="0"/>
        </a:effectRef>
        <a:fontRef idx="minor"/>
      </dsp:style>
    </dsp:sp>
    <dsp:sp modelId="{FFC29206-023F-4537-B398-17A930FF273F}">
      <dsp:nvSpPr>
        <dsp:cNvPr id="0" name=""/>
        <dsp:cNvSpPr/>
      </dsp:nvSpPr>
      <dsp:spPr>
        <a:xfrm>
          <a:off x="425232" y="2074049"/>
          <a:ext cx="773150" cy="77315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3A39E924-EFDF-474E-A3C0-D08A4F01179A}">
      <dsp:nvSpPr>
        <dsp:cNvPr id="0" name=""/>
        <dsp:cNvSpPr/>
      </dsp:nvSpPr>
      <dsp:spPr>
        <a:xfrm>
          <a:off x="1623616" y="1757760"/>
          <a:ext cx="4018358" cy="1405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773" tIns="148773" rIns="148773" bIns="148773" numCol="1" spcCol="1270" anchor="ctr" anchorCtr="0">
          <a:noAutofit/>
        </a:bodyPr>
        <a:lstStyle/>
        <a:p>
          <a:pPr lvl="0" algn="l" defTabSz="1111250">
            <a:lnSpc>
              <a:spcPct val="90000"/>
            </a:lnSpc>
            <a:spcBef>
              <a:spcPct val="0"/>
            </a:spcBef>
            <a:spcAft>
              <a:spcPct val="35000"/>
            </a:spcAft>
          </a:pPr>
          <a:r>
            <a:rPr lang="en-NZ" sz="2500" kern="1200"/>
            <a:t>Help consumers reach their overall goal</a:t>
          </a:r>
          <a:endParaRPr lang="en-US" sz="2500" kern="1200"/>
        </a:p>
      </dsp:txBody>
      <dsp:txXfrm>
        <a:off x="1623616" y="1757760"/>
        <a:ext cx="4018358" cy="1405728"/>
      </dsp:txXfrm>
    </dsp:sp>
    <dsp:sp modelId="{1B925F12-05D8-4E86-AE70-84B7D78BC9CA}">
      <dsp:nvSpPr>
        <dsp:cNvPr id="0" name=""/>
        <dsp:cNvSpPr/>
      </dsp:nvSpPr>
      <dsp:spPr>
        <a:xfrm>
          <a:off x="0" y="3514921"/>
          <a:ext cx="5641974" cy="1405728"/>
        </a:xfrm>
        <a:prstGeom prst="roundRect">
          <a:avLst>
            <a:gd name="adj" fmla="val 10000"/>
          </a:avLst>
        </a:prstGeom>
        <a:solidFill>
          <a:schemeClr val="bg1">
            <a:lumMod val="95000"/>
            <a:hueOff val="0"/>
            <a:satOff val="0"/>
            <a:lumOff val="0"/>
            <a:alphaOff val="0"/>
          </a:schemeClr>
        </a:solidFill>
        <a:ln>
          <a:noFill/>
        </a:ln>
        <a:effectLst>
          <a:outerShdw blurRad="50800" dist="12700" dir="5400000" algn="ctr" rotWithShape="0">
            <a:srgbClr val="000000">
              <a:alpha val="50000"/>
            </a:srgbClr>
          </a:outerShdw>
        </a:effectLst>
      </dsp:spPr>
      <dsp:style>
        <a:lnRef idx="0">
          <a:scrgbClr r="0" g="0" b="0"/>
        </a:lnRef>
        <a:fillRef idx="1">
          <a:scrgbClr r="0" g="0" b="0"/>
        </a:fillRef>
        <a:effectRef idx="2">
          <a:scrgbClr r="0" g="0" b="0"/>
        </a:effectRef>
        <a:fontRef idx="minor"/>
      </dsp:style>
    </dsp:sp>
    <dsp:sp modelId="{96AD53E0-8FCA-4277-BF72-67EDAEDA0264}">
      <dsp:nvSpPr>
        <dsp:cNvPr id="0" name=""/>
        <dsp:cNvSpPr/>
      </dsp:nvSpPr>
      <dsp:spPr>
        <a:xfrm>
          <a:off x="425232" y="3831209"/>
          <a:ext cx="773150" cy="77315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sp>
    <dsp:sp modelId="{064AA934-A4E1-4B3C-B9C5-69B0EF89388C}">
      <dsp:nvSpPr>
        <dsp:cNvPr id="0" name=""/>
        <dsp:cNvSpPr/>
      </dsp:nvSpPr>
      <dsp:spPr>
        <a:xfrm>
          <a:off x="1623616" y="3514921"/>
          <a:ext cx="4018358" cy="14057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8773" tIns="148773" rIns="148773" bIns="148773" numCol="1" spcCol="1270" anchor="ctr" anchorCtr="0">
          <a:noAutofit/>
        </a:bodyPr>
        <a:lstStyle/>
        <a:p>
          <a:pPr lvl="0" algn="l" defTabSz="1111250">
            <a:lnSpc>
              <a:spcPct val="90000"/>
            </a:lnSpc>
            <a:spcBef>
              <a:spcPct val="0"/>
            </a:spcBef>
            <a:spcAft>
              <a:spcPct val="35000"/>
            </a:spcAft>
          </a:pPr>
          <a:r>
            <a:rPr lang="en-NZ" sz="2500" kern="1200"/>
            <a:t>Youth development and co-design need to go hand in hand </a:t>
          </a:r>
          <a:endParaRPr lang="en-US" sz="2500" kern="1200"/>
        </a:p>
      </dsp:txBody>
      <dsp:txXfrm>
        <a:off x="1623616" y="3514921"/>
        <a:ext cx="4018358" cy="140572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565A55-BE7F-4E85-8860-3F8BFE90D7D7}" type="datetimeFigureOut">
              <a:rPr lang="en-NZ" smtClean="0"/>
              <a:t>5/11/2018</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05C1AC-82A5-4F91-A2DB-41EA81A54828}" type="slidenum">
              <a:rPr lang="en-NZ" smtClean="0"/>
              <a:t>‹#›</a:t>
            </a:fld>
            <a:endParaRPr lang="en-NZ"/>
          </a:p>
        </p:txBody>
      </p:sp>
    </p:spTree>
    <p:extLst>
      <p:ext uri="{BB962C8B-B14F-4D97-AF65-F5344CB8AC3E}">
        <p14:creationId xmlns:p14="http://schemas.microsoft.com/office/powerpoint/2010/main" val="2174809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Contact Details:</a:t>
            </a:r>
          </a:p>
          <a:p>
            <a:r>
              <a:rPr lang="en-NZ" dirty="0" smtClean="0"/>
              <a:t>shreyarao92@gmail.com</a:t>
            </a:r>
          </a:p>
          <a:p>
            <a:r>
              <a:rPr lang="en-NZ" dirty="0" smtClean="0"/>
              <a:t>+64 21 156 1389</a:t>
            </a:r>
          </a:p>
          <a:p>
            <a:endParaRPr lang="en-NZ" dirty="0" smtClean="0"/>
          </a:p>
          <a:p>
            <a:r>
              <a:rPr lang="en-NZ" dirty="0" smtClean="0"/>
              <a:t>I no longer work as a consumer advisor,</a:t>
            </a:r>
            <a:r>
              <a:rPr lang="en-NZ" baseline="0" dirty="0" smtClean="0"/>
              <a:t> but I am able to support you to connect with young consumers for your various projects. Please contact me to connect with any of the young people I have specifically mentioned. </a:t>
            </a:r>
            <a:endParaRPr lang="en-NZ" dirty="0"/>
          </a:p>
        </p:txBody>
      </p:sp>
      <p:sp>
        <p:nvSpPr>
          <p:cNvPr id="4" name="Slide Number Placeholder 3"/>
          <p:cNvSpPr>
            <a:spLocks noGrp="1"/>
          </p:cNvSpPr>
          <p:nvPr>
            <p:ph type="sldNum" sz="quarter" idx="10"/>
          </p:nvPr>
        </p:nvSpPr>
        <p:spPr/>
        <p:txBody>
          <a:bodyPr/>
          <a:lstStyle/>
          <a:p>
            <a:fld id="{A605C1AC-82A5-4F91-A2DB-41EA81A54828}" type="slidenum">
              <a:rPr lang="en-NZ" smtClean="0"/>
              <a:t>1</a:t>
            </a:fld>
            <a:endParaRPr lang="en-NZ"/>
          </a:p>
        </p:txBody>
      </p:sp>
    </p:spTree>
    <p:extLst>
      <p:ext uri="{BB962C8B-B14F-4D97-AF65-F5344CB8AC3E}">
        <p14:creationId xmlns:p14="http://schemas.microsoft.com/office/powerpoint/2010/main" val="1947961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Successful health promotion gets the cultural context right. Pacific and Maori do a beautiful job of this but I see a real gap in the Asian space. Messages that target our communities focus on the cultural context of our parents – not us. With a globalised economy and a large immigrant population – there are young people like myself who sit on the boundary of their ancestral culture and kiwi culture. We simultaneously belong to both cultures as well as neither. I feel a huge pressure to keep my ancestral traditions alive but also face rejection for performing otherness. As you could imagine, this is quite stressful. Given we make up a huge portion of our community - why are our needs not being catered to? How traditional advocates helping us build our profile? </a:t>
            </a:r>
          </a:p>
        </p:txBody>
      </p:sp>
      <p:sp>
        <p:nvSpPr>
          <p:cNvPr id="4" name="Slide Number Placeholder 3"/>
          <p:cNvSpPr>
            <a:spLocks noGrp="1"/>
          </p:cNvSpPr>
          <p:nvPr>
            <p:ph type="sldNum" sz="quarter" idx="5"/>
          </p:nvPr>
        </p:nvSpPr>
        <p:spPr/>
        <p:txBody>
          <a:bodyPr/>
          <a:lstStyle/>
          <a:p>
            <a:fld id="{A605C1AC-82A5-4F91-A2DB-41EA81A54828}" type="slidenum">
              <a:rPr lang="en-NZ" smtClean="0"/>
              <a:t>10</a:t>
            </a:fld>
            <a:endParaRPr lang="en-NZ"/>
          </a:p>
        </p:txBody>
      </p:sp>
    </p:spTree>
    <p:extLst>
      <p:ext uri="{BB962C8B-B14F-4D97-AF65-F5344CB8AC3E}">
        <p14:creationId xmlns:p14="http://schemas.microsoft.com/office/powerpoint/2010/main" val="14441116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Looking back, it should not have been normal to have a mental health issue. It is not normal to experience discrimination, it is not normal to live with family violence. We know that poverty has a huge impact on mental health outcomes. So why do we charge vulnerable families for parking that helps them access our services? We know that overcrowded housing can impact our </a:t>
            </a:r>
            <a:r>
              <a:rPr lang="en-NZ" dirty="0" err="1"/>
              <a:t>rangatahi</a:t>
            </a:r>
            <a:r>
              <a:rPr lang="en-NZ" dirty="0"/>
              <a:t>, so why have we normalised tenancy laws that puts young families at risk of homelessness? </a:t>
            </a:r>
          </a:p>
          <a:p>
            <a:endParaRPr lang="en-NZ" dirty="0"/>
          </a:p>
          <a:p>
            <a:r>
              <a:rPr lang="en-NZ" baseline="0" dirty="0"/>
              <a:t>Why is there is such abnormality in the way we structure our society and why do we allow this to continue to make people unwell? </a:t>
            </a:r>
          </a:p>
          <a:p>
            <a:endParaRPr lang="en-NZ" baseline="0" dirty="0"/>
          </a:p>
          <a:p>
            <a:r>
              <a:rPr lang="en-NZ" baseline="0" dirty="0"/>
              <a:t>As advocates, we have fought for our people to be open in society, we have fought for them to be seen as equal. We now need to fight to remove the things that make them unwell in the first place. It is inherently unfair, it is inherently abnormal and it needs powerful advocacy to shift. </a:t>
            </a:r>
          </a:p>
        </p:txBody>
      </p:sp>
      <p:sp>
        <p:nvSpPr>
          <p:cNvPr id="4" name="Slide Number Placeholder 3"/>
          <p:cNvSpPr>
            <a:spLocks noGrp="1"/>
          </p:cNvSpPr>
          <p:nvPr>
            <p:ph type="sldNum" sz="quarter" idx="10"/>
          </p:nvPr>
        </p:nvSpPr>
        <p:spPr/>
        <p:txBody>
          <a:bodyPr/>
          <a:lstStyle/>
          <a:p>
            <a:fld id="{A605C1AC-82A5-4F91-A2DB-41EA81A54828}" type="slidenum">
              <a:rPr lang="en-NZ" smtClean="0"/>
              <a:t>11</a:t>
            </a:fld>
            <a:endParaRPr lang="en-NZ"/>
          </a:p>
        </p:txBody>
      </p:sp>
    </p:spTree>
    <p:extLst>
      <p:ext uri="{BB962C8B-B14F-4D97-AF65-F5344CB8AC3E}">
        <p14:creationId xmlns:p14="http://schemas.microsoft.com/office/powerpoint/2010/main" val="488481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sz="1200" b="0" i="0" kern="1200" dirty="0">
                <a:solidFill>
                  <a:schemeClr val="tx1"/>
                </a:solidFill>
                <a:effectLst/>
                <a:latin typeface="+mn-lt"/>
                <a:ea typeface="+mn-ea"/>
                <a:cs typeface="+mn-cs"/>
              </a:rPr>
              <a:t>To achieve the stage of return, one must return to the original place as a changed man.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NZ" sz="1200" b="0" i="0" kern="1200" dirty="0">
                <a:solidFill>
                  <a:schemeClr val="tx1"/>
                </a:solidFill>
                <a:effectLst/>
                <a:latin typeface="+mn-lt"/>
                <a:ea typeface="+mn-ea"/>
                <a:cs typeface="+mn-cs"/>
              </a:rPr>
              <a:t>I think this whole journey is really me in pursuit of an ethnic identity I could be proud of – my call to adventure. My work advocating for young people provided context to this journey. I crossed a threshold by being publicly vulnerable about having a history of mental distress. Along the way I was challenged by unyielding clinicians, resource constraints and being written off as too young to have a valuable perspective. I was helped and mentored by the consumer advocates who came before me and those who walked alongside me. As I progressed, I became proficient in my advocacy skills. I became a teacher to others, passing my knowledge on. And happy seeing the movement would continue beyond me, was able to return to my original position a changed person. The change that I brought with me was unique understanding of the cultural values that mattered to me – equity, integrity and courage. The way I manifest these traits cannot be explained by either culture I belong to, but rather a bespoke amalgamation of the two. I am not entirely Indian, I am not entirely kiwi, but I am the best of both these worlds.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NZ" smtClean="0"/>
              <a:t>Photo credit: https://scottjeffrey.com/heros-journey-steps/</a:t>
            </a:r>
            <a:endParaRPr lang="en-NZ" dirty="0"/>
          </a:p>
        </p:txBody>
      </p:sp>
      <p:sp>
        <p:nvSpPr>
          <p:cNvPr id="4" name="Slide Number Placeholder 3"/>
          <p:cNvSpPr>
            <a:spLocks noGrp="1"/>
          </p:cNvSpPr>
          <p:nvPr>
            <p:ph type="sldNum" sz="quarter" idx="5"/>
          </p:nvPr>
        </p:nvSpPr>
        <p:spPr/>
        <p:txBody>
          <a:bodyPr/>
          <a:lstStyle/>
          <a:p>
            <a:fld id="{A605C1AC-82A5-4F91-A2DB-41EA81A54828}" type="slidenum">
              <a:rPr lang="en-NZ" smtClean="0"/>
              <a:t>12</a:t>
            </a:fld>
            <a:endParaRPr lang="en-NZ"/>
          </a:p>
        </p:txBody>
      </p:sp>
    </p:spTree>
    <p:extLst>
      <p:ext uri="{BB962C8B-B14F-4D97-AF65-F5344CB8AC3E}">
        <p14:creationId xmlns:p14="http://schemas.microsoft.com/office/powerpoint/2010/main" val="2907152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This is me and sister almost twenty years ago. We were recent arrivals to New Zealand, coming into a political climate that was not unlike what it is now. The first wave of immigrants from non-Western countries had come to Auckland – drastically changing the face of communities, workplaces and schools. We were blamed for a host of social issues – housing, stagnant wages and the loss of kiwi values and identity. </a:t>
            </a:r>
          </a:p>
          <a:p>
            <a:endParaRPr lang="en-NZ" dirty="0"/>
          </a:p>
          <a:p>
            <a:r>
              <a:rPr lang="en-NZ" dirty="0"/>
              <a:t>It was a challenging period for my parents who faced discrimination at every turn. The cultural climate was very rejecting of people who looked and sounded like them. As such they missed out on employment opportunities, were rejected by social groups and faced daily </a:t>
            </a:r>
            <a:r>
              <a:rPr lang="en-NZ" dirty="0" err="1"/>
              <a:t>microagressions</a:t>
            </a:r>
            <a:r>
              <a:rPr lang="en-NZ" dirty="0"/>
              <a:t> in a variety of contexts. It was inescapable and taxing on the body and mind. </a:t>
            </a:r>
          </a:p>
          <a:p>
            <a:endParaRPr lang="en-NZ" dirty="0"/>
          </a:p>
          <a:p>
            <a:r>
              <a:rPr lang="en-NZ" dirty="0"/>
              <a:t>I on the other hand had a very different experience. I went to school that diverse. The staff acknowledged this – from day 1 I was told of how proud they were of it. I was told diversity was a positive thing and everyone was equal regardless of where they came from. At the time I thought it was really shoved down my throat – especially when you heard the same speech about respect for the 20</a:t>
            </a:r>
            <a:r>
              <a:rPr lang="en-NZ" baseline="30000" dirty="0"/>
              <a:t>th</a:t>
            </a:r>
            <a:r>
              <a:rPr lang="en-NZ" dirty="0"/>
              <a:t> time that year. Is it really that big of a deal? What I hadn’t understood at the time was that reinforcing those values meant I didn’t get to know what discrimination was. It meant I didn’t experience racial bullying, it meant that I could come to school and feel safe. And because I felt safe, I began to open up to this new place I called home. There was no defining point were I began to acculturate to a kiwi identity, but it was a gradual process of learning a new way of life, liking what I saw, and then adopting it. </a:t>
            </a:r>
          </a:p>
          <a:p>
            <a:endParaRPr lang="en-NZ" dirty="0"/>
          </a:p>
          <a:p>
            <a:r>
              <a:rPr lang="en-NZ" dirty="0"/>
              <a:t>My parents feeling alienated began to separate themselves. They exclusively socialized with Indians. They emphasised the need to continue to practice our values and protocols. This often was at odds with the new ways I had learnt were normal and acceptable. I began to question the religious views my parents instilled, I was dissatisfied with strict boundaries and rules, and above all I felt angry with what I saw was an unbalanced power structure in my family. We had always had patriarchal structure but I hadn’t noticed it. I had a strong connection to women in my extended family. Moving to New Zealand had reduced us to a nuclear unit, and the gender roles became more prominent. This created a perfect conditions for family violence and home became unsafe. </a:t>
            </a:r>
          </a:p>
          <a:p>
            <a:endParaRPr lang="en-NZ" dirty="0"/>
          </a:p>
          <a:p>
            <a:r>
              <a:rPr lang="en-NZ" dirty="0"/>
              <a:t>Like many young people the burden of witnessing violence became too much. Unable to control my home life, I instead turned my focus to the one thing I could – my body. I adopted inappropriate eating patterns an exercised constantly. After many years of struggling I began to lose touch with reality – growing increasingly isolated</a:t>
            </a:r>
            <a:r>
              <a:rPr lang="en-NZ" baseline="0" dirty="0"/>
              <a:t> as I became</a:t>
            </a:r>
            <a:r>
              <a:rPr lang="en-NZ" dirty="0"/>
              <a:t> suspicious of my friends and family. Voices in my head convinced me that</a:t>
            </a:r>
            <a:r>
              <a:rPr lang="en-NZ" baseline="0" dirty="0"/>
              <a:t> no-one was to be trusted. That my only escape would be suicide. </a:t>
            </a:r>
            <a:r>
              <a:rPr lang="en-NZ" dirty="0"/>
              <a:t>I struggled for many years, toing and froing between should or shouldn’t I, falling deeper into the abyss. </a:t>
            </a:r>
          </a:p>
          <a:p>
            <a:endParaRPr lang="en-NZ" dirty="0"/>
          </a:p>
          <a:p>
            <a:r>
              <a:rPr lang="en-NZ" dirty="0"/>
              <a:t>Until one day I woke up and realised I didn’t feel shit. I didn’t feel good either. But I didn’t feel shit. After many years of intensity I was relieved by the sense of feeling nothing. My father had recently moved to Australia to work so home was no longer a war zone. I hadn’t realised it but I was slowly beginning to recover. I could think more clearly and sleep better. Reality seemed easier to understand and cope with. Despite the years of counselling and multiple medications, I hadn’t achieved so many gains till this one small change. I was relieved it was over but I was also scared for the future. I had forged an identity based off my diagnosis, I was my mental illness and it was me. Now that it was no longer relevant – who was I? </a:t>
            </a:r>
          </a:p>
          <a:p>
            <a:endParaRPr lang="en-NZ" dirty="0"/>
          </a:p>
          <a:p>
            <a:endParaRPr lang="en-NZ" dirty="0"/>
          </a:p>
          <a:p>
            <a:endParaRPr lang="en-NZ" dirty="0"/>
          </a:p>
          <a:p>
            <a:endParaRPr lang="en-NZ" dirty="0"/>
          </a:p>
          <a:p>
            <a:endParaRPr lang="en-NZ" dirty="0"/>
          </a:p>
          <a:p>
            <a:endParaRPr lang="en-NZ" dirty="0"/>
          </a:p>
          <a:p>
            <a:r>
              <a:rPr lang="en-NZ" dirty="0"/>
              <a:t> </a:t>
            </a:r>
          </a:p>
          <a:p>
            <a:endParaRPr lang="en-NZ" dirty="0"/>
          </a:p>
          <a:p>
            <a:endParaRPr lang="en-NZ" dirty="0"/>
          </a:p>
        </p:txBody>
      </p:sp>
      <p:sp>
        <p:nvSpPr>
          <p:cNvPr id="4" name="Slide Number Placeholder 3"/>
          <p:cNvSpPr>
            <a:spLocks noGrp="1"/>
          </p:cNvSpPr>
          <p:nvPr>
            <p:ph type="sldNum" sz="quarter" idx="10"/>
          </p:nvPr>
        </p:nvSpPr>
        <p:spPr/>
        <p:txBody>
          <a:bodyPr/>
          <a:lstStyle/>
          <a:p>
            <a:fld id="{A605C1AC-82A5-4F91-A2DB-41EA81A54828}" type="slidenum">
              <a:rPr lang="en-NZ" smtClean="0"/>
              <a:t>2</a:t>
            </a:fld>
            <a:endParaRPr lang="en-NZ"/>
          </a:p>
        </p:txBody>
      </p:sp>
    </p:spTree>
    <p:extLst>
      <p:ext uri="{BB962C8B-B14F-4D97-AF65-F5344CB8AC3E}">
        <p14:creationId xmlns:p14="http://schemas.microsoft.com/office/powerpoint/2010/main" val="3699883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Many of you will be familiar with the concept of the hero’s journey. It’s a template for the plot of every great book or movie. Hero gets an opportunity, hero goes through some tough stuff, learns stuff about himself and achieves his goal. I was introduced to this concept in my late teens and was really into Lord of the Rings at the time so thought of Samwise Gamgee. His call to adventure was joining the Fellowship. He left the safety of Rivendell and crossed over to the unknown. He saved Frodo a number of times and helped to destroy the one ring</a:t>
            </a:r>
            <a:r>
              <a:rPr lang="en-NZ" baseline="0" dirty="0"/>
              <a:t>. I saw this seemingly powerless creature ultimately thrive and be a hero. </a:t>
            </a:r>
            <a:endParaRPr lang="en-NZ" dirty="0"/>
          </a:p>
          <a:p>
            <a:endParaRPr lang="en-NZ" dirty="0"/>
          </a:p>
          <a:p>
            <a:r>
              <a:rPr lang="en-NZ" dirty="0"/>
              <a:t>At the end of my story on the previous slide, I was coming out of a deep episode of distress. As relived as I was, I was also fearful of this uncharted future. I had been unwell for a really long period of time and was really traumatised. I hadn’t realised I could have such dark and violent thoughts</a:t>
            </a:r>
            <a:r>
              <a:rPr lang="en-NZ" baseline="0" dirty="0"/>
              <a:t>. I hadn’t realised that my mind could convince me of a reality that wasn’t true.</a:t>
            </a:r>
            <a:r>
              <a:rPr lang="en-NZ" dirty="0"/>
              <a:t> </a:t>
            </a:r>
          </a:p>
          <a:p>
            <a:endParaRPr lang="en-NZ" dirty="0"/>
          </a:p>
          <a:p>
            <a:r>
              <a:rPr lang="en-NZ" dirty="0"/>
              <a:t>By getting better, and choosing to live, I </a:t>
            </a:r>
            <a:r>
              <a:rPr lang="en-NZ" baseline="0" dirty="0"/>
              <a:t>also had to start thinking about my future – how was I going to pay rent? What was I going to do with my life? Things that I thought I wouldn’t be alive to worry about it were things I now had to care about. So I had a past I wasn’t particularly proud of and a future I was really scared of. </a:t>
            </a:r>
          </a:p>
          <a:p>
            <a:endParaRPr lang="en-NZ"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So it was really timely when I was introduced to this. I hadn’t been through the full cycle yet, but I could recognise my past within the early steps. What really differed for me was that none of these stages were my own choice. </a:t>
            </a:r>
            <a:r>
              <a:rPr lang="en-NZ" baseline="0" dirty="0"/>
              <a:t>I didn’t choose for my parents to experience discrimination, I didn’t choose to live in a home with family violence, I didn’t choose to have a mental health issue.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NZ" baseline="0" dirty="0"/>
              <a:t>As adults we have a lot more control over how we respond to the world around us and have more power to create healthy spaces to live in. While I could not control events in the first half, I could control those of the second half. My mental health episode was here, at the abyss, the metaphorical death of the old me and the chance for rebirth. In order to transform, I left home and ended contact with my family – a feat difficult in any culture but particularly shameful for mine. I threw myself into creating a better life – I used helpful coping strategies, cultivated relationships again and regularly exercised. At this time I also began work with a mental health NGO – providing youth perspectives to some of their projects. It’s through this I was employed as a youth consumer advisor. </a:t>
            </a:r>
            <a:endParaRPr lang="en-NZ"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NZ"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NZ" baseline="0" dirty="0" smtClean="0"/>
              <a:t>Photo credit: https://scottjeffrey.com/heros-journey-steps/</a:t>
            </a:r>
            <a:endParaRPr lang="en-NZ" dirty="0"/>
          </a:p>
        </p:txBody>
      </p:sp>
      <p:sp>
        <p:nvSpPr>
          <p:cNvPr id="4" name="Slide Number Placeholder 3"/>
          <p:cNvSpPr>
            <a:spLocks noGrp="1"/>
          </p:cNvSpPr>
          <p:nvPr>
            <p:ph type="sldNum" sz="quarter" idx="5"/>
          </p:nvPr>
        </p:nvSpPr>
        <p:spPr/>
        <p:txBody>
          <a:bodyPr/>
          <a:lstStyle/>
          <a:p>
            <a:fld id="{A605C1AC-82A5-4F91-A2DB-41EA81A54828}" type="slidenum">
              <a:rPr lang="en-NZ" smtClean="0"/>
              <a:t>3</a:t>
            </a:fld>
            <a:endParaRPr lang="en-NZ"/>
          </a:p>
        </p:txBody>
      </p:sp>
    </p:spTree>
    <p:extLst>
      <p:ext uri="{BB962C8B-B14F-4D97-AF65-F5344CB8AC3E}">
        <p14:creationId xmlns:p14="http://schemas.microsoft.com/office/powerpoint/2010/main" val="3883401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And this was me in my first year. I’m with a bunch of my counterparts, some of whom were peer support workers. For those unfamiliar with the role of a consumer advisor – we were service users tasked with systemic change. We represented young people on interview panels, we created and delivered training for clinicians, and we advocated for people accessing our services.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a:p>
            <a:r>
              <a:rPr lang="en-NZ" dirty="0"/>
              <a:t>Through this role, I found myself in totally uncharted territory. For the first time in my life I was ‘out’ about having a mental health diagnosis. This was before the political renaissance mental health has now. Sharing your story outside therapy was tricky – you didn’t have a powerful movement or high-profile advocates to back you up. Some of the people in this picture helped spark the movement you see today – doing everything from advocating to their local politicians to sharing their story through the media. </a:t>
            </a:r>
          </a:p>
          <a:p>
            <a:endParaRPr lang="en-NZ" dirty="0"/>
          </a:p>
          <a:p>
            <a:pPr marL="0" marR="0" indent="0" algn="l" defTabSz="914400" rtl="0" eaLnBrk="1" fontAlgn="auto" latinLnBrk="0" hangingPunct="1">
              <a:lnSpc>
                <a:spcPct val="100000"/>
              </a:lnSpc>
              <a:spcBef>
                <a:spcPts val="0"/>
              </a:spcBef>
              <a:spcAft>
                <a:spcPts val="0"/>
              </a:spcAft>
              <a:buClrTx/>
              <a:buSzTx/>
              <a:buFontTx/>
              <a:buNone/>
              <a:tabLst/>
              <a:defRPr/>
            </a:pPr>
            <a:r>
              <a:rPr lang="en-NZ" dirty="0"/>
              <a:t>This was probably our hey-day where we were strongest in numbers. Clinical services </a:t>
            </a:r>
            <a:r>
              <a:rPr lang="en-NZ" baseline="0" dirty="0"/>
              <a:t>invested in consumer partnership at all levels of service. In recent years our numbers have dwindled. This is in-part due to our roles being sourced via clinical FTE. It’s often seen that a clinician is more useful to a service than a consumer advisor or peer worker. It’s a short term strategy to deal with immediate demands on the service. I’d argue we’re as useful as we’re given opportunities to demonstrate our strength. I was lucky enough to be given this. I learnt skills to implement in innovative ways. Doing so helped me grow to feel more confident in my ability to impact the world. My mental health experience wasn’t no longer a painful memory – it was now an expertise I could capitalise on. </a:t>
            </a:r>
          </a:p>
          <a:p>
            <a:pPr marL="0" marR="0" indent="0" algn="l" defTabSz="914400" rtl="0" eaLnBrk="1" fontAlgn="auto" latinLnBrk="0" hangingPunct="1">
              <a:lnSpc>
                <a:spcPct val="100000"/>
              </a:lnSpc>
              <a:spcBef>
                <a:spcPts val="0"/>
              </a:spcBef>
              <a:spcAft>
                <a:spcPts val="0"/>
              </a:spcAft>
              <a:buClrTx/>
              <a:buSzTx/>
              <a:buFontTx/>
              <a:buNone/>
              <a:tabLst/>
              <a:defRPr/>
            </a:pPr>
            <a:endParaRPr lang="en-NZ"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NZ" baseline="0" dirty="0"/>
              <a:t>A few years into the job, I began to think of how I was going to support the next generation of advocates to step into my shoes. </a:t>
            </a:r>
          </a:p>
        </p:txBody>
      </p:sp>
      <p:sp>
        <p:nvSpPr>
          <p:cNvPr id="4" name="Slide Number Placeholder 3"/>
          <p:cNvSpPr>
            <a:spLocks noGrp="1"/>
          </p:cNvSpPr>
          <p:nvPr>
            <p:ph type="sldNum" sz="quarter" idx="10"/>
          </p:nvPr>
        </p:nvSpPr>
        <p:spPr/>
        <p:txBody>
          <a:bodyPr/>
          <a:lstStyle/>
          <a:p>
            <a:fld id="{A605C1AC-82A5-4F91-A2DB-41EA81A54828}" type="slidenum">
              <a:rPr lang="en-NZ" smtClean="0"/>
              <a:t>4</a:t>
            </a:fld>
            <a:endParaRPr lang="en-NZ"/>
          </a:p>
        </p:txBody>
      </p:sp>
    </p:spTree>
    <p:extLst>
      <p:ext uri="{BB962C8B-B14F-4D97-AF65-F5344CB8AC3E}">
        <p14:creationId xmlns:p14="http://schemas.microsoft.com/office/powerpoint/2010/main" val="3496267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So I found myself a few legacy projects. </a:t>
            </a:r>
          </a:p>
          <a:p>
            <a:r>
              <a:rPr lang="en-NZ" dirty="0"/>
              <a:t>The first was POD – a project by the Mental Health Foundation. We aimed to support young people to design and lead their own anti-stigma</a:t>
            </a:r>
            <a:r>
              <a:rPr lang="en-NZ" baseline="0" dirty="0"/>
              <a:t> </a:t>
            </a:r>
            <a:r>
              <a:rPr lang="en-NZ" dirty="0"/>
              <a:t>projects. The</a:t>
            </a:r>
            <a:r>
              <a:rPr lang="en-NZ" baseline="0" dirty="0"/>
              <a:t> whole programme was co-designed in conjunction with a youth governance group (pictured bottom right). We co-created everything: the communication materials, the application process, and the actual programme itself. We trained our participants in a range of areas – advocacy, project management, and fundraising. Those pictured here are only a handful of our success stories. </a:t>
            </a:r>
          </a:p>
          <a:p>
            <a:r>
              <a:rPr lang="en-NZ" baseline="0" dirty="0" err="1"/>
              <a:t>Azeria</a:t>
            </a:r>
            <a:r>
              <a:rPr lang="en-NZ" baseline="0" dirty="0"/>
              <a:t>, a trained mental health nurse, is receiving an award for her anti-stigma movie from former Young New Zealander of the Year Guy Ryan.  </a:t>
            </a:r>
          </a:p>
          <a:p>
            <a:r>
              <a:rPr lang="en-NZ" baseline="0" dirty="0" err="1" smtClean="0"/>
              <a:t>Sarikha</a:t>
            </a:r>
            <a:r>
              <a:rPr lang="en-NZ" baseline="0" dirty="0" smtClean="0"/>
              <a:t> </a:t>
            </a:r>
            <a:r>
              <a:rPr lang="en-NZ" baseline="0" dirty="0"/>
              <a:t>is an accomplished public speaker and delivers resilience training through her organisation – My Voice Matters. </a:t>
            </a:r>
          </a:p>
          <a:p>
            <a:r>
              <a:rPr lang="en-NZ" baseline="0" dirty="0"/>
              <a:t>And finally Lucy took her advocacy straight to parliament – delivering a petition with 10,000 signatures pleading our Government to teach Mental Health in schools</a:t>
            </a:r>
            <a:r>
              <a:rPr lang="en-NZ" baseline="0" dirty="0" smtClean="0"/>
              <a:t>.</a:t>
            </a:r>
          </a:p>
          <a:p>
            <a:endParaRPr lang="en-NZ" baseline="0" dirty="0" smtClean="0"/>
          </a:p>
          <a:p>
            <a:r>
              <a:rPr lang="en-NZ" baseline="0" dirty="0" smtClean="0"/>
              <a:t>Photo Credit:</a:t>
            </a:r>
          </a:p>
          <a:p>
            <a:r>
              <a:rPr lang="en-NZ" baseline="0" dirty="0" smtClean="0"/>
              <a:t>https://www.mentalhealth.org.nz/home/our-work/category/36/pod</a:t>
            </a:r>
          </a:p>
          <a:p>
            <a:r>
              <a:rPr lang="en-NZ" baseline="0" dirty="0" smtClean="0"/>
              <a:t>https://www.mentalhealth.org.nz/home/our-work/story/36/168/from-pod-to-the-steps-of-parliament</a:t>
            </a:r>
          </a:p>
          <a:p>
            <a:r>
              <a:rPr lang="en-NZ" baseline="0" dirty="0" smtClean="0"/>
              <a:t>https://www.mentalhealth.org.nz/home/our-work/story/36/167/azeria-dsouza</a:t>
            </a:r>
          </a:p>
          <a:p>
            <a:r>
              <a:rPr lang="en-NZ" baseline="0" dirty="0" smtClean="0"/>
              <a:t>https://www.youtube.com/watch?v=WIUQGPIb3j8</a:t>
            </a:r>
          </a:p>
          <a:p>
            <a:endParaRPr lang="en-NZ" baseline="0" dirty="0"/>
          </a:p>
          <a:p>
            <a:endParaRPr lang="en-NZ" dirty="0"/>
          </a:p>
          <a:p>
            <a:endParaRPr lang="en-NZ" dirty="0"/>
          </a:p>
          <a:p>
            <a:endParaRPr lang="en-NZ" dirty="0"/>
          </a:p>
          <a:p>
            <a:pPr marL="0" indent="0">
              <a:buNone/>
            </a:pPr>
            <a:endParaRPr lang="en-NZ" baseline="0" dirty="0"/>
          </a:p>
          <a:p>
            <a:pPr marL="228600" indent="-228600">
              <a:buAutoNum type="arabicPeriod"/>
            </a:pPr>
            <a:endParaRPr lang="en-NZ" dirty="0"/>
          </a:p>
          <a:p>
            <a:endParaRPr lang="en-NZ" dirty="0"/>
          </a:p>
        </p:txBody>
      </p:sp>
      <p:sp>
        <p:nvSpPr>
          <p:cNvPr id="4" name="Slide Number Placeholder 3"/>
          <p:cNvSpPr>
            <a:spLocks noGrp="1"/>
          </p:cNvSpPr>
          <p:nvPr>
            <p:ph type="sldNum" sz="quarter" idx="10"/>
          </p:nvPr>
        </p:nvSpPr>
        <p:spPr/>
        <p:txBody>
          <a:bodyPr/>
          <a:lstStyle/>
          <a:p>
            <a:fld id="{A605C1AC-82A5-4F91-A2DB-41EA81A54828}" type="slidenum">
              <a:rPr lang="en-NZ" smtClean="0"/>
              <a:t>5</a:t>
            </a:fld>
            <a:endParaRPr lang="en-NZ"/>
          </a:p>
        </p:txBody>
      </p:sp>
    </p:spTree>
    <p:extLst>
      <p:ext uri="{BB962C8B-B14F-4D97-AF65-F5344CB8AC3E}">
        <p14:creationId xmlns:p14="http://schemas.microsoft.com/office/powerpoint/2010/main" val="2034281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The second project was a youth advisory group tasked with co-designing a strategic plan for our services. We met regularly to</a:t>
            </a:r>
            <a:r>
              <a:rPr lang="en-NZ" baseline="0" dirty="0"/>
              <a:t> discuss what we saw as barriers to accessing and getting the most out of services. I prepared them to understand the health care system, connected them with mentors, and explained the complexities that prevented us as services changing overnight. </a:t>
            </a:r>
            <a:endParaRPr lang="en-NZ"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NZ"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NZ" baseline="0" dirty="0"/>
              <a:t>Each of these people were not stagnant when I met them. They were already heading in a promising direction. I was simply present for the journey, and enabled them with opportunities that added </a:t>
            </a:r>
            <a:r>
              <a:rPr lang="en-NZ" baseline="0" dirty="0" smtClean="0"/>
              <a:t>more coal </a:t>
            </a:r>
            <a:r>
              <a:rPr lang="en-NZ" baseline="0" dirty="0"/>
              <a:t>to </a:t>
            </a:r>
            <a:r>
              <a:rPr lang="en-NZ" baseline="0" dirty="0" smtClean="0"/>
              <a:t>their fire.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baseline="0" dirty="0"/>
          </a:p>
          <a:p>
            <a:r>
              <a:rPr lang="en-NZ" baseline="0" dirty="0"/>
              <a:t>Dan here is doing some myth-busting about his schizophrenia on national TV, </a:t>
            </a:r>
            <a:r>
              <a:rPr lang="en-NZ" baseline="0" dirty="0" err="1"/>
              <a:t>Naz</a:t>
            </a:r>
            <a:r>
              <a:rPr lang="en-NZ" baseline="0" dirty="0"/>
              <a:t> and Aiko use performance to tell their stories and advocate for change, and </a:t>
            </a:r>
            <a:r>
              <a:rPr lang="en-NZ" baseline="0" dirty="0" err="1"/>
              <a:t>Kartini</a:t>
            </a:r>
            <a:r>
              <a:rPr lang="en-NZ" baseline="0" dirty="0"/>
              <a:t> advocates for service users through connections she </a:t>
            </a:r>
            <a:r>
              <a:rPr lang="en-NZ" baseline="0" dirty="0" smtClean="0"/>
              <a:t>forges with politicians.  </a:t>
            </a:r>
          </a:p>
          <a:p>
            <a:endParaRPr lang="en-NZ" baseline="0" dirty="0" smtClean="0"/>
          </a:p>
          <a:p>
            <a:r>
              <a:rPr lang="en-NZ" baseline="0" dirty="0" smtClean="0"/>
              <a:t>Photo Credit: </a:t>
            </a:r>
          </a:p>
          <a:p>
            <a:r>
              <a:rPr lang="en-NZ" dirty="0" smtClean="0"/>
              <a:t>https://www.facebook.com/Breakfaston1/videos/232145840990033/?hc_ref=ART5qcpG3bh8TN6irR2HIy02p7rNs_UL-fK7mTam24wrRztj-himO4nDTDd2Y6v-eeI&amp;__xts__[0]=68.ARCc0MOekMqDBqeZ-Pdmq-0dnh-8Hl9heEW1JrWS_eP0RwMAQxxjvs10SAh-LGfJH31cCwH_QA71qXAUCjlsstybLhV9-PE61JKV4iOZ7XJe4zOCAmmDLiXBPkMgB8Mg4DIsOHR130YjS8kYo5CKoGV9J2W_XwNY_2Cb0fM7GxphPBJGNAAuGpMV4m6eRvxKxFvc7FGU6aw-KXjDYrcK6X8A5ePJji0HEcEt&amp;__tn__=FC-R</a:t>
            </a:r>
          </a:p>
          <a:p>
            <a:r>
              <a:rPr lang="en-NZ" dirty="0" smtClean="0"/>
              <a:t>https://www.facebook.com/letstalkaboutitnz/</a:t>
            </a:r>
          </a:p>
          <a:p>
            <a:endParaRPr lang="en-NZ" dirty="0"/>
          </a:p>
        </p:txBody>
      </p:sp>
      <p:sp>
        <p:nvSpPr>
          <p:cNvPr id="4" name="Slide Number Placeholder 3"/>
          <p:cNvSpPr>
            <a:spLocks noGrp="1"/>
          </p:cNvSpPr>
          <p:nvPr>
            <p:ph type="sldNum" sz="quarter" idx="5"/>
          </p:nvPr>
        </p:nvSpPr>
        <p:spPr/>
        <p:txBody>
          <a:bodyPr/>
          <a:lstStyle/>
          <a:p>
            <a:fld id="{A605C1AC-82A5-4F91-A2DB-41EA81A54828}" type="slidenum">
              <a:rPr lang="en-NZ" smtClean="0"/>
              <a:t>6</a:t>
            </a:fld>
            <a:endParaRPr lang="en-NZ"/>
          </a:p>
        </p:txBody>
      </p:sp>
    </p:spTree>
    <p:extLst>
      <p:ext uri="{BB962C8B-B14F-4D97-AF65-F5344CB8AC3E}">
        <p14:creationId xmlns:p14="http://schemas.microsoft.com/office/powerpoint/2010/main" val="23795766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In</a:t>
            </a:r>
            <a:r>
              <a:rPr lang="en-NZ" baseline="0" dirty="0"/>
              <a:t> running these two projects, and being part of numerous others, </a:t>
            </a:r>
            <a:r>
              <a:rPr lang="en-NZ" dirty="0"/>
              <a:t>I noticed these three elements were always present in a successful</a:t>
            </a:r>
            <a:r>
              <a:rPr lang="en-NZ" baseline="0" dirty="0"/>
              <a:t> co-design. </a:t>
            </a:r>
            <a:endParaRPr lang="en-NZ" dirty="0"/>
          </a:p>
          <a:p>
            <a:pPr marL="228600" indent="-228600">
              <a:buAutoNum type="arabicPeriod"/>
            </a:pPr>
            <a:r>
              <a:rPr lang="en-NZ" dirty="0"/>
              <a:t>I’ve noticed that many co-design projects are run by clinicians. A consumer lead helps</a:t>
            </a:r>
            <a:r>
              <a:rPr lang="en-NZ" baseline="0" dirty="0"/>
              <a:t> create trust with your target audience – it demonstrates true partnership. Consumer facilitators also have a larger influence over the process - how the sessions are run, the activities you do and how often each person gets to speak. The process of co-design is crucial to get successful outcomes. </a:t>
            </a:r>
          </a:p>
          <a:p>
            <a:pPr marL="228600" indent="-228600">
              <a:buAutoNum type="arabicPeriod"/>
            </a:pPr>
            <a:r>
              <a:rPr lang="en-NZ" baseline="0" dirty="0"/>
              <a:t>I often see co-design being used for small things like designing brochures. While there is place for this, mental health service users have clearly articulated that they are frustrated by large scale issues. Ask yourself – is this co-design project building to a bigger picture? How will this achieve the wide-scale change so many people want to see? Small projects can be nice but don’t conflate this with service innovation if it’s not working towards a bigger picture.  </a:t>
            </a:r>
          </a:p>
          <a:p>
            <a:pPr marL="228600" indent="-228600">
              <a:buAutoNum type="arabicPeriod"/>
            </a:pPr>
            <a:r>
              <a:rPr lang="en-NZ" baseline="0" dirty="0"/>
              <a:t>Utilising a positive youth development framework is paramount when working with young people. Co-design itself is a learning experience, but when it runs alongside leadership development, you create successful adults that give back in the future. </a:t>
            </a:r>
            <a:endParaRPr lang="en-NZ" dirty="0"/>
          </a:p>
        </p:txBody>
      </p:sp>
      <p:sp>
        <p:nvSpPr>
          <p:cNvPr id="4" name="Slide Number Placeholder 3"/>
          <p:cNvSpPr>
            <a:spLocks noGrp="1"/>
          </p:cNvSpPr>
          <p:nvPr>
            <p:ph type="sldNum" sz="quarter" idx="5"/>
          </p:nvPr>
        </p:nvSpPr>
        <p:spPr/>
        <p:txBody>
          <a:bodyPr/>
          <a:lstStyle/>
          <a:p>
            <a:fld id="{A605C1AC-82A5-4F91-A2DB-41EA81A54828}" type="slidenum">
              <a:rPr lang="en-NZ" smtClean="0"/>
              <a:t>7</a:t>
            </a:fld>
            <a:endParaRPr lang="en-NZ"/>
          </a:p>
        </p:txBody>
      </p:sp>
    </p:spTree>
    <p:extLst>
      <p:ext uri="{BB962C8B-B14F-4D97-AF65-F5344CB8AC3E}">
        <p14:creationId xmlns:p14="http://schemas.microsoft.com/office/powerpoint/2010/main" val="3446659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I think it’s a really interesting time in history where a lot of stuff has happened quickly. We have political will on our side. </a:t>
            </a:r>
            <a:r>
              <a:rPr lang="en-NZ" baseline="0" dirty="0"/>
              <a:t>The movement is currently focused on normalising distress and asking for better access to services. This is perfect for now but we may need to shift our advocacy as we begin to achieve these objectives.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I have some critical questions I want to pose to advocates, and those who advocate on our behalf, before we go to this next stage.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p:txBody>
      </p:sp>
      <p:sp>
        <p:nvSpPr>
          <p:cNvPr id="4" name="Slide Number Placeholder 3"/>
          <p:cNvSpPr>
            <a:spLocks noGrp="1"/>
          </p:cNvSpPr>
          <p:nvPr>
            <p:ph type="sldNum" sz="quarter" idx="5"/>
          </p:nvPr>
        </p:nvSpPr>
        <p:spPr/>
        <p:txBody>
          <a:bodyPr/>
          <a:lstStyle/>
          <a:p>
            <a:fld id="{A605C1AC-82A5-4F91-A2DB-41EA81A54828}" type="slidenum">
              <a:rPr lang="en-NZ" smtClean="0"/>
              <a:t>8</a:t>
            </a:fld>
            <a:endParaRPr lang="en-NZ"/>
          </a:p>
        </p:txBody>
      </p:sp>
    </p:spTree>
    <p:extLst>
      <p:ext uri="{BB962C8B-B14F-4D97-AF65-F5344CB8AC3E}">
        <p14:creationId xmlns:p14="http://schemas.microsoft.com/office/powerpoint/2010/main" val="25936506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baseline="0" dirty="0"/>
              <a:t>I can name a range of mental health advocates who represent different demographics. But I’m very immersed in this space. If I were to go to friends and ask them to name some – bar Mike King – I’ll get cis, white females. I say this not to invalidate the work of those people but to continue to ask for equity. What are we doing to learn about people who come from a different background? How do we elevate the stories that aren’t being told? This doesn’t mean telling their story. It means wondering if this audience has heard your story already and then showing them someone they haven’t met. It means not offering a platform to the same people, saying the same stuff. It means empowering those that haven’t had a chance to speak with the skills they need, then stepping down and allowing them to shine. </a:t>
            </a:r>
            <a:endParaRPr lang="en-NZ" dirty="0"/>
          </a:p>
        </p:txBody>
      </p:sp>
      <p:sp>
        <p:nvSpPr>
          <p:cNvPr id="4" name="Slide Number Placeholder 3"/>
          <p:cNvSpPr>
            <a:spLocks noGrp="1"/>
          </p:cNvSpPr>
          <p:nvPr>
            <p:ph type="sldNum" sz="quarter" idx="10"/>
          </p:nvPr>
        </p:nvSpPr>
        <p:spPr/>
        <p:txBody>
          <a:bodyPr/>
          <a:lstStyle/>
          <a:p>
            <a:fld id="{A605C1AC-82A5-4F91-A2DB-41EA81A54828}" type="slidenum">
              <a:rPr lang="en-NZ" smtClean="0"/>
              <a:t>9</a:t>
            </a:fld>
            <a:endParaRPr lang="en-NZ"/>
          </a:p>
        </p:txBody>
      </p:sp>
    </p:spTree>
    <p:extLst>
      <p:ext uri="{BB962C8B-B14F-4D97-AF65-F5344CB8AC3E}">
        <p14:creationId xmlns:p14="http://schemas.microsoft.com/office/powerpoint/2010/main" val="2191955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B61BEF0D-F0BB-DE4B-95CE-6DB70DBA9567}" type="datetimeFigureOut">
              <a:rPr lang="en-US" smtClean="0"/>
              <a:pPr/>
              <a:t>11/5/2018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002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43138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7004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72543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78471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86270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47901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11/5/2018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61997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11/5/2018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98590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92098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2861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B61BEF0D-F0BB-DE4B-95CE-6DB70DBA9567}" type="datetimeFigureOut">
              <a:rPr lang="en-US" smtClean="0"/>
              <a:pPr/>
              <a:t>11/5/2018</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57F1E4F-1CFF-5643-939E-217C01CDF565}" type="slidenum">
              <a:rPr lang="en-US" smtClean="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99344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comments" Target="../comments/comment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comments" Target="../comments/comment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ABC736F-FD1E-4980-876D-E5C38773936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726" cy="6858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D98EE46-797C-45B8-8337-491B94E0583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83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3CA11A3-0FC9-45E9-898C-5BDABF6BF1D7}"/>
              </a:ext>
            </a:extLst>
          </p:cNvPr>
          <p:cNvSpPr>
            <a:spLocks noGrp="1"/>
          </p:cNvSpPr>
          <p:nvPr>
            <p:ph type="ctrTitle"/>
          </p:nvPr>
        </p:nvSpPr>
        <p:spPr>
          <a:xfrm>
            <a:off x="634501" y="640080"/>
            <a:ext cx="4019429" cy="3339348"/>
          </a:xfrm>
        </p:spPr>
        <p:txBody>
          <a:bodyPr anchor="b">
            <a:normAutofit/>
          </a:bodyPr>
          <a:lstStyle/>
          <a:p>
            <a:r>
              <a:rPr lang="en-NZ" sz="4400" dirty="0">
                <a:solidFill>
                  <a:srgbClr val="FFFFFF"/>
                </a:solidFill>
              </a:rPr>
              <a:t>Our </a:t>
            </a:r>
            <a:br>
              <a:rPr lang="en-NZ" sz="4400" dirty="0">
                <a:solidFill>
                  <a:srgbClr val="FFFFFF"/>
                </a:solidFill>
              </a:rPr>
            </a:br>
            <a:r>
              <a:rPr lang="en-NZ" sz="4400" dirty="0">
                <a:solidFill>
                  <a:srgbClr val="FFFFFF"/>
                </a:solidFill>
              </a:rPr>
              <a:t>Healthy Future</a:t>
            </a:r>
          </a:p>
        </p:txBody>
      </p:sp>
      <p:sp>
        <p:nvSpPr>
          <p:cNvPr id="3" name="Subtitle 2">
            <a:extLst>
              <a:ext uri="{FF2B5EF4-FFF2-40B4-BE49-F238E27FC236}">
                <a16:creationId xmlns:a16="http://schemas.microsoft.com/office/drawing/2014/main" id="{E3370F82-B487-4267-B245-4B840F7B0C50}"/>
              </a:ext>
            </a:extLst>
          </p:cNvPr>
          <p:cNvSpPr>
            <a:spLocks noGrp="1"/>
          </p:cNvSpPr>
          <p:nvPr>
            <p:ph type="subTitle" idx="1"/>
          </p:nvPr>
        </p:nvSpPr>
        <p:spPr>
          <a:xfrm>
            <a:off x="638921" y="4315017"/>
            <a:ext cx="4015009" cy="1893939"/>
          </a:xfrm>
        </p:spPr>
        <p:txBody>
          <a:bodyPr anchor="t">
            <a:normAutofit/>
          </a:bodyPr>
          <a:lstStyle/>
          <a:p>
            <a:pPr algn="r"/>
            <a:r>
              <a:rPr lang="en-NZ" sz="1600" dirty="0">
                <a:solidFill>
                  <a:srgbClr val="FFFFFF"/>
                </a:solidFill>
              </a:rPr>
              <a:t>Shreya Rao</a:t>
            </a:r>
          </a:p>
        </p:txBody>
      </p:sp>
      <p:cxnSp>
        <p:nvCxnSpPr>
          <p:cNvPr id="12" name="Straight Connector 11">
            <a:extLst>
              <a:ext uri="{FF2B5EF4-FFF2-40B4-BE49-F238E27FC236}">
                <a16:creationId xmlns:a16="http://schemas.microsoft.com/office/drawing/2014/main" id="{4E4CA735-62CB-4665-AA7D-4A259E3F7CE6}"/>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39130" y="4156010"/>
            <a:ext cx="3566160" cy="0"/>
          </a:xfrm>
          <a:prstGeom prst="line">
            <a:avLst/>
          </a:prstGeom>
          <a:ln w="19050">
            <a:solidFill>
              <a:srgbClr val="FFFFFF"/>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3915B512-930A-40F0-82A6-4895B71A956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396" y="0"/>
            <a:ext cx="6909991" cy="6858000"/>
          </a:xfrm>
          <a:prstGeom prst="rect">
            <a:avLst/>
          </a:prstGeom>
          <a:blipFill dpi="0" rotWithShape="1">
            <a:blip r:embed="rId3">
              <a:duotone>
                <a:schemeClr val="accent1">
                  <a:shade val="45000"/>
                  <a:satMod val="135000"/>
                </a:schemeClr>
                <a:prstClr val="white"/>
              </a:duotone>
            </a:blip>
            <a:srcRect/>
            <a:tile tx="6350" ty="-101600" sx="70000" sy="7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solidFill>
                <a:prstClr val="white"/>
              </a:solidFill>
            </a:endParaRPr>
          </a:p>
        </p:txBody>
      </p:sp>
    </p:spTree>
    <p:extLst>
      <p:ext uri="{BB962C8B-B14F-4D97-AF65-F5344CB8AC3E}">
        <p14:creationId xmlns:p14="http://schemas.microsoft.com/office/powerpoint/2010/main" val="2569703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dirty="0"/>
              <a:t>2. Where are the advocates who represent us ‘third culture kids’?</a:t>
            </a:r>
          </a:p>
          <a:p>
            <a:endParaRPr lang="en-NZ" dirty="0"/>
          </a:p>
        </p:txBody>
      </p:sp>
    </p:spTree>
    <p:extLst>
      <p:ext uri="{BB962C8B-B14F-4D97-AF65-F5344CB8AC3E}">
        <p14:creationId xmlns:p14="http://schemas.microsoft.com/office/powerpoint/2010/main" val="17591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dirty="0"/>
              <a:t>3. Why is having a mental illness actually normal?</a:t>
            </a:r>
          </a:p>
          <a:p>
            <a:endParaRPr lang="en-NZ" dirty="0"/>
          </a:p>
        </p:txBody>
      </p:sp>
    </p:spTree>
    <p:extLst>
      <p:ext uri="{BB962C8B-B14F-4D97-AF65-F5344CB8AC3E}">
        <p14:creationId xmlns:p14="http://schemas.microsoft.com/office/powerpoint/2010/main" val="500678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39E4C68A-A4A9-48A4-9FF2-D2896B1EA01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6">
            <a:extLst>
              <a:ext uri="{FF2B5EF4-FFF2-40B4-BE49-F238E27FC236}">
                <a16:creationId xmlns:a16="http://schemas.microsoft.com/office/drawing/2014/main" id="{E2B9AEA5-52CB-49A6-AF8A-33502F291B9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AB668AF-166D-4DBE-9B40-2219704C07D6}"/>
              </a:ext>
            </a:extLst>
          </p:cNvPr>
          <p:cNvSpPr>
            <a:spLocks noGrp="1"/>
          </p:cNvSpPr>
          <p:nvPr>
            <p:ph type="title"/>
          </p:nvPr>
        </p:nvSpPr>
        <p:spPr>
          <a:xfrm>
            <a:off x="964788" y="804333"/>
            <a:ext cx="3391900" cy="5249334"/>
          </a:xfrm>
        </p:spPr>
        <p:txBody>
          <a:bodyPr>
            <a:normAutofit/>
          </a:bodyPr>
          <a:lstStyle/>
          <a:p>
            <a:pPr algn="r"/>
            <a:r>
              <a:rPr lang="en-NZ" dirty="0">
                <a:solidFill>
                  <a:srgbClr val="FFFFFF"/>
                </a:solidFill>
              </a:rPr>
              <a:t>The Return</a:t>
            </a:r>
          </a:p>
        </p:txBody>
      </p:sp>
      <p:sp>
        <p:nvSpPr>
          <p:cNvPr id="20" name="Content Placeholder 2">
            <a:extLst>
              <a:ext uri="{FF2B5EF4-FFF2-40B4-BE49-F238E27FC236}">
                <a16:creationId xmlns:a16="http://schemas.microsoft.com/office/drawing/2014/main" id="{C2795AE7-6BAC-4FFA-BF9D-F2A254A84B69}"/>
              </a:ext>
            </a:extLst>
          </p:cNvPr>
          <p:cNvSpPr>
            <a:spLocks noGrp="1"/>
          </p:cNvSpPr>
          <p:nvPr>
            <p:ph idx="1"/>
          </p:nvPr>
        </p:nvSpPr>
        <p:spPr>
          <a:xfrm>
            <a:off x="4951048" y="804333"/>
            <a:ext cx="6306003" cy="5249334"/>
          </a:xfrm>
        </p:spPr>
        <p:txBody>
          <a:bodyPr anchor="ctr">
            <a:normAutofit/>
          </a:bodyPr>
          <a:lstStyle/>
          <a:p>
            <a:pPr marL="0" indent="0">
              <a:buNone/>
            </a:pPr>
            <a:endParaRPr lang="en-NZ" dirty="0"/>
          </a:p>
        </p:txBody>
      </p:sp>
      <p:pic>
        <p:nvPicPr>
          <p:cNvPr id="6" name="Content Placeholder 5">
            <a:extLst>
              <a:ext uri="{FF2B5EF4-FFF2-40B4-BE49-F238E27FC236}">
                <a16:creationId xmlns:a16="http://schemas.microsoft.com/office/drawing/2014/main" id="{96B83B4C-8E6A-4D2F-BE1A-8E35E5695EC1}"/>
              </a:ext>
            </a:extLst>
          </p:cNvPr>
          <p:cNvPicPr>
            <a:picLocks noChangeAspect="1"/>
          </p:cNvPicPr>
          <p:nvPr/>
        </p:nvPicPr>
        <p:blipFill>
          <a:blip r:embed="rId3"/>
          <a:stretch>
            <a:fillRect/>
          </a:stretch>
        </p:blipFill>
        <p:spPr>
          <a:xfrm>
            <a:off x="5233254" y="804333"/>
            <a:ext cx="5741589" cy="5535002"/>
          </a:xfrm>
          <a:prstGeom prst="rect">
            <a:avLst/>
          </a:prstGeom>
        </p:spPr>
      </p:pic>
    </p:spTree>
    <p:extLst>
      <p:ext uri="{BB962C8B-B14F-4D97-AF65-F5344CB8AC3E}">
        <p14:creationId xmlns:p14="http://schemas.microsoft.com/office/powerpoint/2010/main" val="2152653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5" name="Content Placeholder 4">
            <a:extLst>
              <a:ext uri="{FF2B5EF4-FFF2-40B4-BE49-F238E27FC236}">
                <a16:creationId xmlns:a16="http://schemas.microsoft.com/office/drawing/2014/main" id="{8BB7709E-70E6-4064-B853-B0F2DD9158F8}"/>
              </a:ext>
            </a:extLst>
          </p:cNvPr>
          <p:cNvPicPr>
            <a:picLocks noGrp="1" noChangeAspect="1"/>
          </p:cNvPicPr>
          <p:nvPr>
            <p:ph idx="1"/>
          </p:nvPr>
        </p:nvPicPr>
        <p:blipFill>
          <a:blip r:embed="rId3"/>
          <a:stretch>
            <a:fillRect/>
          </a:stretch>
        </p:blipFill>
        <p:spPr>
          <a:xfrm flipV="1">
            <a:off x="1184748" y="1"/>
            <a:ext cx="9398832" cy="6857999"/>
          </a:xfrm>
        </p:spPr>
      </p:pic>
    </p:spTree>
    <p:extLst>
      <p:ext uri="{BB962C8B-B14F-4D97-AF65-F5344CB8AC3E}">
        <p14:creationId xmlns:p14="http://schemas.microsoft.com/office/powerpoint/2010/main" val="3145135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39E4C68A-A4A9-48A4-9FF2-D2896B1EA01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6">
            <a:extLst>
              <a:ext uri="{FF2B5EF4-FFF2-40B4-BE49-F238E27FC236}">
                <a16:creationId xmlns:a16="http://schemas.microsoft.com/office/drawing/2014/main" id="{E2B9AEA5-52CB-49A6-AF8A-33502F291B9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AB668AF-166D-4DBE-9B40-2219704C07D6}"/>
              </a:ext>
            </a:extLst>
          </p:cNvPr>
          <p:cNvSpPr>
            <a:spLocks noGrp="1"/>
          </p:cNvSpPr>
          <p:nvPr>
            <p:ph type="title"/>
          </p:nvPr>
        </p:nvSpPr>
        <p:spPr>
          <a:xfrm>
            <a:off x="964788" y="804333"/>
            <a:ext cx="3391900" cy="5249334"/>
          </a:xfrm>
        </p:spPr>
        <p:txBody>
          <a:bodyPr>
            <a:normAutofit/>
          </a:bodyPr>
          <a:lstStyle/>
          <a:p>
            <a:pPr algn="r"/>
            <a:r>
              <a:rPr lang="en-NZ" dirty="0">
                <a:solidFill>
                  <a:srgbClr val="FFFFFF"/>
                </a:solidFill>
              </a:rPr>
              <a:t>My Story</a:t>
            </a:r>
          </a:p>
        </p:txBody>
      </p:sp>
      <p:sp>
        <p:nvSpPr>
          <p:cNvPr id="20" name="Content Placeholder 2">
            <a:extLst>
              <a:ext uri="{FF2B5EF4-FFF2-40B4-BE49-F238E27FC236}">
                <a16:creationId xmlns:a16="http://schemas.microsoft.com/office/drawing/2014/main" id="{C2795AE7-6BAC-4FFA-BF9D-F2A254A84B69}"/>
              </a:ext>
            </a:extLst>
          </p:cNvPr>
          <p:cNvSpPr>
            <a:spLocks noGrp="1"/>
          </p:cNvSpPr>
          <p:nvPr>
            <p:ph idx="1"/>
          </p:nvPr>
        </p:nvSpPr>
        <p:spPr>
          <a:xfrm>
            <a:off x="4951048" y="804333"/>
            <a:ext cx="6306003" cy="5249334"/>
          </a:xfrm>
        </p:spPr>
        <p:txBody>
          <a:bodyPr anchor="ctr">
            <a:normAutofit/>
          </a:bodyPr>
          <a:lstStyle/>
          <a:p>
            <a:pPr marL="0" indent="0">
              <a:buNone/>
            </a:pPr>
            <a:endParaRPr lang="en-NZ" dirty="0"/>
          </a:p>
        </p:txBody>
      </p:sp>
      <p:pic>
        <p:nvPicPr>
          <p:cNvPr id="6" name="Content Placeholder 5">
            <a:extLst>
              <a:ext uri="{FF2B5EF4-FFF2-40B4-BE49-F238E27FC236}">
                <a16:creationId xmlns:a16="http://schemas.microsoft.com/office/drawing/2014/main" id="{96B83B4C-8E6A-4D2F-BE1A-8E35E5695EC1}"/>
              </a:ext>
            </a:extLst>
          </p:cNvPr>
          <p:cNvPicPr>
            <a:picLocks noChangeAspect="1"/>
          </p:cNvPicPr>
          <p:nvPr/>
        </p:nvPicPr>
        <p:blipFill>
          <a:blip r:embed="rId3"/>
          <a:stretch>
            <a:fillRect/>
          </a:stretch>
        </p:blipFill>
        <p:spPr>
          <a:xfrm>
            <a:off x="5233254" y="804333"/>
            <a:ext cx="5741589" cy="5535002"/>
          </a:xfrm>
          <a:prstGeom prst="rect">
            <a:avLst/>
          </a:prstGeom>
        </p:spPr>
      </p:pic>
    </p:spTree>
    <p:extLst>
      <p:ext uri="{BB962C8B-B14F-4D97-AF65-F5344CB8AC3E}">
        <p14:creationId xmlns:p14="http://schemas.microsoft.com/office/powerpoint/2010/main" val="10378620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hade val="85000"/>
            <a:satMod val="125000"/>
          </a:schemeClr>
        </a:solidFill>
        <a:effectLst/>
      </p:bgPr>
    </p:bg>
    <p:spTree>
      <p:nvGrpSpPr>
        <p:cNvPr id="1" name=""/>
        <p:cNvGrpSpPr/>
        <p:nvPr/>
      </p:nvGrpSpPr>
      <p:grpSpPr>
        <a:xfrm>
          <a:off x="0" y="0"/>
          <a:ext cx="0" cy="0"/>
          <a:chOff x="0" y="0"/>
          <a:chExt cx="0" cy="0"/>
        </a:xfrm>
      </p:grpSpPr>
      <p:sp useBgFill="1">
        <p:nvSpPr>
          <p:cNvPr id="12" name="Rectangle 8">
            <a:extLst>
              <a:ext uri="{FF2B5EF4-FFF2-40B4-BE49-F238E27FC236}">
                <a16:creationId xmlns:a16="http://schemas.microsoft.com/office/drawing/2014/main" id="{F9B8E572-2CE6-4185-BC38-989024BC010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207984F-CE2E-4099-B82D-7E53FA19514A}"/>
              </a:ext>
            </a:extLst>
          </p:cNvPr>
          <p:cNvSpPr>
            <a:spLocks noGrp="1"/>
          </p:cNvSpPr>
          <p:nvPr>
            <p:ph type="title"/>
          </p:nvPr>
        </p:nvSpPr>
        <p:spPr>
          <a:xfrm>
            <a:off x="1024128" y="585216"/>
            <a:ext cx="9720072" cy="1499616"/>
          </a:xfrm>
        </p:spPr>
        <p:txBody>
          <a:bodyPr>
            <a:normAutofit/>
          </a:bodyPr>
          <a:lstStyle/>
          <a:p>
            <a:endParaRPr lang="en-NZ" dirty="0"/>
          </a:p>
        </p:txBody>
      </p:sp>
      <p:cxnSp>
        <p:nvCxnSpPr>
          <p:cNvPr id="11" name="Straight Connector 10">
            <a:extLst>
              <a:ext uri="{FF2B5EF4-FFF2-40B4-BE49-F238E27FC236}">
                <a16:creationId xmlns:a16="http://schemas.microsoft.com/office/drawing/2014/main" id="{75415567-45D9-4FB5-B020-6FAD77889407}"/>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Content Placeholder 3">
            <a:extLst>
              <a:ext uri="{FF2B5EF4-FFF2-40B4-BE49-F238E27FC236}">
                <a16:creationId xmlns:a16="http://schemas.microsoft.com/office/drawing/2014/main" id="{496CA6C3-3A36-4AD7-AFC6-66A0145D254C}"/>
              </a:ext>
            </a:extLst>
          </p:cNvPr>
          <p:cNvSpPr>
            <a:spLocks noGrp="1"/>
          </p:cNvSpPr>
          <p:nvPr>
            <p:ph idx="1"/>
          </p:nvPr>
        </p:nvSpPr>
        <p:spPr>
          <a:xfrm>
            <a:off x="1024128" y="2286000"/>
            <a:ext cx="9720073" cy="4023360"/>
          </a:xfrm>
        </p:spPr>
        <p:txBody>
          <a:bodyPr>
            <a:normAutofit/>
          </a:bodyPr>
          <a:lstStyle/>
          <a:p>
            <a:endParaRPr lang="en-NZ" dirty="0"/>
          </a:p>
        </p:txBody>
      </p:sp>
      <p:pic>
        <p:nvPicPr>
          <p:cNvPr id="13" name="Content Placeholder 4">
            <a:extLst>
              <a:ext uri="{FF2B5EF4-FFF2-40B4-BE49-F238E27FC236}">
                <a16:creationId xmlns:a16="http://schemas.microsoft.com/office/drawing/2014/main" id="{9296809B-61DB-45A5-8AE7-C2DE4DB7DD00}"/>
              </a:ext>
            </a:extLst>
          </p:cNvPr>
          <p:cNvPicPr>
            <a:picLocks noChangeAspect="1"/>
          </p:cNvPicPr>
          <p:nvPr/>
        </p:nvPicPr>
        <p:blipFill rotWithShape="1">
          <a:blip r:embed="rId3"/>
          <a:srcRect b="15040"/>
          <a:stretch/>
        </p:blipFill>
        <p:spPr>
          <a:xfrm>
            <a:off x="1235964" y="764304"/>
            <a:ext cx="9720072" cy="5329391"/>
          </a:xfrm>
          <a:prstGeom prst="rect">
            <a:avLst/>
          </a:prstGeom>
        </p:spPr>
      </p:pic>
    </p:spTree>
    <p:extLst>
      <p:ext uri="{BB962C8B-B14F-4D97-AF65-F5344CB8AC3E}">
        <p14:creationId xmlns:p14="http://schemas.microsoft.com/office/powerpoint/2010/main" val="2292431521"/>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7984F-CE2E-4099-B82D-7E53FA19514A}"/>
              </a:ext>
            </a:extLst>
          </p:cNvPr>
          <p:cNvSpPr>
            <a:spLocks noGrp="1"/>
          </p:cNvSpPr>
          <p:nvPr>
            <p:ph type="title"/>
          </p:nvPr>
        </p:nvSpPr>
        <p:spPr/>
        <p:txBody>
          <a:bodyPr/>
          <a:lstStyle/>
          <a:p>
            <a:r>
              <a:rPr lang="en-NZ" dirty="0"/>
              <a:t>POD</a:t>
            </a:r>
          </a:p>
        </p:txBody>
      </p:sp>
      <p:pic>
        <p:nvPicPr>
          <p:cNvPr id="5" name="Content Placeholder 4">
            <a:extLst>
              <a:ext uri="{FF2B5EF4-FFF2-40B4-BE49-F238E27FC236}">
                <a16:creationId xmlns:a16="http://schemas.microsoft.com/office/drawing/2014/main" id="{D6A20919-3322-4CC6-B180-7B9CCBD943B6}"/>
              </a:ext>
            </a:extLst>
          </p:cNvPr>
          <p:cNvPicPr>
            <a:picLocks noGrp="1" noChangeAspect="1"/>
          </p:cNvPicPr>
          <p:nvPr>
            <p:ph idx="1"/>
          </p:nvPr>
        </p:nvPicPr>
        <p:blipFill>
          <a:blip r:embed="rId3"/>
          <a:stretch>
            <a:fillRect/>
          </a:stretch>
        </p:blipFill>
        <p:spPr>
          <a:xfrm>
            <a:off x="8266175" y="3967317"/>
            <a:ext cx="3336139" cy="2223172"/>
          </a:xfrm>
        </p:spPr>
      </p:pic>
      <p:pic>
        <p:nvPicPr>
          <p:cNvPr id="4" name="Picture 3">
            <a:extLst>
              <a:ext uri="{FF2B5EF4-FFF2-40B4-BE49-F238E27FC236}">
                <a16:creationId xmlns:a16="http://schemas.microsoft.com/office/drawing/2014/main" id="{33FBCF05-5B76-4AAA-9BC7-8E06A9F0A6E3}"/>
              </a:ext>
            </a:extLst>
          </p:cNvPr>
          <p:cNvPicPr>
            <a:picLocks noChangeAspect="1"/>
          </p:cNvPicPr>
          <p:nvPr/>
        </p:nvPicPr>
        <p:blipFill>
          <a:blip r:embed="rId4"/>
          <a:stretch>
            <a:fillRect/>
          </a:stretch>
        </p:blipFill>
        <p:spPr>
          <a:xfrm>
            <a:off x="4829175" y="470754"/>
            <a:ext cx="7047958" cy="3615472"/>
          </a:xfrm>
          <a:prstGeom prst="rect">
            <a:avLst/>
          </a:prstGeom>
        </p:spPr>
      </p:pic>
      <p:pic>
        <p:nvPicPr>
          <p:cNvPr id="6" name="Picture 5">
            <a:extLst>
              <a:ext uri="{FF2B5EF4-FFF2-40B4-BE49-F238E27FC236}">
                <a16:creationId xmlns:a16="http://schemas.microsoft.com/office/drawing/2014/main" id="{94E9C8A4-4D51-44E6-9A41-C504EDBFB6C8}"/>
              </a:ext>
            </a:extLst>
          </p:cNvPr>
          <p:cNvPicPr>
            <a:picLocks noChangeAspect="1"/>
          </p:cNvPicPr>
          <p:nvPr/>
        </p:nvPicPr>
        <p:blipFill>
          <a:blip r:embed="rId5"/>
          <a:stretch>
            <a:fillRect/>
          </a:stretch>
        </p:blipFill>
        <p:spPr>
          <a:xfrm>
            <a:off x="4137556" y="3191748"/>
            <a:ext cx="3834165" cy="2487169"/>
          </a:xfrm>
          <a:prstGeom prst="rect">
            <a:avLst/>
          </a:prstGeom>
        </p:spPr>
      </p:pic>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6730" y="1820148"/>
            <a:ext cx="3229749" cy="4306332"/>
          </a:xfrm>
          <a:prstGeom prst="rect">
            <a:avLst/>
          </a:prstGeom>
        </p:spPr>
      </p:pic>
    </p:spTree>
    <p:extLst>
      <p:ext uri="{BB962C8B-B14F-4D97-AF65-F5344CB8AC3E}">
        <p14:creationId xmlns:p14="http://schemas.microsoft.com/office/powerpoint/2010/main" val="1565729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hade val="85000"/>
            <a:satMod val="125000"/>
          </a:schemeClr>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F9B8E572-2CE6-4185-BC38-989024BC010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8">
            <a:extLst>
              <a:ext uri="{FF2B5EF4-FFF2-40B4-BE49-F238E27FC236}">
                <a16:creationId xmlns:a16="http://schemas.microsoft.com/office/drawing/2014/main" id="{75415567-45D9-4FB5-B020-6FAD77889407}"/>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Content Placeholder 1">
            <a:extLst>
              <a:ext uri="{FF2B5EF4-FFF2-40B4-BE49-F238E27FC236}">
                <a16:creationId xmlns:a16="http://schemas.microsoft.com/office/drawing/2014/main" id="{1F377C3F-20AB-4AB3-A7E1-BA0A692E69C8}"/>
              </a:ext>
            </a:extLst>
          </p:cNvPr>
          <p:cNvSpPr>
            <a:spLocks noGrp="1"/>
          </p:cNvSpPr>
          <p:nvPr>
            <p:ph idx="1"/>
          </p:nvPr>
        </p:nvSpPr>
        <p:spPr>
          <a:xfrm>
            <a:off x="1024128" y="2286000"/>
            <a:ext cx="9720073" cy="4023360"/>
          </a:xfrm>
        </p:spPr>
        <p:txBody>
          <a:bodyPr>
            <a:normAutofit/>
          </a:bodyPr>
          <a:lstStyle/>
          <a:p>
            <a:endParaRPr lang="en-NZ"/>
          </a:p>
        </p:txBody>
      </p:sp>
      <p:pic>
        <p:nvPicPr>
          <p:cNvPr id="5" name="Content Placeholder 4">
            <a:extLst>
              <a:ext uri="{FF2B5EF4-FFF2-40B4-BE49-F238E27FC236}">
                <a16:creationId xmlns:a16="http://schemas.microsoft.com/office/drawing/2014/main" id="{A484068B-7FDA-4654-85E8-A7D2A28B0638}"/>
              </a:ext>
            </a:extLst>
          </p:cNvPr>
          <p:cNvPicPr>
            <a:picLocks noChangeAspect="1"/>
          </p:cNvPicPr>
          <p:nvPr/>
        </p:nvPicPr>
        <p:blipFill rotWithShape="1">
          <a:blip r:embed="rId3"/>
          <a:srcRect l="19357" t="883" r="5793" b="-883"/>
          <a:stretch/>
        </p:blipFill>
        <p:spPr>
          <a:xfrm>
            <a:off x="3865246" y="3429000"/>
            <a:ext cx="4412493" cy="3000813"/>
          </a:xfrm>
          <a:prstGeom prst="rect">
            <a:avLst/>
          </a:prstGeom>
        </p:spPr>
      </p:pic>
      <p:pic>
        <p:nvPicPr>
          <p:cNvPr id="6" name="Picture 5">
            <a:extLst>
              <a:ext uri="{FF2B5EF4-FFF2-40B4-BE49-F238E27FC236}">
                <a16:creationId xmlns:a16="http://schemas.microsoft.com/office/drawing/2014/main" id="{51F97CEF-3C03-49B8-A79E-67E325E919CE}"/>
              </a:ext>
            </a:extLst>
          </p:cNvPr>
          <p:cNvPicPr>
            <a:picLocks noChangeAspect="1"/>
          </p:cNvPicPr>
          <p:nvPr/>
        </p:nvPicPr>
        <p:blipFill>
          <a:blip r:embed="rId4"/>
          <a:stretch>
            <a:fillRect/>
          </a:stretch>
        </p:blipFill>
        <p:spPr>
          <a:xfrm>
            <a:off x="8544910" y="1784551"/>
            <a:ext cx="3329327" cy="3923567"/>
          </a:xfrm>
          <a:prstGeom prst="rect">
            <a:avLst/>
          </a:prstGeom>
        </p:spPr>
      </p:pic>
      <p:pic>
        <p:nvPicPr>
          <p:cNvPr id="8" name="Picture 7">
            <a:extLst>
              <a:ext uri="{FF2B5EF4-FFF2-40B4-BE49-F238E27FC236}">
                <a16:creationId xmlns:a16="http://schemas.microsoft.com/office/drawing/2014/main" id="{7435208B-53E3-4A88-920D-5D872363D7B0}"/>
              </a:ext>
            </a:extLst>
          </p:cNvPr>
          <p:cNvPicPr>
            <a:picLocks noChangeAspect="1"/>
          </p:cNvPicPr>
          <p:nvPr/>
        </p:nvPicPr>
        <p:blipFill>
          <a:blip r:embed="rId5"/>
          <a:stretch>
            <a:fillRect/>
          </a:stretch>
        </p:blipFill>
        <p:spPr>
          <a:xfrm>
            <a:off x="1130036" y="1605035"/>
            <a:ext cx="2468039" cy="4103083"/>
          </a:xfrm>
          <a:prstGeom prst="rect">
            <a:avLst/>
          </a:prstGeom>
        </p:spPr>
      </p:pic>
      <p:pic>
        <p:nvPicPr>
          <p:cNvPr id="10" name="Picture 9">
            <a:extLst>
              <a:ext uri="{FF2B5EF4-FFF2-40B4-BE49-F238E27FC236}">
                <a16:creationId xmlns:a16="http://schemas.microsoft.com/office/drawing/2014/main" id="{AA2DC85A-7872-42A4-A166-7E61831CBBD0}"/>
              </a:ext>
            </a:extLst>
          </p:cNvPr>
          <p:cNvPicPr>
            <a:picLocks noChangeAspect="1"/>
          </p:cNvPicPr>
          <p:nvPr/>
        </p:nvPicPr>
        <p:blipFill rotWithShape="1">
          <a:blip r:embed="rId6"/>
          <a:srcRect b="24076"/>
          <a:stretch/>
        </p:blipFill>
        <p:spPr>
          <a:xfrm>
            <a:off x="3865247" y="658546"/>
            <a:ext cx="4412492" cy="2680335"/>
          </a:xfrm>
          <a:prstGeom prst="rect">
            <a:avLst/>
          </a:prstGeom>
        </p:spPr>
      </p:pic>
    </p:spTree>
    <p:extLst>
      <p:ext uri="{BB962C8B-B14F-4D97-AF65-F5344CB8AC3E}">
        <p14:creationId xmlns:p14="http://schemas.microsoft.com/office/powerpoint/2010/main" val="1468339046"/>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7422F06-6017-4361-8872-E0E2CEB20B4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481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99CFBC-6094-49C8-B5DC-EE459DF2F8DB}"/>
              </a:ext>
            </a:extLst>
          </p:cNvPr>
          <p:cNvSpPr>
            <a:spLocks noGrp="1"/>
          </p:cNvSpPr>
          <p:nvPr>
            <p:ph type="title"/>
          </p:nvPr>
        </p:nvSpPr>
        <p:spPr>
          <a:xfrm>
            <a:off x="643468" y="643467"/>
            <a:ext cx="3415612" cy="5571066"/>
          </a:xfrm>
        </p:spPr>
        <p:txBody>
          <a:bodyPr>
            <a:normAutofit/>
          </a:bodyPr>
          <a:lstStyle/>
          <a:p>
            <a:r>
              <a:rPr lang="en-NZ">
                <a:solidFill>
                  <a:srgbClr val="FFFFFF"/>
                </a:solidFill>
              </a:rPr>
              <a:t>Three lessons</a:t>
            </a:r>
          </a:p>
        </p:txBody>
      </p:sp>
      <p:graphicFrame>
        <p:nvGraphicFramePr>
          <p:cNvPr id="5" name="Content Placeholder 2">
            <a:extLst>
              <a:ext uri="{FF2B5EF4-FFF2-40B4-BE49-F238E27FC236}">
                <a16:creationId xmlns:a16="http://schemas.microsoft.com/office/drawing/2014/main" id="{8CBFA5CD-B3CA-4A78-AE27-13685AAA9929}"/>
              </a:ext>
            </a:extLst>
          </p:cNvPr>
          <p:cNvGraphicFramePr>
            <a:graphicFrameLocks noGrp="1"/>
          </p:cNvGraphicFramePr>
          <p:nvPr>
            <p:ph idx="1"/>
            <p:extLst>
              <p:ext uri="{D42A27DB-BD31-4B8C-83A1-F6EECF244321}">
                <p14:modId xmlns:p14="http://schemas.microsoft.com/office/powerpoint/2010/main" val="840185053"/>
              </p:ext>
            </p:extLst>
          </p:nvPr>
        </p:nvGraphicFramePr>
        <p:xfrm>
          <a:off x="5603875" y="954088"/>
          <a:ext cx="5641975" cy="49212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51769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4D531-919B-49BA-919D-E02A57A89DB4}"/>
              </a:ext>
            </a:extLst>
          </p:cNvPr>
          <p:cNvSpPr>
            <a:spLocks noGrp="1"/>
          </p:cNvSpPr>
          <p:nvPr>
            <p:ph type="title"/>
          </p:nvPr>
        </p:nvSpPr>
        <p:spPr>
          <a:xfrm>
            <a:off x="1024127" y="2679192"/>
            <a:ext cx="8018272" cy="1499616"/>
          </a:xfrm>
        </p:spPr>
        <p:txBody>
          <a:bodyPr>
            <a:normAutofit/>
          </a:bodyPr>
          <a:lstStyle/>
          <a:p>
            <a:pPr algn="ctr"/>
            <a:r>
              <a:rPr lang="en-NZ" dirty="0"/>
              <a:t>Questioning our advocacy moving forward </a:t>
            </a:r>
          </a:p>
        </p:txBody>
      </p:sp>
      <p:sp>
        <p:nvSpPr>
          <p:cNvPr id="44" name="Rectangle 43">
            <a:extLst>
              <a:ext uri="{FF2B5EF4-FFF2-40B4-BE49-F238E27FC236}">
                <a16:creationId xmlns:a16="http://schemas.microsoft.com/office/drawing/2014/main" id="{77D7B666-D5E6-48CE-B26A-FB5E5C34AF9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325601"/>
            <a:ext cx="2286920" cy="39080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a:extLst>
              <a:ext uri="{FF2B5EF4-FFF2-40B4-BE49-F238E27FC236}">
                <a16:creationId xmlns:a16="http://schemas.microsoft.com/office/drawing/2014/main" id="{F6EE670A-A41A-44AD-BC1C-2090365EB5B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3348" y="4394539"/>
            <a:ext cx="2286920" cy="2029724"/>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77609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r>
              <a:rPr lang="en-NZ" dirty="0"/>
              <a:t>1. Are we just repeating one story? </a:t>
            </a:r>
          </a:p>
        </p:txBody>
      </p:sp>
    </p:spTree>
    <p:extLst>
      <p:ext uri="{BB962C8B-B14F-4D97-AF65-F5344CB8AC3E}">
        <p14:creationId xmlns:p14="http://schemas.microsoft.com/office/powerpoint/2010/main" val="27861762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636</TotalTime>
  <Words>3141</Words>
  <Application>Microsoft Office PowerPoint</Application>
  <PresentationFormat>Widescreen</PresentationFormat>
  <Paragraphs>110</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Calibri</vt:lpstr>
      <vt:lpstr>Tw Cen MT</vt:lpstr>
      <vt:lpstr>Tw Cen MT Condensed</vt:lpstr>
      <vt:lpstr>Wingdings 3</vt:lpstr>
      <vt:lpstr>Integral</vt:lpstr>
      <vt:lpstr>Our  Healthy Future</vt:lpstr>
      <vt:lpstr>PowerPoint Presentation</vt:lpstr>
      <vt:lpstr>My Story</vt:lpstr>
      <vt:lpstr>PowerPoint Presentation</vt:lpstr>
      <vt:lpstr>POD</vt:lpstr>
      <vt:lpstr>PowerPoint Presentation</vt:lpstr>
      <vt:lpstr>Three lessons</vt:lpstr>
      <vt:lpstr>Questioning our advocacy moving forward </vt:lpstr>
      <vt:lpstr>PowerPoint Presentation</vt:lpstr>
      <vt:lpstr>PowerPoint Presentation</vt:lpstr>
      <vt:lpstr>PowerPoint Presentation</vt:lpstr>
      <vt:lpstr>The Return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Healthy Future</dc:title>
  <dc:creator>Shreya Rao</dc:creator>
  <cp:lastModifiedBy>Theodora Despotaki (Auckland)</cp:lastModifiedBy>
  <cp:revision>24</cp:revision>
  <dcterms:created xsi:type="dcterms:W3CDTF">2018-10-30T11:37:14Z</dcterms:created>
  <dcterms:modified xsi:type="dcterms:W3CDTF">2018-11-05T00:52:38Z</dcterms:modified>
</cp:coreProperties>
</file>