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81" r:id="rId3"/>
    <p:sldId id="282" r:id="rId4"/>
    <p:sldId id="283" r:id="rId5"/>
    <p:sldId id="284" r:id="rId6"/>
    <p:sldId id="277" r:id="rId7"/>
    <p:sldId id="278" r:id="rId8"/>
    <p:sldId id="279" r:id="rId9"/>
    <p:sldId id="280" r:id="rId10"/>
    <p:sldId id="272" r:id="rId11"/>
    <p:sldId id="269" r:id="rId12"/>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rbara Disley" initials="BD" lastIdx="5" clrIdx="0">
    <p:extLst>
      <p:ext uri="{19B8F6BF-5375-455C-9EA6-DF929625EA0E}">
        <p15:presenceInfo xmlns:p15="http://schemas.microsoft.com/office/powerpoint/2012/main" userId="S-1-5-21-1663831561-1291869521-927750060-8421" providerId="AD"/>
      </p:ext>
    </p:extLst>
  </p:cmAuthor>
  <p:cmAuthor id="2" name="Marilyn Trail" initials="MT" lastIdx="7" clrIdx="1">
    <p:extLst>
      <p:ext uri="{19B8F6BF-5375-455C-9EA6-DF929625EA0E}">
        <p15:presenceInfo xmlns:p15="http://schemas.microsoft.com/office/powerpoint/2012/main" userId="Marilyn Trai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F0E7"/>
    <a:srgbClr val="FFF5EB"/>
    <a:srgbClr val="FFFDFB"/>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05" d="100"/>
          <a:sy n="105" d="100"/>
        </p:scale>
        <p:origin x="132" y="342"/>
      </p:cViewPr>
      <p:guideLst/>
    </p:cSldViewPr>
  </p:slideViewPr>
  <p:notesTextViewPr>
    <p:cViewPr>
      <p:scale>
        <a:sx n="1" d="1"/>
        <a:sy n="1" d="1"/>
      </p:scale>
      <p:origin x="0" y="0"/>
    </p:cViewPr>
  </p:notesTextViewPr>
  <p:notesViewPr>
    <p:cSldViewPr snapToGrid="0">
      <p:cViewPr varScale="1">
        <p:scale>
          <a:sx n="81" d="100"/>
          <a:sy n="81" d="100"/>
        </p:scale>
        <p:origin x="3996"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1C8B1F43-BD4D-440A-9CDE-12CA6EE3DD23}" type="datetimeFigureOut">
              <a:rPr lang="en-NZ" smtClean="0"/>
              <a:t>29/10/2018</a:t>
            </a:fld>
            <a:endParaRPr lang="en-NZ"/>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79450" y="4776788"/>
            <a:ext cx="5438775" cy="3908425"/>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429750"/>
            <a:ext cx="2946400" cy="496888"/>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49688" y="9429750"/>
            <a:ext cx="2946400" cy="496888"/>
          </a:xfrm>
          <a:prstGeom prst="rect">
            <a:avLst/>
          </a:prstGeom>
        </p:spPr>
        <p:txBody>
          <a:bodyPr vert="horz" lIns="91440" tIns="45720" rIns="91440" bIns="45720" rtlCol="0" anchor="b"/>
          <a:lstStyle>
            <a:lvl1pPr algn="r">
              <a:defRPr sz="1200"/>
            </a:lvl1pPr>
          </a:lstStyle>
          <a:p>
            <a:fld id="{A5A7C125-A4E8-4BD8-A967-B9051A9922D3}" type="slidenum">
              <a:rPr lang="en-NZ" smtClean="0"/>
              <a:t>‹#›</a:t>
            </a:fld>
            <a:endParaRPr lang="en-NZ"/>
          </a:p>
        </p:txBody>
      </p:sp>
    </p:spTree>
    <p:extLst>
      <p:ext uri="{BB962C8B-B14F-4D97-AF65-F5344CB8AC3E}">
        <p14:creationId xmlns:p14="http://schemas.microsoft.com/office/powerpoint/2010/main" val="18030280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22276" y="4776788"/>
            <a:ext cx="5881480" cy="3908425"/>
          </a:xfrm>
        </p:spPr>
        <p:txBody>
          <a:bodyPr/>
          <a:lstStyle/>
          <a:p>
            <a:r>
              <a:rPr lang="en-AU" dirty="0" err="1" smtClean="0"/>
              <a:t>Eir</a:t>
            </a:r>
            <a:r>
              <a:rPr lang="en-AU" dirty="0" smtClean="0"/>
              <a:t> ng mana</a:t>
            </a:r>
          </a:p>
          <a:p>
            <a:r>
              <a:rPr lang="en-AU" dirty="0" err="1" smtClean="0"/>
              <a:t>Eir</a:t>
            </a:r>
            <a:r>
              <a:rPr lang="en-AU" dirty="0" smtClean="0"/>
              <a:t> </a:t>
            </a:r>
            <a:r>
              <a:rPr lang="en-AU" dirty="0" err="1" smtClean="0"/>
              <a:t>nga</a:t>
            </a:r>
            <a:r>
              <a:rPr lang="en-AU" dirty="0" smtClean="0"/>
              <a:t> reo</a:t>
            </a:r>
          </a:p>
          <a:p>
            <a:r>
              <a:rPr lang="en-AU" dirty="0" err="1" smtClean="0"/>
              <a:t>Eir</a:t>
            </a:r>
            <a:r>
              <a:rPr lang="en-AU" dirty="0" smtClean="0"/>
              <a:t> </a:t>
            </a:r>
            <a:r>
              <a:rPr lang="en-AU" dirty="0" err="1" smtClean="0"/>
              <a:t>ro</a:t>
            </a:r>
            <a:r>
              <a:rPr lang="en-AU" dirty="0" smtClean="0"/>
              <a:t> rangatira ma, no </a:t>
            </a:r>
            <a:r>
              <a:rPr lang="en-AU" dirty="0" err="1" smtClean="0"/>
              <a:t>mai</a:t>
            </a:r>
            <a:r>
              <a:rPr lang="en-AU" dirty="0" smtClean="0"/>
              <a:t>, </a:t>
            </a:r>
            <a:r>
              <a:rPr lang="en-AU" dirty="0" err="1" smtClean="0"/>
              <a:t>piki</a:t>
            </a:r>
            <a:r>
              <a:rPr lang="en-AU" dirty="0" smtClean="0"/>
              <a:t> </a:t>
            </a:r>
            <a:r>
              <a:rPr lang="en-AU" dirty="0" err="1" smtClean="0"/>
              <a:t>mai</a:t>
            </a:r>
            <a:r>
              <a:rPr lang="en-AU" dirty="0" smtClean="0"/>
              <a:t> </a:t>
            </a:r>
            <a:r>
              <a:rPr lang="en-AU" dirty="0" err="1" smtClean="0"/>
              <a:t>whakatoe</a:t>
            </a:r>
            <a:r>
              <a:rPr lang="en-AU" dirty="0" smtClean="0"/>
              <a:t> </a:t>
            </a:r>
            <a:r>
              <a:rPr lang="en-AU" dirty="0" err="1" smtClean="0"/>
              <a:t>mai</a:t>
            </a:r>
            <a:r>
              <a:rPr lang="en-AU" dirty="0" smtClean="0"/>
              <a:t> </a:t>
            </a:r>
            <a:r>
              <a:rPr lang="en-AU" dirty="0" err="1" smtClean="0"/>
              <a:t>ra</a:t>
            </a:r>
            <a:endParaRPr lang="en-AU" dirty="0" smtClean="0"/>
          </a:p>
          <a:p>
            <a:r>
              <a:rPr lang="en-AU" dirty="0" smtClean="0"/>
              <a:t>Tena </a:t>
            </a:r>
            <a:r>
              <a:rPr lang="en-AU" dirty="0" err="1" smtClean="0"/>
              <a:t>Koutou</a:t>
            </a:r>
            <a:r>
              <a:rPr lang="en-AU" dirty="0" smtClean="0"/>
              <a:t> </a:t>
            </a:r>
            <a:r>
              <a:rPr lang="en-AU" dirty="0" err="1" smtClean="0"/>
              <a:t>inga</a:t>
            </a:r>
            <a:r>
              <a:rPr lang="en-AU" dirty="0" smtClean="0"/>
              <a:t> </a:t>
            </a:r>
            <a:r>
              <a:rPr lang="en-AU" dirty="0" err="1" smtClean="0"/>
              <a:t>kaikarakia</a:t>
            </a:r>
            <a:r>
              <a:rPr lang="en-AU" dirty="0" smtClean="0"/>
              <a:t> o </a:t>
            </a:r>
            <a:r>
              <a:rPr lang="en-AU" dirty="0" err="1" smtClean="0"/>
              <a:t>ngati</a:t>
            </a:r>
            <a:r>
              <a:rPr lang="en-AU" dirty="0" smtClean="0"/>
              <a:t> </a:t>
            </a:r>
            <a:r>
              <a:rPr lang="en-AU" dirty="0" err="1" smtClean="0"/>
              <a:t>whautua</a:t>
            </a:r>
            <a:r>
              <a:rPr lang="en-AU" dirty="0" smtClean="0"/>
              <a:t> </a:t>
            </a:r>
            <a:r>
              <a:rPr lang="en-AU" dirty="0" err="1" smtClean="0"/>
              <a:t>ki</a:t>
            </a:r>
            <a:r>
              <a:rPr lang="en-AU" dirty="0" smtClean="0"/>
              <a:t> </a:t>
            </a:r>
            <a:r>
              <a:rPr lang="en-AU" dirty="0" err="1" smtClean="0"/>
              <a:t>Orakei</a:t>
            </a:r>
            <a:r>
              <a:rPr lang="en-AU" dirty="0" smtClean="0"/>
              <a:t> </a:t>
            </a:r>
            <a:r>
              <a:rPr lang="en-AU" dirty="0" err="1" smtClean="0"/>
              <a:t>Ko</a:t>
            </a:r>
            <a:r>
              <a:rPr lang="en-AU" dirty="0" smtClean="0"/>
              <a:t> </a:t>
            </a:r>
            <a:r>
              <a:rPr lang="en-AU" dirty="0" err="1" smtClean="0"/>
              <a:t>Taiha</a:t>
            </a:r>
            <a:r>
              <a:rPr lang="en-AU" dirty="0" smtClean="0"/>
              <a:t> </a:t>
            </a:r>
            <a:r>
              <a:rPr lang="en-AU" dirty="0" err="1" smtClean="0"/>
              <a:t>hawke</a:t>
            </a:r>
            <a:r>
              <a:rPr lang="en-AU" dirty="0" smtClean="0"/>
              <a:t> me </a:t>
            </a:r>
            <a:r>
              <a:rPr lang="en-AU" dirty="0" err="1" smtClean="0"/>
              <a:t>nga</a:t>
            </a:r>
            <a:r>
              <a:rPr lang="en-AU" dirty="0" smtClean="0"/>
              <a:t> rangatira </a:t>
            </a:r>
            <a:r>
              <a:rPr lang="en-AU" dirty="0" err="1" smtClean="0"/>
              <a:t>katoa</a:t>
            </a:r>
            <a:endParaRPr lang="en-AU" dirty="0" smtClean="0"/>
          </a:p>
          <a:p>
            <a:r>
              <a:rPr lang="en-AU" dirty="0" err="1" smtClean="0"/>
              <a:t>Nga</a:t>
            </a:r>
            <a:r>
              <a:rPr lang="en-AU" dirty="0" smtClean="0"/>
              <a:t> </a:t>
            </a:r>
            <a:r>
              <a:rPr lang="en-AU" dirty="0" err="1" smtClean="0"/>
              <a:t>mihi</a:t>
            </a:r>
            <a:r>
              <a:rPr lang="en-AU" dirty="0" smtClean="0"/>
              <a:t> </a:t>
            </a:r>
            <a:r>
              <a:rPr lang="en-AU" dirty="0" err="1" smtClean="0"/>
              <a:t>Nga</a:t>
            </a:r>
            <a:r>
              <a:rPr lang="en-AU" dirty="0" smtClean="0"/>
              <a:t> </a:t>
            </a:r>
            <a:r>
              <a:rPr lang="en-AU" dirty="0" err="1" smtClean="0"/>
              <a:t>mihi</a:t>
            </a:r>
            <a:r>
              <a:rPr lang="en-AU" dirty="0" smtClean="0"/>
              <a:t> </a:t>
            </a:r>
            <a:r>
              <a:rPr lang="en-AU" dirty="0" err="1" smtClean="0"/>
              <a:t>Nga</a:t>
            </a:r>
            <a:r>
              <a:rPr lang="en-AU" dirty="0" smtClean="0"/>
              <a:t> </a:t>
            </a:r>
            <a:r>
              <a:rPr lang="en-AU" dirty="0" err="1" smtClean="0"/>
              <a:t>mihi</a:t>
            </a:r>
            <a:r>
              <a:rPr lang="en-AU" dirty="0" smtClean="0"/>
              <a:t> </a:t>
            </a:r>
            <a:r>
              <a:rPr lang="en-AU" dirty="0" err="1" smtClean="0"/>
              <a:t>nui</a:t>
            </a:r>
            <a:endParaRPr lang="en-AU" dirty="0" smtClean="0"/>
          </a:p>
          <a:p>
            <a:r>
              <a:rPr lang="en-AU" dirty="0" smtClean="0"/>
              <a:t>Tena </a:t>
            </a:r>
            <a:r>
              <a:rPr lang="en-AU" dirty="0" err="1" smtClean="0"/>
              <a:t>koutou</a:t>
            </a:r>
            <a:r>
              <a:rPr lang="en-AU" dirty="0" smtClean="0"/>
              <a:t> </a:t>
            </a:r>
            <a:r>
              <a:rPr lang="en-AU" dirty="0" err="1" smtClean="0"/>
              <a:t>katoa</a:t>
            </a:r>
            <a:r>
              <a:rPr lang="en-AU" dirty="0" smtClean="0"/>
              <a:t> </a:t>
            </a:r>
            <a:r>
              <a:rPr lang="en-AU" dirty="0" err="1" smtClean="0"/>
              <a:t>inga</a:t>
            </a:r>
            <a:r>
              <a:rPr lang="en-AU" dirty="0" smtClean="0"/>
              <a:t> whanau </a:t>
            </a:r>
            <a:r>
              <a:rPr lang="en-AU" dirty="0" err="1" smtClean="0"/>
              <a:t>whanui</a:t>
            </a:r>
            <a:r>
              <a:rPr lang="en-AU" dirty="0" smtClean="0"/>
              <a:t> o </a:t>
            </a:r>
            <a:r>
              <a:rPr lang="en-AU" dirty="0" err="1" smtClean="0"/>
              <a:t>Ngati</a:t>
            </a:r>
            <a:r>
              <a:rPr lang="en-AU" dirty="0" smtClean="0"/>
              <a:t> </a:t>
            </a:r>
            <a:r>
              <a:rPr lang="en-AU" dirty="0" err="1" smtClean="0"/>
              <a:t>whatua</a:t>
            </a:r>
            <a:r>
              <a:rPr lang="en-AU" dirty="0" smtClean="0"/>
              <a:t> </a:t>
            </a:r>
            <a:r>
              <a:rPr lang="en-AU" dirty="0" err="1" smtClean="0"/>
              <a:t>ki</a:t>
            </a:r>
            <a:r>
              <a:rPr lang="en-AU" dirty="0" smtClean="0"/>
              <a:t> </a:t>
            </a:r>
            <a:r>
              <a:rPr lang="en-AU" dirty="0" err="1" smtClean="0"/>
              <a:t>orakei</a:t>
            </a:r>
            <a:endParaRPr lang="en-AU" dirty="0" smtClean="0"/>
          </a:p>
          <a:p>
            <a:r>
              <a:rPr lang="en-AU" dirty="0" err="1" smtClean="0"/>
              <a:t>Nga</a:t>
            </a:r>
            <a:r>
              <a:rPr lang="en-AU" dirty="0" smtClean="0"/>
              <a:t> </a:t>
            </a:r>
            <a:r>
              <a:rPr lang="en-AU" dirty="0" err="1" smtClean="0"/>
              <a:t>manuhiri,katoa</a:t>
            </a:r>
            <a:r>
              <a:rPr lang="en-AU" dirty="0" smtClean="0"/>
              <a:t> </a:t>
            </a:r>
          </a:p>
          <a:p>
            <a:r>
              <a:rPr lang="en-AU" dirty="0" smtClean="0"/>
              <a:t>Me </a:t>
            </a:r>
            <a:r>
              <a:rPr lang="en-AU" dirty="0" err="1" smtClean="0"/>
              <a:t>nga</a:t>
            </a:r>
            <a:r>
              <a:rPr lang="en-AU" dirty="0" smtClean="0"/>
              <a:t> Emerge Aotearoa whanau I tena </a:t>
            </a:r>
            <a:r>
              <a:rPr lang="en-AU" dirty="0" err="1" smtClean="0"/>
              <a:t>ata</a:t>
            </a:r>
            <a:endParaRPr lang="en-AU" dirty="0" smtClean="0"/>
          </a:p>
          <a:p>
            <a:r>
              <a:rPr lang="en-AU" dirty="0" err="1" smtClean="0"/>
              <a:t>Ko</a:t>
            </a:r>
            <a:r>
              <a:rPr lang="en-AU" dirty="0" smtClean="0"/>
              <a:t> Barbara Disley Tuku </a:t>
            </a:r>
            <a:r>
              <a:rPr lang="en-AU" dirty="0" err="1" smtClean="0"/>
              <a:t>ingoa</a:t>
            </a:r>
            <a:r>
              <a:rPr lang="en-AU" dirty="0" smtClean="0"/>
              <a:t> Tena </a:t>
            </a:r>
            <a:r>
              <a:rPr lang="en-AU" dirty="0" err="1" smtClean="0"/>
              <a:t>koutou</a:t>
            </a:r>
            <a:r>
              <a:rPr lang="en-AU" dirty="0" smtClean="0"/>
              <a:t>, tena </a:t>
            </a:r>
            <a:r>
              <a:rPr lang="en-AU" dirty="0" err="1" smtClean="0"/>
              <a:t>koutou</a:t>
            </a:r>
            <a:r>
              <a:rPr lang="en-AU" dirty="0" smtClean="0"/>
              <a:t> tena </a:t>
            </a:r>
            <a:r>
              <a:rPr lang="en-AU" dirty="0" err="1" smtClean="0"/>
              <a:t>koutou</a:t>
            </a:r>
            <a:r>
              <a:rPr lang="en-AU" dirty="0" smtClean="0"/>
              <a:t> </a:t>
            </a:r>
            <a:r>
              <a:rPr lang="en-AU" dirty="0" err="1" smtClean="0"/>
              <a:t>katoa</a:t>
            </a:r>
            <a:endParaRPr lang="en-AU" dirty="0" smtClean="0"/>
          </a:p>
          <a:p>
            <a:r>
              <a:rPr lang="en-AU" dirty="0" smtClean="0"/>
              <a:t> </a:t>
            </a:r>
          </a:p>
          <a:p>
            <a:r>
              <a:rPr lang="en-AU" dirty="0" smtClean="0"/>
              <a:t>Welcome to Aotearoa and to the 13th </a:t>
            </a:r>
            <a:r>
              <a:rPr lang="en-AU" dirty="0" err="1" smtClean="0"/>
              <a:t>AsPac</a:t>
            </a:r>
            <a:r>
              <a:rPr lang="en-AU" dirty="0" smtClean="0"/>
              <a:t> conference – Healthy Futures</a:t>
            </a:r>
          </a:p>
          <a:p>
            <a:r>
              <a:rPr lang="en-AU" dirty="0" smtClean="0"/>
              <a:t>Acknowledge and thank </a:t>
            </a:r>
            <a:r>
              <a:rPr lang="en-AU" dirty="0" err="1" smtClean="0"/>
              <a:t>Taiha</a:t>
            </a:r>
            <a:r>
              <a:rPr lang="en-AU" dirty="0" smtClean="0"/>
              <a:t> Hawke and the </a:t>
            </a:r>
            <a:r>
              <a:rPr lang="en-AU" dirty="0" err="1" smtClean="0"/>
              <a:t>Ngati</a:t>
            </a:r>
            <a:r>
              <a:rPr lang="en-AU" dirty="0" smtClean="0"/>
              <a:t> </a:t>
            </a:r>
            <a:r>
              <a:rPr lang="en-AU" dirty="0" err="1" smtClean="0"/>
              <a:t>Whauta</a:t>
            </a:r>
            <a:r>
              <a:rPr lang="en-AU" dirty="0" smtClean="0"/>
              <a:t> Ki </a:t>
            </a:r>
            <a:r>
              <a:rPr lang="en-AU" dirty="0" err="1" smtClean="0"/>
              <a:t>Orakei</a:t>
            </a:r>
            <a:r>
              <a:rPr lang="en-AU" dirty="0" smtClean="0"/>
              <a:t> whanau for their warm welcome to us </a:t>
            </a:r>
            <a:r>
              <a:rPr lang="en-AU" dirty="0" err="1" smtClean="0"/>
              <a:t>us</a:t>
            </a:r>
            <a:r>
              <a:rPr lang="en-AU" dirty="0" smtClean="0"/>
              <a:t>. </a:t>
            </a:r>
            <a:endParaRPr lang="en-US" dirty="0"/>
          </a:p>
          <a:p>
            <a:r>
              <a:rPr lang="en-US" dirty="0"/>
              <a:t>Acknowledge and welcome the many </a:t>
            </a:r>
            <a:r>
              <a:rPr lang="en-US" dirty="0" err="1"/>
              <a:t>organisations</a:t>
            </a:r>
            <a:r>
              <a:rPr lang="en-US" dirty="0"/>
              <a:t> who have contributed to and supported this conference</a:t>
            </a:r>
          </a:p>
          <a:p>
            <a:r>
              <a:rPr lang="en-US" dirty="0"/>
              <a:t> Acknowledge and welcome our </a:t>
            </a:r>
            <a:r>
              <a:rPr lang="en-US" dirty="0">
                <a:highlight>
                  <a:srgbClr val="FFFF00"/>
                </a:highlight>
              </a:rPr>
              <a:t>keynote speakers </a:t>
            </a:r>
            <a:r>
              <a:rPr lang="en-US" dirty="0"/>
              <a:t>– all who have given generously of the wisdom, experience and time in attending acknowledge and welcome our international contributors and visitors.</a:t>
            </a:r>
          </a:p>
          <a:p>
            <a:endParaRPr lang="en-AU" dirty="0"/>
          </a:p>
        </p:txBody>
      </p:sp>
      <p:sp>
        <p:nvSpPr>
          <p:cNvPr id="4" name="Slide Number Placeholder 3"/>
          <p:cNvSpPr>
            <a:spLocks noGrp="1"/>
          </p:cNvSpPr>
          <p:nvPr>
            <p:ph type="sldNum" sz="quarter" idx="10"/>
          </p:nvPr>
        </p:nvSpPr>
        <p:spPr/>
        <p:txBody>
          <a:bodyPr/>
          <a:lstStyle/>
          <a:p>
            <a:fld id="{A5A7C125-A4E8-4BD8-A967-B9051A9922D3}" type="slidenum">
              <a:rPr lang="en-NZ" smtClean="0"/>
              <a:t>1</a:t>
            </a:fld>
            <a:endParaRPr lang="en-NZ"/>
          </a:p>
        </p:txBody>
      </p:sp>
    </p:spTree>
    <p:extLst>
      <p:ext uri="{BB962C8B-B14F-4D97-AF65-F5344CB8AC3E}">
        <p14:creationId xmlns:p14="http://schemas.microsoft.com/office/powerpoint/2010/main" val="15926192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449" y="4591050"/>
            <a:ext cx="5438775" cy="5268567"/>
          </a:xfrm>
        </p:spPr>
        <p:txBody>
          <a:bodyPr/>
          <a:lstStyle/>
          <a:p>
            <a:r>
              <a:rPr lang="en-NZ" sz="1100" dirty="0" smtClean="0"/>
              <a:t>For many who have been able to do this, the difference has been that they have usually had to, or been able to, re-establish meaningful connections with others, have found a place where they are valued for who they are; where their culture is valued and world views acknowledged; were their lived experience of life whatever course that might have taken is valued; where their differences are respected and where recovery does give them the inner sense that they too can recover from the distress and adversity they have experienced and find the means within themselves, their families and their communities to life well and have a good life. </a:t>
            </a:r>
          </a:p>
          <a:p>
            <a:r>
              <a:rPr lang="en-NZ" sz="1100" dirty="0" smtClean="0"/>
              <a:t> It is about being well supported and lifted up. It is about addressing the historical factors that have contributed to inequities and doing that in a robust way.  It is about create a government platform that addresses the foundations of inequity. </a:t>
            </a:r>
          </a:p>
          <a:p>
            <a:endParaRPr lang="en-NZ" sz="1100" dirty="0" smtClean="0"/>
          </a:p>
          <a:p>
            <a:r>
              <a:rPr lang="en-NZ" sz="1100" dirty="0" smtClean="0"/>
              <a:t>This conference – Healthy Futures, Inspiration, Inclusion and Integration – comes at a good time for us in </a:t>
            </a:r>
            <a:r>
              <a:rPr lang="en-NZ" sz="1100" dirty="0" err="1" smtClean="0"/>
              <a:t>Aotearoa</a:t>
            </a:r>
            <a:r>
              <a:rPr lang="en-NZ" sz="1100" dirty="0" smtClean="0"/>
              <a:t> New Zealand.</a:t>
            </a:r>
          </a:p>
          <a:p>
            <a:endParaRPr lang="en-NZ" sz="1100" dirty="0" smtClean="0"/>
          </a:p>
          <a:p>
            <a:pPr marL="171450" indent="-171450">
              <a:buFont typeface="Arial" panose="020B0604020202020204" pitchFamily="34" charset="0"/>
              <a:buChar char="•"/>
            </a:pPr>
            <a:r>
              <a:rPr lang="en-NZ" sz="1100" dirty="0" smtClean="0"/>
              <a:t>We have a Prime Minister who believes “kindness” is a trait to be valued in our society.</a:t>
            </a:r>
          </a:p>
          <a:p>
            <a:pPr marL="171450" indent="-171450">
              <a:buFont typeface="Arial" panose="020B0604020202020204" pitchFamily="34" charset="0"/>
              <a:buChar char="•"/>
            </a:pPr>
            <a:r>
              <a:rPr lang="en-NZ" sz="1100" dirty="0" smtClean="0"/>
              <a:t>We have a government that has already prioritised young people and particularly wants to eliminate child poverty, and has flagged that their next budget will be a “wellbeing budget”.</a:t>
            </a:r>
          </a:p>
          <a:p>
            <a:pPr marL="171450" indent="-171450">
              <a:buFont typeface="Arial" panose="020B0604020202020204" pitchFamily="34" charset="0"/>
              <a:buChar char="•"/>
            </a:pPr>
            <a:r>
              <a:rPr lang="en-NZ" sz="1100" dirty="0" smtClean="0"/>
              <a:t>We have a mental health and addictions review nearing completion.</a:t>
            </a:r>
          </a:p>
          <a:p>
            <a:pPr marL="171450" indent="-171450">
              <a:buFont typeface="Arial" panose="020B0604020202020204" pitchFamily="34" charset="0"/>
              <a:buChar char="•"/>
            </a:pPr>
            <a:r>
              <a:rPr lang="en-NZ" sz="1100" dirty="0" smtClean="0"/>
              <a:t>We have wider recognition within our society at all levels that we can and need to do more to promote wellbeing and that we must start with the social determinants that influence this. </a:t>
            </a:r>
          </a:p>
          <a:p>
            <a:pPr marL="171450" indent="-171450">
              <a:buFont typeface="Arial" panose="020B0604020202020204" pitchFamily="34" charset="0"/>
              <a:buChar char="•"/>
            </a:pPr>
            <a:endParaRPr lang="en-NZ" dirty="0" smtClean="0"/>
          </a:p>
          <a:p>
            <a:endParaRPr lang="en-AU" dirty="0" smtClean="0"/>
          </a:p>
          <a:p>
            <a:endParaRPr lang="en-NZ" dirty="0"/>
          </a:p>
        </p:txBody>
      </p:sp>
      <p:sp>
        <p:nvSpPr>
          <p:cNvPr id="4" name="Slide Number Placeholder 3"/>
          <p:cNvSpPr>
            <a:spLocks noGrp="1"/>
          </p:cNvSpPr>
          <p:nvPr>
            <p:ph type="sldNum" sz="quarter" idx="10"/>
          </p:nvPr>
        </p:nvSpPr>
        <p:spPr/>
        <p:txBody>
          <a:bodyPr/>
          <a:lstStyle/>
          <a:p>
            <a:fld id="{A5A7C125-A4E8-4BD8-A967-B9051A9922D3}" type="slidenum">
              <a:rPr lang="en-NZ" smtClean="0"/>
              <a:t>10</a:t>
            </a:fld>
            <a:endParaRPr lang="en-NZ" dirty="0"/>
          </a:p>
        </p:txBody>
      </p:sp>
    </p:spTree>
    <p:extLst>
      <p:ext uri="{BB962C8B-B14F-4D97-AF65-F5344CB8AC3E}">
        <p14:creationId xmlns:p14="http://schemas.microsoft.com/office/powerpoint/2010/main" val="2997740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Robyn Shearer from Te Pou who has so generously supported us through the last year as a member of the organising committee  will chair the conference for us.</a:t>
            </a:r>
          </a:p>
          <a:p>
            <a:r>
              <a:rPr lang="en-NZ" dirty="0" smtClean="0"/>
              <a:t> We have a programme designed to provoke thought, promote action and collaboration </a:t>
            </a:r>
          </a:p>
          <a:p>
            <a:r>
              <a:rPr lang="en-NZ" dirty="0" smtClean="0"/>
              <a:t>Our core themes within the programme are:</a:t>
            </a:r>
          </a:p>
          <a:p>
            <a:pPr lvl="1"/>
            <a:r>
              <a:rPr lang="en-NZ" b="1" u="sng" dirty="0" smtClean="0"/>
              <a:t>Cultural models </a:t>
            </a:r>
            <a:r>
              <a:rPr lang="en-NZ" dirty="0" smtClean="0"/>
              <a:t>– examples that promote healing and wellbeing</a:t>
            </a:r>
          </a:p>
          <a:p>
            <a:pPr lvl="1"/>
            <a:r>
              <a:rPr lang="en-NZ" b="1" u="sng" dirty="0" smtClean="0"/>
              <a:t>Trauma </a:t>
            </a:r>
            <a:r>
              <a:rPr lang="en-NZ" dirty="0" smtClean="0"/>
              <a:t>– its impact and how we can support healing at every point</a:t>
            </a:r>
          </a:p>
          <a:p>
            <a:pPr lvl="1"/>
            <a:r>
              <a:rPr lang="en-NZ" b="1" u="sng" dirty="0" smtClean="0"/>
              <a:t>Lived experience </a:t>
            </a:r>
            <a:r>
              <a:rPr lang="en-NZ" dirty="0" smtClean="0"/>
              <a:t>and the value of </a:t>
            </a:r>
            <a:r>
              <a:rPr lang="en-NZ" b="1" u="sng" dirty="0" smtClean="0"/>
              <a:t>peer</a:t>
            </a:r>
            <a:r>
              <a:rPr lang="en-NZ" dirty="0" smtClean="0"/>
              <a:t> service models</a:t>
            </a:r>
          </a:p>
          <a:p>
            <a:pPr lvl="1"/>
            <a:r>
              <a:rPr lang="en-NZ" b="1" u="sng" dirty="0" smtClean="0"/>
              <a:t>Addictions</a:t>
            </a:r>
            <a:r>
              <a:rPr lang="en-NZ" dirty="0" smtClean="0"/>
              <a:t>, recovery programmes and community action</a:t>
            </a:r>
          </a:p>
          <a:p>
            <a:pPr lvl="1"/>
            <a:r>
              <a:rPr lang="en-NZ" b="1" u="sng" dirty="0" smtClean="0"/>
              <a:t>Citizenship</a:t>
            </a:r>
            <a:r>
              <a:rPr lang="en-NZ" dirty="0" smtClean="0"/>
              <a:t> and how we can create services and communities that foster participation and partnership</a:t>
            </a:r>
          </a:p>
          <a:p>
            <a:pPr lvl="1"/>
            <a:r>
              <a:rPr lang="en-NZ" b="1" u="sng" dirty="0" smtClean="0"/>
              <a:t>Innovations</a:t>
            </a:r>
            <a:r>
              <a:rPr lang="en-NZ" dirty="0" smtClean="0"/>
              <a:t> and showcasing of programmes that are working</a:t>
            </a:r>
          </a:p>
          <a:p>
            <a:endParaRPr lang="en-NZ" b="1" smtClean="0"/>
          </a:p>
          <a:p>
            <a:r>
              <a:rPr lang="en-NZ" b="1" smtClean="0"/>
              <a:t>Welcome </a:t>
            </a:r>
            <a:r>
              <a:rPr lang="en-NZ" b="1" dirty="0" smtClean="0"/>
              <a:t>to you all</a:t>
            </a:r>
          </a:p>
          <a:p>
            <a:r>
              <a:rPr lang="en-NZ" dirty="0" smtClean="0"/>
              <a:t>I trust you will find lots to energise and invigorate, both within the formal conference and through the chats over breaks</a:t>
            </a:r>
          </a:p>
          <a:p>
            <a:r>
              <a:rPr lang="en-NZ" dirty="0" smtClean="0"/>
              <a:t>Reach out and take time to introduce yourself to someone you don’t know and find out about them</a:t>
            </a:r>
          </a:p>
          <a:p>
            <a:r>
              <a:rPr lang="en-NZ" dirty="0" smtClean="0"/>
              <a:t>If you need help find one of our Emerge </a:t>
            </a:r>
            <a:r>
              <a:rPr lang="en-NZ" dirty="0" err="1" smtClean="0"/>
              <a:t>Aotearoa</a:t>
            </a:r>
            <a:r>
              <a:rPr lang="en-NZ" dirty="0" smtClean="0"/>
              <a:t> staff and ask them to help</a:t>
            </a:r>
          </a:p>
          <a:p>
            <a:r>
              <a:rPr lang="en-NZ" dirty="0" smtClean="0"/>
              <a:t>Handover to the wonderful Robyn Shearer </a:t>
            </a:r>
            <a:r>
              <a:rPr lang="en-NZ" dirty="0" err="1" smtClean="0"/>
              <a:t>Nga</a:t>
            </a:r>
            <a:r>
              <a:rPr lang="en-NZ" dirty="0" smtClean="0"/>
              <a:t> </a:t>
            </a:r>
            <a:r>
              <a:rPr lang="en-NZ" dirty="0" err="1" smtClean="0"/>
              <a:t>mihi</a:t>
            </a:r>
            <a:endParaRPr lang="en-NZ" dirty="0" smtClean="0"/>
          </a:p>
          <a:p>
            <a:r>
              <a:rPr lang="en-NZ" dirty="0" smtClean="0"/>
              <a:t>No </a:t>
            </a:r>
            <a:r>
              <a:rPr lang="en-NZ" dirty="0" err="1" smtClean="0"/>
              <a:t>reira</a:t>
            </a:r>
            <a:r>
              <a:rPr lang="en-NZ" dirty="0" smtClean="0"/>
              <a:t> </a:t>
            </a:r>
            <a:r>
              <a:rPr lang="en-NZ" dirty="0" err="1" smtClean="0"/>
              <a:t>tena</a:t>
            </a:r>
            <a:r>
              <a:rPr lang="en-NZ" dirty="0" smtClean="0"/>
              <a:t> </a:t>
            </a:r>
            <a:r>
              <a:rPr lang="en-NZ" dirty="0" err="1" smtClean="0"/>
              <a:t>koutou</a:t>
            </a:r>
            <a:r>
              <a:rPr lang="en-NZ" dirty="0" smtClean="0"/>
              <a:t> </a:t>
            </a:r>
            <a:r>
              <a:rPr lang="en-NZ" dirty="0" err="1" smtClean="0"/>
              <a:t>tena</a:t>
            </a:r>
            <a:r>
              <a:rPr lang="en-NZ" dirty="0" smtClean="0"/>
              <a:t> </a:t>
            </a:r>
            <a:r>
              <a:rPr lang="en-NZ" dirty="0" err="1" smtClean="0"/>
              <a:t>koutou</a:t>
            </a:r>
            <a:r>
              <a:rPr lang="en-NZ" dirty="0" smtClean="0"/>
              <a:t> </a:t>
            </a:r>
            <a:r>
              <a:rPr lang="en-NZ" dirty="0" err="1" smtClean="0"/>
              <a:t>tena</a:t>
            </a:r>
            <a:r>
              <a:rPr lang="en-NZ" dirty="0" smtClean="0"/>
              <a:t> </a:t>
            </a:r>
            <a:r>
              <a:rPr lang="en-NZ" dirty="0" err="1" smtClean="0"/>
              <a:t>koutou</a:t>
            </a:r>
            <a:r>
              <a:rPr lang="en-NZ" dirty="0" smtClean="0"/>
              <a:t> </a:t>
            </a:r>
            <a:r>
              <a:rPr lang="en-NZ" dirty="0" err="1" smtClean="0"/>
              <a:t>katoa</a:t>
            </a:r>
            <a:endParaRPr lang="en-NZ" dirty="0" smtClean="0"/>
          </a:p>
          <a:p>
            <a:endParaRPr lang="en-NZ" dirty="0"/>
          </a:p>
        </p:txBody>
      </p:sp>
      <p:sp>
        <p:nvSpPr>
          <p:cNvPr id="4" name="Slide Number Placeholder 3"/>
          <p:cNvSpPr>
            <a:spLocks noGrp="1"/>
          </p:cNvSpPr>
          <p:nvPr>
            <p:ph type="sldNum" sz="quarter" idx="10"/>
          </p:nvPr>
        </p:nvSpPr>
        <p:spPr/>
        <p:txBody>
          <a:bodyPr/>
          <a:lstStyle/>
          <a:p>
            <a:fld id="{A5A7C125-A4E8-4BD8-A967-B9051A9922D3}" type="slidenum">
              <a:rPr lang="en-NZ" smtClean="0"/>
              <a:t>11</a:t>
            </a:fld>
            <a:endParaRPr lang="en-NZ"/>
          </a:p>
        </p:txBody>
      </p:sp>
    </p:spTree>
    <p:extLst>
      <p:ext uri="{BB962C8B-B14F-4D97-AF65-F5344CB8AC3E}">
        <p14:creationId xmlns:p14="http://schemas.microsoft.com/office/powerpoint/2010/main" val="7121263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Emerge </a:t>
            </a:r>
            <a:r>
              <a:rPr lang="en-US" dirty="0" err="1" smtClean="0"/>
              <a:t>Aotearoa</a:t>
            </a:r>
            <a:r>
              <a:rPr lang="en-US" dirty="0" smtClean="0"/>
              <a:t> under the auspices of the Richmond Fellowship Asia Pacific (</a:t>
            </a:r>
            <a:r>
              <a:rPr lang="en-US" dirty="0" err="1" smtClean="0"/>
              <a:t>AsPac</a:t>
            </a:r>
            <a:r>
              <a:rPr lang="en-US" dirty="0" smtClean="0"/>
              <a:t>) Forum and </a:t>
            </a:r>
            <a:r>
              <a:rPr lang="en-US" dirty="0" smtClean="0">
                <a:highlight>
                  <a:srgbClr val="FFFF00"/>
                </a:highlight>
              </a:rPr>
              <a:t>in partnership with key New Zealand </a:t>
            </a:r>
            <a:r>
              <a:rPr lang="en-US" dirty="0" err="1" smtClean="0">
                <a:highlight>
                  <a:srgbClr val="FFFF00"/>
                </a:highlight>
              </a:rPr>
              <a:t>organisations</a:t>
            </a:r>
            <a:r>
              <a:rPr lang="en-US" dirty="0" smtClean="0">
                <a:highlight>
                  <a:srgbClr val="FFFF00"/>
                </a:highlight>
              </a:rPr>
              <a:t> </a:t>
            </a:r>
            <a:r>
              <a:rPr lang="en-US" dirty="0" smtClean="0"/>
              <a:t>is delighted to be hosting the 13th Biennial Asia Pacific (</a:t>
            </a:r>
            <a:r>
              <a:rPr lang="en-US" dirty="0" err="1" smtClean="0"/>
              <a:t>AsPac</a:t>
            </a:r>
            <a:r>
              <a:rPr lang="en-US" dirty="0" smtClean="0"/>
              <a:t>) International Mental Health and Addiction Conference - Healthy Futures - Inspiration, Inclusion and Integration in Auckland</a:t>
            </a:r>
            <a:endParaRPr lang="en-NZ" dirty="0"/>
          </a:p>
        </p:txBody>
      </p:sp>
      <p:sp>
        <p:nvSpPr>
          <p:cNvPr id="4" name="Slide Number Placeholder 3"/>
          <p:cNvSpPr>
            <a:spLocks noGrp="1"/>
          </p:cNvSpPr>
          <p:nvPr>
            <p:ph type="sldNum" sz="quarter" idx="10"/>
          </p:nvPr>
        </p:nvSpPr>
        <p:spPr/>
        <p:txBody>
          <a:bodyPr/>
          <a:lstStyle/>
          <a:p>
            <a:fld id="{A5A7C125-A4E8-4BD8-A967-B9051A9922D3}" type="slidenum">
              <a:rPr lang="en-NZ" smtClean="0"/>
              <a:t>2</a:t>
            </a:fld>
            <a:endParaRPr lang="en-NZ"/>
          </a:p>
        </p:txBody>
      </p:sp>
    </p:spTree>
    <p:extLst>
      <p:ext uri="{BB962C8B-B14F-4D97-AF65-F5344CB8AC3E}">
        <p14:creationId xmlns:p14="http://schemas.microsoft.com/office/powerpoint/2010/main" val="3435428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Welcome to our international contributors and  </a:t>
            </a:r>
            <a:r>
              <a:rPr lang="en-US" dirty="0" err="1" smtClean="0"/>
              <a:t>AsPAc</a:t>
            </a:r>
            <a:r>
              <a:rPr lang="en-US" dirty="0" smtClean="0"/>
              <a:t> guests. </a:t>
            </a:r>
          </a:p>
          <a:p>
            <a:r>
              <a:rPr lang="en-US" dirty="0" smtClean="0"/>
              <a:t>Acknowledge and welcome our </a:t>
            </a:r>
            <a:r>
              <a:rPr lang="en-US" dirty="0" smtClean="0">
                <a:highlight>
                  <a:srgbClr val="FFFF00"/>
                </a:highlight>
              </a:rPr>
              <a:t>keynote speakers </a:t>
            </a:r>
            <a:r>
              <a:rPr lang="en-US" dirty="0" smtClean="0"/>
              <a:t>– all who have given generously of the wisdom, experience and time in attending. Welcome our international keynotes who have travelled and given generously of their time to get here. </a:t>
            </a:r>
          </a:p>
          <a:p>
            <a:r>
              <a:rPr lang="en-US" dirty="0" err="1" smtClean="0"/>
              <a:t>Dr</a:t>
            </a:r>
            <a:r>
              <a:rPr lang="en-US" dirty="0" smtClean="0"/>
              <a:t> Helen Milroy</a:t>
            </a:r>
          </a:p>
          <a:p>
            <a:r>
              <a:rPr lang="en-US" dirty="0" smtClean="0"/>
              <a:t>Prof Michael Rowe </a:t>
            </a:r>
          </a:p>
          <a:p>
            <a:r>
              <a:rPr lang="en-US" dirty="0" smtClean="0"/>
              <a:t>Patty Benedict</a:t>
            </a:r>
          </a:p>
          <a:p>
            <a:endParaRPr lang="en-US" dirty="0" smtClean="0"/>
          </a:p>
          <a:p>
            <a:endParaRPr lang="en-NZ" dirty="0"/>
          </a:p>
        </p:txBody>
      </p:sp>
      <p:sp>
        <p:nvSpPr>
          <p:cNvPr id="4" name="Slide Number Placeholder 3"/>
          <p:cNvSpPr>
            <a:spLocks noGrp="1"/>
          </p:cNvSpPr>
          <p:nvPr>
            <p:ph type="sldNum" sz="quarter" idx="10"/>
          </p:nvPr>
        </p:nvSpPr>
        <p:spPr/>
        <p:txBody>
          <a:bodyPr/>
          <a:lstStyle/>
          <a:p>
            <a:fld id="{A5A7C125-A4E8-4BD8-A967-B9051A9922D3}" type="slidenum">
              <a:rPr lang="en-NZ" smtClean="0"/>
              <a:t>3</a:t>
            </a:fld>
            <a:endParaRPr lang="en-NZ"/>
          </a:p>
        </p:txBody>
      </p:sp>
    </p:spTree>
    <p:extLst>
      <p:ext uri="{BB962C8B-B14F-4D97-AF65-F5344CB8AC3E}">
        <p14:creationId xmlns:p14="http://schemas.microsoft.com/office/powerpoint/2010/main" val="22381277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449" y="4915936"/>
            <a:ext cx="5438775" cy="3908425"/>
          </a:xfrm>
        </p:spPr>
        <p:txBody>
          <a:bodyPr/>
          <a:lstStyle/>
          <a:p>
            <a:r>
              <a:rPr lang="en-US" dirty="0" smtClean="0"/>
              <a:t>Our local younger leaders</a:t>
            </a:r>
          </a:p>
          <a:p>
            <a:r>
              <a:rPr lang="en-US" dirty="0" smtClean="0"/>
              <a:t>Josiah   Two a lama </a:t>
            </a:r>
            <a:r>
              <a:rPr lang="en-US" dirty="0" err="1" smtClean="0"/>
              <a:t>li’I</a:t>
            </a:r>
            <a:endParaRPr lang="en-US" dirty="0" smtClean="0"/>
          </a:p>
          <a:p>
            <a:r>
              <a:rPr lang="en-US" dirty="0" smtClean="0"/>
              <a:t>Shreya Rao</a:t>
            </a:r>
            <a:endParaRPr lang="en-NZ" dirty="0"/>
          </a:p>
        </p:txBody>
      </p:sp>
      <p:sp>
        <p:nvSpPr>
          <p:cNvPr id="4" name="Slide Number Placeholder 3"/>
          <p:cNvSpPr>
            <a:spLocks noGrp="1"/>
          </p:cNvSpPr>
          <p:nvPr>
            <p:ph type="sldNum" sz="quarter" idx="10"/>
          </p:nvPr>
        </p:nvSpPr>
        <p:spPr/>
        <p:txBody>
          <a:bodyPr/>
          <a:lstStyle/>
          <a:p>
            <a:fld id="{A5A7C125-A4E8-4BD8-A967-B9051A9922D3}" type="slidenum">
              <a:rPr lang="en-NZ" smtClean="0"/>
              <a:t>4</a:t>
            </a:fld>
            <a:endParaRPr lang="en-NZ"/>
          </a:p>
        </p:txBody>
      </p:sp>
    </p:spTree>
    <p:extLst>
      <p:ext uri="{BB962C8B-B14F-4D97-AF65-F5344CB8AC3E}">
        <p14:creationId xmlns:p14="http://schemas.microsoft.com/office/powerpoint/2010/main" val="2036781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Fiona Trevelyan from Odyssey who is one of key addiction providers</a:t>
            </a:r>
            <a:endParaRPr lang="en-NZ" dirty="0"/>
          </a:p>
        </p:txBody>
      </p:sp>
      <p:sp>
        <p:nvSpPr>
          <p:cNvPr id="4" name="Slide Number Placeholder 3"/>
          <p:cNvSpPr>
            <a:spLocks noGrp="1"/>
          </p:cNvSpPr>
          <p:nvPr>
            <p:ph type="sldNum" sz="quarter" idx="10"/>
          </p:nvPr>
        </p:nvSpPr>
        <p:spPr/>
        <p:txBody>
          <a:bodyPr/>
          <a:lstStyle/>
          <a:p>
            <a:fld id="{A5A7C125-A4E8-4BD8-A967-B9051A9922D3}" type="slidenum">
              <a:rPr lang="en-NZ" smtClean="0"/>
              <a:t>5</a:t>
            </a:fld>
            <a:endParaRPr lang="en-NZ"/>
          </a:p>
        </p:txBody>
      </p:sp>
    </p:spTree>
    <p:extLst>
      <p:ext uri="{BB962C8B-B14F-4D97-AF65-F5344CB8AC3E}">
        <p14:creationId xmlns:p14="http://schemas.microsoft.com/office/powerpoint/2010/main" val="3743328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pPr>
            <a:r>
              <a:rPr lang="en-NZ" dirty="0" smtClean="0"/>
              <a:t>Important to look back and acknowledge where we have come from. </a:t>
            </a:r>
          </a:p>
          <a:p>
            <a:pPr>
              <a:lnSpc>
                <a:spcPct val="150000"/>
              </a:lnSpc>
            </a:pPr>
            <a:r>
              <a:rPr lang="en-NZ" dirty="0" err="1" smtClean="0"/>
              <a:t>AsPac</a:t>
            </a:r>
            <a:r>
              <a:rPr lang="en-NZ" dirty="0" smtClean="0"/>
              <a:t> </a:t>
            </a:r>
            <a:r>
              <a:rPr lang="en-NZ" dirty="0"/>
              <a:t>is the Asia Pacific network of organisations that were part of the worldwide network of Richmond Fellowship which was first set up in the UK to provide housing and therapeutic support to people coming out of institutions.  For many of us providing housing and support to people who experience mental health, drug and alcohol challenges remains core to who we are and what we do.</a:t>
            </a:r>
          </a:p>
          <a:p>
            <a:pPr>
              <a:lnSpc>
                <a:spcPct val="150000"/>
              </a:lnSpc>
            </a:pPr>
            <a:r>
              <a:rPr lang="en-NZ" dirty="0"/>
              <a:t>As the needs developed across </a:t>
            </a:r>
            <a:r>
              <a:rPr lang="en-NZ" dirty="0">
                <a:solidFill>
                  <a:srgbClr val="FF0000"/>
                </a:solidFill>
              </a:rPr>
              <a:t>many other countries, including Australia and New Zealand</a:t>
            </a:r>
            <a:r>
              <a:rPr lang="en-NZ" dirty="0"/>
              <a:t>, </a:t>
            </a:r>
            <a:r>
              <a:rPr lang="en-NZ" sz="1400" dirty="0" smtClean="0"/>
              <a:t>forward</a:t>
            </a:r>
            <a:r>
              <a:rPr lang="en-NZ" dirty="0"/>
              <a:t> thinking individuals picked up the model and set up small services here.  While there have been many changes over time this loose network of organisations, all with similar community-based beginnings, now meet every two years under the auspices of the </a:t>
            </a:r>
            <a:r>
              <a:rPr lang="en-NZ" dirty="0" err="1"/>
              <a:t>AsPac</a:t>
            </a:r>
            <a:r>
              <a:rPr lang="en-NZ" dirty="0"/>
              <a:t> Conference to share ideas and innovations</a:t>
            </a:r>
            <a:r>
              <a:rPr lang="en-NZ" dirty="0" smtClean="0"/>
              <a:t>.  We met in 2016 in Brisbane and were generously hosted by Richmond Fellowship Queensland.  The 2020 conference will be hosted by Richmond Fellowship Hong Kong. </a:t>
            </a:r>
          </a:p>
          <a:p>
            <a:pPr>
              <a:lnSpc>
                <a:spcPct val="150000"/>
              </a:lnSpc>
            </a:pPr>
            <a:r>
              <a:rPr lang="en-US" dirty="0" smtClean="0"/>
              <a:t>We are represented here today by candidates from the </a:t>
            </a:r>
            <a:r>
              <a:rPr lang="en-US" dirty="0" err="1" smtClean="0"/>
              <a:t>AsPac</a:t>
            </a:r>
            <a:r>
              <a:rPr lang="en-US" dirty="0" smtClean="0"/>
              <a:t> network from Hong </a:t>
            </a:r>
            <a:r>
              <a:rPr lang="en-US" dirty="0" err="1" smtClean="0"/>
              <a:t>kong</a:t>
            </a:r>
            <a:r>
              <a:rPr lang="en-US" dirty="0" smtClean="0"/>
              <a:t>, India </a:t>
            </a:r>
            <a:r>
              <a:rPr lang="en-US" dirty="0" err="1" smtClean="0"/>
              <a:t>sri</a:t>
            </a:r>
            <a:r>
              <a:rPr lang="en-US" dirty="0" smtClean="0"/>
              <a:t> Lanka Nepal and the </a:t>
            </a:r>
            <a:r>
              <a:rPr lang="en-US" dirty="0" err="1" smtClean="0"/>
              <a:t>Austalian</a:t>
            </a:r>
            <a:r>
              <a:rPr lang="en-US" dirty="0" smtClean="0"/>
              <a:t> states of Queensland, Tasmania and Western Australia. </a:t>
            </a:r>
            <a:endParaRPr lang="en-NZ" dirty="0"/>
          </a:p>
          <a:p>
            <a:endParaRPr lang="en-NZ" dirty="0"/>
          </a:p>
        </p:txBody>
      </p:sp>
      <p:sp>
        <p:nvSpPr>
          <p:cNvPr id="4" name="Slide Number Placeholder 3"/>
          <p:cNvSpPr>
            <a:spLocks noGrp="1"/>
          </p:cNvSpPr>
          <p:nvPr>
            <p:ph type="sldNum" sz="quarter" idx="10"/>
          </p:nvPr>
        </p:nvSpPr>
        <p:spPr/>
        <p:txBody>
          <a:bodyPr/>
          <a:lstStyle/>
          <a:p>
            <a:fld id="{A5A7C125-A4E8-4BD8-A967-B9051A9922D3}" type="slidenum">
              <a:rPr lang="en-NZ" smtClean="0"/>
              <a:t>6</a:t>
            </a:fld>
            <a:endParaRPr lang="en-NZ"/>
          </a:p>
        </p:txBody>
      </p:sp>
    </p:spTree>
    <p:extLst>
      <p:ext uri="{BB962C8B-B14F-4D97-AF65-F5344CB8AC3E}">
        <p14:creationId xmlns:p14="http://schemas.microsoft.com/office/powerpoint/2010/main" val="607746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smtClean="0"/>
          </a:p>
          <a:p>
            <a:r>
              <a:rPr lang="en-AU" dirty="0" smtClean="0"/>
              <a:t>Conference do not happen with out a lot of hard work . Theodora Despotaki has held the conference together for us at Emerge Aotearoa with wonderful support from Dean Bradley – Convention Management NZ. Other members of the organising Committees are. Like to   thank:</a:t>
            </a:r>
          </a:p>
          <a:p>
            <a:r>
              <a:rPr lang="en-AU" dirty="0" smtClean="0"/>
              <a:t>Manu Sione –  </a:t>
            </a:r>
          </a:p>
          <a:p>
            <a:r>
              <a:rPr lang="en-AU" dirty="0" smtClean="0"/>
              <a:t>Robyn Shearer – </a:t>
            </a:r>
          </a:p>
          <a:p>
            <a:r>
              <a:rPr lang="en-AU" dirty="0" smtClean="0"/>
              <a:t>Keri </a:t>
            </a:r>
            <a:r>
              <a:rPr lang="en-AU" dirty="0" err="1" smtClean="0"/>
              <a:t>Opai</a:t>
            </a:r>
            <a:r>
              <a:rPr lang="en-AU" dirty="0" smtClean="0"/>
              <a:t> –  </a:t>
            </a:r>
          </a:p>
          <a:p>
            <a:r>
              <a:rPr lang="en-AU" dirty="0" smtClean="0"/>
              <a:t>Mark Smith </a:t>
            </a:r>
          </a:p>
          <a:p>
            <a:r>
              <a:rPr lang="en-AU" dirty="0" smtClean="0"/>
              <a:t>Sue Dashﬁeld – </a:t>
            </a:r>
          </a:p>
          <a:p>
            <a:r>
              <a:rPr lang="en-AU" dirty="0" smtClean="0"/>
              <a:t>Shaun McNeil</a:t>
            </a:r>
          </a:p>
          <a:p>
            <a:r>
              <a:rPr lang="en-AU" dirty="0" smtClean="0"/>
              <a:t>Janice Wilson</a:t>
            </a:r>
            <a:endParaRPr lang="en-NZ" dirty="0"/>
          </a:p>
        </p:txBody>
      </p:sp>
      <p:sp>
        <p:nvSpPr>
          <p:cNvPr id="4" name="Slide Number Placeholder 3"/>
          <p:cNvSpPr>
            <a:spLocks noGrp="1"/>
          </p:cNvSpPr>
          <p:nvPr>
            <p:ph type="sldNum" sz="quarter" idx="10"/>
          </p:nvPr>
        </p:nvSpPr>
        <p:spPr/>
        <p:txBody>
          <a:bodyPr/>
          <a:lstStyle/>
          <a:p>
            <a:fld id="{A5A7C125-A4E8-4BD8-A967-B9051A9922D3}" type="slidenum">
              <a:rPr lang="en-NZ" smtClean="0"/>
              <a:t>7</a:t>
            </a:fld>
            <a:endParaRPr lang="en-NZ"/>
          </a:p>
        </p:txBody>
      </p:sp>
    </p:spTree>
    <p:extLst>
      <p:ext uri="{BB962C8B-B14F-4D97-AF65-F5344CB8AC3E}">
        <p14:creationId xmlns:p14="http://schemas.microsoft.com/office/powerpoint/2010/main" val="20394070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Janet Peters – </a:t>
            </a:r>
          </a:p>
          <a:p>
            <a:r>
              <a:rPr lang="en-AU" dirty="0" smtClean="0"/>
              <a:t>Fran </a:t>
            </a:r>
            <a:r>
              <a:rPr lang="en-AU" dirty="0" err="1" smtClean="0"/>
              <a:t>Silvestri</a:t>
            </a:r>
            <a:r>
              <a:rPr lang="en-AU" dirty="0" smtClean="0"/>
              <a:t> – </a:t>
            </a:r>
          </a:p>
          <a:p>
            <a:r>
              <a:rPr lang="en-AU" dirty="0" smtClean="0"/>
              <a:t>Monique </a:t>
            </a:r>
            <a:r>
              <a:rPr lang="en-AU" dirty="0" err="1" smtClean="0"/>
              <a:t>Faleafa</a:t>
            </a:r>
            <a:r>
              <a:rPr lang="en-AU" dirty="0" smtClean="0"/>
              <a:t> </a:t>
            </a:r>
          </a:p>
          <a:p>
            <a:r>
              <a:rPr lang="en-AU" dirty="0" smtClean="0"/>
              <a:t>Suzy Morrison – </a:t>
            </a:r>
          </a:p>
          <a:p>
            <a:r>
              <a:rPr lang="en-AU" dirty="0" smtClean="0"/>
              <a:t>Ashley </a:t>
            </a:r>
            <a:r>
              <a:rPr lang="en-AU" dirty="0" err="1" smtClean="0"/>
              <a:t>Koning</a:t>
            </a:r>
            <a:endParaRPr lang="en-AU" dirty="0" smtClean="0"/>
          </a:p>
          <a:p>
            <a:r>
              <a:rPr lang="en-AU" dirty="0" smtClean="0"/>
              <a:t>Marion Blake </a:t>
            </a:r>
          </a:p>
          <a:p>
            <a:r>
              <a:rPr lang="en-AU" dirty="0" smtClean="0"/>
              <a:t>Anna Nelson </a:t>
            </a:r>
          </a:p>
          <a:p>
            <a:r>
              <a:rPr lang="en-AU" dirty="0" smtClean="0"/>
              <a:t>Vanessa Caldwell </a:t>
            </a:r>
          </a:p>
          <a:p>
            <a:endParaRPr lang="en-AU" dirty="0" smtClean="0"/>
          </a:p>
          <a:p>
            <a:r>
              <a:rPr lang="en-AU" dirty="0" smtClean="0"/>
              <a:t>On behalf of the  Organising Committee  I also acknowledge and thank all of the wonderful people from Emerge Aotearoa who provided organising and administrative support to the conference.</a:t>
            </a:r>
          </a:p>
          <a:p>
            <a:endParaRPr lang="en-NZ" dirty="0"/>
          </a:p>
        </p:txBody>
      </p:sp>
      <p:sp>
        <p:nvSpPr>
          <p:cNvPr id="4" name="Slide Number Placeholder 3"/>
          <p:cNvSpPr>
            <a:spLocks noGrp="1"/>
          </p:cNvSpPr>
          <p:nvPr>
            <p:ph type="sldNum" sz="quarter" idx="10"/>
          </p:nvPr>
        </p:nvSpPr>
        <p:spPr/>
        <p:txBody>
          <a:bodyPr/>
          <a:lstStyle/>
          <a:p>
            <a:fld id="{A5A7C125-A4E8-4BD8-A967-B9051A9922D3}" type="slidenum">
              <a:rPr lang="en-NZ" smtClean="0"/>
              <a:t>8</a:t>
            </a:fld>
            <a:endParaRPr lang="en-NZ"/>
          </a:p>
        </p:txBody>
      </p:sp>
    </p:spTree>
    <p:extLst>
      <p:ext uri="{BB962C8B-B14F-4D97-AF65-F5344CB8AC3E}">
        <p14:creationId xmlns:p14="http://schemas.microsoft.com/office/powerpoint/2010/main" val="29084378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450" y="4776788"/>
            <a:ext cx="5438775" cy="5089455"/>
          </a:xfrm>
        </p:spPr>
        <p:txBody>
          <a:bodyPr/>
          <a:lstStyle/>
          <a:p>
            <a:r>
              <a:rPr lang="en-US" dirty="0" smtClean="0"/>
              <a:t>Like to warmly welcome our sponsors and thank them for their support:</a:t>
            </a:r>
          </a:p>
          <a:p>
            <a:pPr marL="171450" indent="-171450">
              <a:buFont typeface="Arial" panose="020B0604020202020204" pitchFamily="34" charset="0"/>
              <a:buChar char="•"/>
            </a:pPr>
            <a:r>
              <a:rPr lang="en-US" dirty="0" smtClean="0"/>
              <a:t>The New Zealand Psychological society</a:t>
            </a:r>
          </a:p>
          <a:p>
            <a:pPr marL="171450" indent="-171450">
              <a:buFont typeface="Arial" panose="020B0604020202020204" pitchFamily="34" charset="0"/>
              <a:buChar char="•"/>
            </a:pPr>
            <a:r>
              <a:rPr lang="en-US" dirty="0" smtClean="0"/>
              <a:t>Health Quality and Safety Commission</a:t>
            </a:r>
          </a:p>
          <a:p>
            <a:pPr marL="171450" indent="-171450">
              <a:buFont typeface="Arial" panose="020B0604020202020204" pitchFamily="34" charset="0"/>
              <a:buChar char="•"/>
            </a:pPr>
            <a:r>
              <a:rPr lang="en-US" dirty="0" smtClean="0"/>
              <a:t>Toyota Fleet Management</a:t>
            </a:r>
          </a:p>
          <a:p>
            <a:pPr marL="171450" indent="-171450">
              <a:buFont typeface="Arial" panose="020B0604020202020204" pitchFamily="34" charset="0"/>
              <a:buChar char="•"/>
            </a:pPr>
            <a:r>
              <a:rPr lang="en-US" dirty="0" smtClean="0"/>
              <a:t>Emerge </a:t>
            </a:r>
            <a:r>
              <a:rPr lang="en-US" dirty="0" err="1" smtClean="0"/>
              <a:t>Atoearoa</a:t>
            </a:r>
            <a:endParaRPr lang="en-US" dirty="0" smtClean="0"/>
          </a:p>
          <a:p>
            <a:r>
              <a:rPr lang="en-AU" b="1" dirty="0" smtClean="0"/>
              <a:t>Context for the conference</a:t>
            </a:r>
          </a:p>
          <a:p>
            <a:endParaRPr lang="en-AU" dirty="0" smtClean="0"/>
          </a:p>
          <a:p>
            <a:r>
              <a:rPr lang="en-AU" dirty="0" smtClean="0"/>
              <a:t>Mental health now high on everyone’s agenda.</a:t>
            </a:r>
          </a:p>
          <a:p>
            <a:r>
              <a:rPr lang="en-AU" dirty="0" smtClean="0"/>
              <a:t>Recognise more than ever the importance of social determinants of wellbeing and how they can influence a broad range of life outcomes including mental health.</a:t>
            </a:r>
          </a:p>
          <a:p>
            <a:r>
              <a:rPr lang="en-AU" dirty="0" smtClean="0"/>
              <a:t>This is not new but the challenge is how do we truly create a society that is fair, equitable, and challenges us all to be more inclusive, compassionate and kind.</a:t>
            </a:r>
          </a:p>
          <a:p>
            <a:r>
              <a:rPr lang="en-AU" dirty="0" smtClean="0"/>
              <a:t>Eliminating childhood adversity and trauma has to be a priority starting point.  A challenge when many families are disrupted through poverty, homelessness, dislocations, disconnection, colonisation, violence and addiction.</a:t>
            </a:r>
          </a:p>
          <a:p>
            <a:r>
              <a:rPr lang="en-NZ" dirty="0" smtClean="0"/>
              <a:t>While governments do have a big role to play in setting the values, context, expectations and funding that impact on the social determinants, their actions alone will not address all the issues.</a:t>
            </a:r>
          </a:p>
          <a:p>
            <a:r>
              <a:rPr lang="en-NZ" dirty="0" smtClean="0"/>
              <a:t>Individuals, family and whanau, communities and organisations all have big roles to play in making changes.</a:t>
            </a:r>
          </a:p>
          <a:p>
            <a:r>
              <a:rPr lang="en-AU" b="1" dirty="0" smtClean="0"/>
              <a:t>We can no longer ignore the growing inequities both here and internationally</a:t>
            </a:r>
            <a:r>
              <a:rPr lang="en-AU" dirty="0" smtClean="0"/>
              <a:t>.  </a:t>
            </a:r>
            <a:r>
              <a:rPr lang="en-AU" dirty="0"/>
              <a:t>We live in a time when those that have increasingly have so at the cost of those that do not. This is not about just resiliency or taking an individualised response to addressing people’s distress.  </a:t>
            </a:r>
            <a:endParaRPr lang="en-NZ" dirty="0"/>
          </a:p>
          <a:p>
            <a:r>
              <a:rPr lang="en-NZ" dirty="0"/>
              <a:t>Time on the Confidential Listening and Assistance Service Panel, and on the current Mental Health Inquiry Panel have reinforced for me the resilience of people.  Many who have experienced the greatest adversities and abuse have been able to face forward.  </a:t>
            </a:r>
          </a:p>
        </p:txBody>
      </p:sp>
      <p:sp>
        <p:nvSpPr>
          <p:cNvPr id="4" name="Slide Number Placeholder 3"/>
          <p:cNvSpPr>
            <a:spLocks noGrp="1"/>
          </p:cNvSpPr>
          <p:nvPr>
            <p:ph type="sldNum" sz="quarter" idx="10"/>
          </p:nvPr>
        </p:nvSpPr>
        <p:spPr/>
        <p:txBody>
          <a:bodyPr/>
          <a:lstStyle/>
          <a:p>
            <a:fld id="{A5A7C125-A4E8-4BD8-A967-B9051A9922D3}" type="slidenum">
              <a:rPr lang="en-NZ" smtClean="0"/>
              <a:t>9</a:t>
            </a:fld>
            <a:endParaRPr lang="en-NZ"/>
          </a:p>
        </p:txBody>
      </p:sp>
    </p:spTree>
    <p:extLst>
      <p:ext uri="{BB962C8B-B14F-4D97-AF65-F5344CB8AC3E}">
        <p14:creationId xmlns:p14="http://schemas.microsoft.com/office/powerpoint/2010/main" val="3390492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116261-C62A-4191-B7B4-BC7478D51D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F1D1B88B-DC54-48C3-9009-25ABAD988D8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D8391434-71AB-4B2D-8784-86A62BA6821C}"/>
              </a:ext>
            </a:extLst>
          </p:cNvPr>
          <p:cNvSpPr>
            <a:spLocks noGrp="1"/>
          </p:cNvSpPr>
          <p:nvPr>
            <p:ph type="dt" sz="half" idx="10"/>
          </p:nvPr>
        </p:nvSpPr>
        <p:spPr/>
        <p:txBody>
          <a:bodyPr/>
          <a:lstStyle/>
          <a:p>
            <a:fld id="{9EB8F471-F895-42A5-A39A-63229D744DF3}" type="datetimeFigureOut">
              <a:rPr lang="en-AU" smtClean="0"/>
              <a:t>29/10/2018</a:t>
            </a:fld>
            <a:endParaRPr lang="en-AU"/>
          </a:p>
        </p:txBody>
      </p:sp>
      <p:sp>
        <p:nvSpPr>
          <p:cNvPr id="5" name="Footer Placeholder 4">
            <a:extLst>
              <a:ext uri="{FF2B5EF4-FFF2-40B4-BE49-F238E27FC236}">
                <a16:creationId xmlns:a16="http://schemas.microsoft.com/office/drawing/2014/main" id="{C3EA6E86-B05D-4D61-AB25-84D7C941A347}"/>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9F197FB1-2EEA-4ED0-A73A-119F5D9ECF81}"/>
              </a:ext>
            </a:extLst>
          </p:cNvPr>
          <p:cNvSpPr>
            <a:spLocks noGrp="1"/>
          </p:cNvSpPr>
          <p:nvPr>
            <p:ph type="sldNum" sz="quarter" idx="12"/>
          </p:nvPr>
        </p:nvSpPr>
        <p:spPr/>
        <p:txBody>
          <a:bodyPr/>
          <a:lstStyle/>
          <a:p>
            <a:fld id="{E3CD6959-8FC2-4284-810D-A6AEBE3C1EF1}" type="slidenum">
              <a:rPr lang="en-AU" smtClean="0"/>
              <a:t>‹#›</a:t>
            </a:fld>
            <a:endParaRPr lang="en-AU"/>
          </a:p>
        </p:txBody>
      </p:sp>
    </p:spTree>
    <p:extLst>
      <p:ext uri="{BB962C8B-B14F-4D97-AF65-F5344CB8AC3E}">
        <p14:creationId xmlns:p14="http://schemas.microsoft.com/office/powerpoint/2010/main" val="1545003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58D18-F5CE-4706-AFB6-8AD75CF2A014}"/>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BFA13635-EE66-4EA1-A222-CBB12561171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C4050ACA-8808-408B-8129-A5D72E594089}"/>
              </a:ext>
            </a:extLst>
          </p:cNvPr>
          <p:cNvSpPr>
            <a:spLocks noGrp="1"/>
          </p:cNvSpPr>
          <p:nvPr>
            <p:ph type="dt" sz="half" idx="10"/>
          </p:nvPr>
        </p:nvSpPr>
        <p:spPr/>
        <p:txBody>
          <a:bodyPr/>
          <a:lstStyle/>
          <a:p>
            <a:fld id="{9EB8F471-F895-42A5-A39A-63229D744DF3}" type="datetimeFigureOut">
              <a:rPr lang="en-AU" smtClean="0"/>
              <a:t>29/10/2018</a:t>
            </a:fld>
            <a:endParaRPr lang="en-AU"/>
          </a:p>
        </p:txBody>
      </p:sp>
      <p:sp>
        <p:nvSpPr>
          <p:cNvPr id="5" name="Footer Placeholder 4">
            <a:extLst>
              <a:ext uri="{FF2B5EF4-FFF2-40B4-BE49-F238E27FC236}">
                <a16:creationId xmlns:a16="http://schemas.microsoft.com/office/drawing/2014/main" id="{C9AD80D1-D246-414B-BA94-A9392ED183A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08DC3E5B-E967-4C9A-8B17-4C31E9B3A385}"/>
              </a:ext>
            </a:extLst>
          </p:cNvPr>
          <p:cNvSpPr>
            <a:spLocks noGrp="1"/>
          </p:cNvSpPr>
          <p:nvPr>
            <p:ph type="sldNum" sz="quarter" idx="12"/>
          </p:nvPr>
        </p:nvSpPr>
        <p:spPr/>
        <p:txBody>
          <a:bodyPr/>
          <a:lstStyle/>
          <a:p>
            <a:fld id="{E3CD6959-8FC2-4284-810D-A6AEBE3C1EF1}" type="slidenum">
              <a:rPr lang="en-AU" smtClean="0"/>
              <a:t>‹#›</a:t>
            </a:fld>
            <a:endParaRPr lang="en-AU"/>
          </a:p>
        </p:txBody>
      </p:sp>
    </p:spTree>
    <p:extLst>
      <p:ext uri="{BB962C8B-B14F-4D97-AF65-F5344CB8AC3E}">
        <p14:creationId xmlns:p14="http://schemas.microsoft.com/office/powerpoint/2010/main" val="3635448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1E7EA47-BE1B-4602-AA22-D01B3A2C5AA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DB96FB8D-D645-4652-A7EC-DC1506F199B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00EC28CD-F804-41C7-8022-02CC423ECA40}"/>
              </a:ext>
            </a:extLst>
          </p:cNvPr>
          <p:cNvSpPr>
            <a:spLocks noGrp="1"/>
          </p:cNvSpPr>
          <p:nvPr>
            <p:ph type="dt" sz="half" idx="10"/>
          </p:nvPr>
        </p:nvSpPr>
        <p:spPr/>
        <p:txBody>
          <a:bodyPr/>
          <a:lstStyle/>
          <a:p>
            <a:fld id="{9EB8F471-F895-42A5-A39A-63229D744DF3}" type="datetimeFigureOut">
              <a:rPr lang="en-AU" smtClean="0"/>
              <a:t>29/10/2018</a:t>
            </a:fld>
            <a:endParaRPr lang="en-AU"/>
          </a:p>
        </p:txBody>
      </p:sp>
      <p:sp>
        <p:nvSpPr>
          <p:cNvPr id="5" name="Footer Placeholder 4">
            <a:extLst>
              <a:ext uri="{FF2B5EF4-FFF2-40B4-BE49-F238E27FC236}">
                <a16:creationId xmlns:a16="http://schemas.microsoft.com/office/drawing/2014/main" id="{6A931B9E-16DB-4877-A10D-B428C64C760B}"/>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E8465DA7-43FD-47FB-8B3D-6346A8F8CC99}"/>
              </a:ext>
            </a:extLst>
          </p:cNvPr>
          <p:cNvSpPr>
            <a:spLocks noGrp="1"/>
          </p:cNvSpPr>
          <p:nvPr>
            <p:ph type="sldNum" sz="quarter" idx="12"/>
          </p:nvPr>
        </p:nvSpPr>
        <p:spPr/>
        <p:txBody>
          <a:bodyPr/>
          <a:lstStyle/>
          <a:p>
            <a:fld id="{E3CD6959-8FC2-4284-810D-A6AEBE3C1EF1}" type="slidenum">
              <a:rPr lang="en-AU" smtClean="0"/>
              <a:t>‹#›</a:t>
            </a:fld>
            <a:endParaRPr lang="en-AU"/>
          </a:p>
        </p:txBody>
      </p:sp>
    </p:spTree>
    <p:extLst>
      <p:ext uri="{BB962C8B-B14F-4D97-AF65-F5344CB8AC3E}">
        <p14:creationId xmlns:p14="http://schemas.microsoft.com/office/powerpoint/2010/main" val="475049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30F20-7DCB-49B4-B007-908568B4FD48}"/>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C2DFB3D5-603A-4E34-B674-5D64D171B25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5A3027E6-9288-4285-A9AA-7FC2F610F30C}"/>
              </a:ext>
            </a:extLst>
          </p:cNvPr>
          <p:cNvSpPr>
            <a:spLocks noGrp="1"/>
          </p:cNvSpPr>
          <p:nvPr>
            <p:ph type="dt" sz="half" idx="10"/>
          </p:nvPr>
        </p:nvSpPr>
        <p:spPr/>
        <p:txBody>
          <a:bodyPr/>
          <a:lstStyle/>
          <a:p>
            <a:fld id="{9EB8F471-F895-42A5-A39A-63229D744DF3}" type="datetimeFigureOut">
              <a:rPr lang="en-AU" smtClean="0"/>
              <a:t>29/10/2018</a:t>
            </a:fld>
            <a:endParaRPr lang="en-AU"/>
          </a:p>
        </p:txBody>
      </p:sp>
      <p:sp>
        <p:nvSpPr>
          <p:cNvPr id="5" name="Footer Placeholder 4">
            <a:extLst>
              <a:ext uri="{FF2B5EF4-FFF2-40B4-BE49-F238E27FC236}">
                <a16:creationId xmlns:a16="http://schemas.microsoft.com/office/drawing/2014/main" id="{B5A773EA-3ACF-4056-9375-61974CE2AD80}"/>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751C9CD5-D21D-4C7E-92C0-4C38629E5CCF}"/>
              </a:ext>
            </a:extLst>
          </p:cNvPr>
          <p:cNvSpPr>
            <a:spLocks noGrp="1"/>
          </p:cNvSpPr>
          <p:nvPr>
            <p:ph type="sldNum" sz="quarter" idx="12"/>
          </p:nvPr>
        </p:nvSpPr>
        <p:spPr/>
        <p:txBody>
          <a:bodyPr/>
          <a:lstStyle/>
          <a:p>
            <a:fld id="{E3CD6959-8FC2-4284-810D-A6AEBE3C1EF1}" type="slidenum">
              <a:rPr lang="en-AU" smtClean="0"/>
              <a:t>‹#›</a:t>
            </a:fld>
            <a:endParaRPr lang="en-AU"/>
          </a:p>
        </p:txBody>
      </p:sp>
    </p:spTree>
    <p:extLst>
      <p:ext uri="{BB962C8B-B14F-4D97-AF65-F5344CB8AC3E}">
        <p14:creationId xmlns:p14="http://schemas.microsoft.com/office/powerpoint/2010/main" val="3608139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C8CFA-2CEC-4CEB-BF70-9185735594D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18F41882-95A3-4911-8238-C1D927CF093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75D8A13-6BA8-4D52-8CF8-AD3C1E4B943B}"/>
              </a:ext>
            </a:extLst>
          </p:cNvPr>
          <p:cNvSpPr>
            <a:spLocks noGrp="1"/>
          </p:cNvSpPr>
          <p:nvPr>
            <p:ph type="dt" sz="half" idx="10"/>
          </p:nvPr>
        </p:nvSpPr>
        <p:spPr/>
        <p:txBody>
          <a:bodyPr/>
          <a:lstStyle/>
          <a:p>
            <a:fld id="{9EB8F471-F895-42A5-A39A-63229D744DF3}" type="datetimeFigureOut">
              <a:rPr lang="en-AU" smtClean="0"/>
              <a:t>29/10/2018</a:t>
            </a:fld>
            <a:endParaRPr lang="en-AU"/>
          </a:p>
        </p:txBody>
      </p:sp>
      <p:sp>
        <p:nvSpPr>
          <p:cNvPr id="5" name="Footer Placeholder 4">
            <a:extLst>
              <a:ext uri="{FF2B5EF4-FFF2-40B4-BE49-F238E27FC236}">
                <a16:creationId xmlns:a16="http://schemas.microsoft.com/office/drawing/2014/main" id="{64331282-43CB-4C4D-90A1-1F09CC0B53A9}"/>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A7B16245-E538-4CFE-9136-770BA3BA5176}"/>
              </a:ext>
            </a:extLst>
          </p:cNvPr>
          <p:cNvSpPr>
            <a:spLocks noGrp="1"/>
          </p:cNvSpPr>
          <p:nvPr>
            <p:ph type="sldNum" sz="quarter" idx="12"/>
          </p:nvPr>
        </p:nvSpPr>
        <p:spPr/>
        <p:txBody>
          <a:bodyPr/>
          <a:lstStyle/>
          <a:p>
            <a:fld id="{E3CD6959-8FC2-4284-810D-A6AEBE3C1EF1}" type="slidenum">
              <a:rPr lang="en-AU" smtClean="0"/>
              <a:t>‹#›</a:t>
            </a:fld>
            <a:endParaRPr lang="en-AU"/>
          </a:p>
        </p:txBody>
      </p:sp>
    </p:spTree>
    <p:extLst>
      <p:ext uri="{BB962C8B-B14F-4D97-AF65-F5344CB8AC3E}">
        <p14:creationId xmlns:p14="http://schemas.microsoft.com/office/powerpoint/2010/main" val="1200814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4C623-F7CE-406D-A3EA-803B381D9B21}"/>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6B083174-FE24-428D-B4D4-6D7E9723817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CF651054-4DA4-4D7C-9421-ED3A74FC78C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81BB0BED-4D6F-42F0-B626-D69FD55CA2CA}"/>
              </a:ext>
            </a:extLst>
          </p:cNvPr>
          <p:cNvSpPr>
            <a:spLocks noGrp="1"/>
          </p:cNvSpPr>
          <p:nvPr>
            <p:ph type="dt" sz="half" idx="10"/>
          </p:nvPr>
        </p:nvSpPr>
        <p:spPr/>
        <p:txBody>
          <a:bodyPr/>
          <a:lstStyle/>
          <a:p>
            <a:fld id="{9EB8F471-F895-42A5-A39A-63229D744DF3}" type="datetimeFigureOut">
              <a:rPr lang="en-AU" smtClean="0"/>
              <a:t>29/10/2018</a:t>
            </a:fld>
            <a:endParaRPr lang="en-AU"/>
          </a:p>
        </p:txBody>
      </p:sp>
      <p:sp>
        <p:nvSpPr>
          <p:cNvPr id="6" name="Footer Placeholder 5">
            <a:extLst>
              <a:ext uri="{FF2B5EF4-FFF2-40B4-BE49-F238E27FC236}">
                <a16:creationId xmlns:a16="http://schemas.microsoft.com/office/drawing/2014/main" id="{DEEF600F-9D86-4ED1-85F0-8F557A4C4BB5}"/>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CDD24BCE-1698-4BB5-A853-E832BDDEAC70}"/>
              </a:ext>
            </a:extLst>
          </p:cNvPr>
          <p:cNvSpPr>
            <a:spLocks noGrp="1"/>
          </p:cNvSpPr>
          <p:nvPr>
            <p:ph type="sldNum" sz="quarter" idx="12"/>
          </p:nvPr>
        </p:nvSpPr>
        <p:spPr/>
        <p:txBody>
          <a:bodyPr/>
          <a:lstStyle/>
          <a:p>
            <a:fld id="{E3CD6959-8FC2-4284-810D-A6AEBE3C1EF1}" type="slidenum">
              <a:rPr lang="en-AU" smtClean="0"/>
              <a:t>‹#›</a:t>
            </a:fld>
            <a:endParaRPr lang="en-AU"/>
          </a:p>
        </p:txBody>
      </p:sp>
    </p:spTree>
    <p:extLst>
      <p:ext uri="{BB962C8B-B14F-4D97-AF65-F5344CB8AC3E}">
        <p14:creationId xmlns:p14="http://schemas.microsoft.com/office/powerpoint/2010/main" val="2945575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4EB54-253C-46F5-9D4C-87E93C0CE591}"/>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579E24E6-8488-4AFB-8E0D-C08F021695F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6EBDEE1-A92C-41AF-8D47-7C488D9546A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AB952A7D-A75A-415F-9381-AE79DDE685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6FDD659-E7D8-47F5-BF92-B24C4156717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B6352C45-9D6E-4CB0-8F24-B328BD7CBCD4}"/>
              </a:ext>
            </a:extLst>
          </p:cNvPr>
          <p:cNvSpPr>
            <a:spLocks noGrp="1"/>
          </p:cNvSpPr>
          <p:nvPr>
            <p:ph type="dt" sz="half" idx="10"/>
          </p:nvPr>
        </p:nvSpPr>
        <p:spPr/>
        <p:txBody>
          <a:bodyPr/>
          <a:lstStyle/>
          <a:p>
            <a:fld id="{9EB8F471-F895-42A5-A39A-63229D744DF3}" type="datetimeFigureOut">
              <a:rPr lang="en-AU" smtClean="0"/>
              <a:t>29/10/2018</a:t>
            </a:fld>
            <a:endParaRPr lang="en-AU"/>
          </a:p>
        </p:txBody>
      </p:sp>
      <p:sp>
        <p:nvSpPr>
          <p:cNvPr id="8" name="Footer Placeholder 7">
            <a:extLst>
              <a:ext uri="{FF2B5EF4-FFF2-40B4-BE49-F238E27FC236}">
                <a16:creationId xmlns:a16="http://schemas.microsoft.com/office/drawing/2014/main" id="{E9993BD2-3A8C-4960-AEF1-0F427B473694}"/>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20CAD5AD-2AB4-4CB8-A708-77C8FAF90D7E}"/>
              </a:ext>
            </a:extLst>
          </p:cNvPr>
          <p:cNvSpPr>
            <a:spLocks noGrp="1"/>
          </p:cNvSpPr>
          <p:nvPr>
            <p:ph type="sldNum" sz="quarter" idx="12"/>
          </p:nvPr>
        </p:nvSpPr>
        <p:spPr/>
        <p:txBody>
          <a:bodyPr/>
          <a:lstStyle/>
          <a:p>
            <a:fld id="{E3CD6959-8FC2-4284-810D-A6AEBE3C1EF1}" type="slidenum">
              <a:rPr lang="en-AU" smtClean="0"/>
              <a:t>‹#›</a:t>
            </a:fld>
            <a:endParaRPr lang="en-AU"/>
          </a:p>
        </p:txBody>
      </p:sp>
    </p:spTree>
    <p:extLst>
      <p:ext uri="{BB962C8B-B14F-4D97-AF65-F5344CB8AC3E}">
        <p14:creationId xmlns:p14="http://schemas.microsoft.com/office/powerpoint/2010/main" val="2674299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3D7F2-209E-4F36-A5EE-11CE4C07D99F}"/>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82C27D8D-F394-4C5E-AD90-19E6713AF591}"/>
              </a:ext>
            </a:extLst>
          </p:cNvPr>
          <p:cNvSpPr>
            <a:spLocks noGrp="1"/>
          </p:cNvSpPr>
          <p:nvPr>
            <p:ph type="dt" sz="half" idx="10"/>
          </p:nvPr>
        </p:nvSpPr>
        <p:spPr/>
        <p:txBody>
          <a:bodyPr/>
          <a:lstStyle/>
          <a:p>
            <a:fld id="{9EB8F471-F895-42A5-A39A-63229D744DF3}" type="datetimeFigureOut">
              <a:rPr lang="en-AU" smtClean="0"/>
              <a:t>29/10/2018</a:t>
            </a:fld>
            <a:endParaRPr lang="en-AU"/>
          </a:p>
        </p:txBody>
      </p:sp>
      <p:sp>
        <p:nvSpPr>
          <p:cNvPr id="4" name="Footer Placeholder 3">
            <a:extLst>
              <a:ext uri="{FF2B5EF4-FFF2-40B4-BE49-F238E27FC236}">
                <a16:creationId xmlns:a16="http://schemas.microsoft.com/office/drawing/2014/main" id="{A8A88BDE-10EA-40E9-8E50-E9C53614EED9}"/>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44BFA6B5-D78F-44B8-B213-C493FFED293A}"/>
              </a:ext>
            </a:extLst>
          </p:cNvPr>
          <p:cNvSpPr>
            <a:spLocks noGrp="1"/>
          </p:cNvSpPr>
          <p:nvPr>
            <p:ph type="sldNum" sz="quarter" idx="12"/>
          </p:nvPr>
        </p:nvSpPr>
        <p:spPr/>
        <p:txBody>
          <a:bodyPr/>
          <a:lstStyle/>
          <a:p>
            <a:fld id="{E3CD6959-8FC2-4284-810D-A6AEBE3C1EF1}" type="slidenum">
              <a:rPr lang="en-AU" smtClean="0"/>
              <a:t>‹#›</a:t>
            </a:fld>
            <a:endParaRPr lang="en-AU"/>
          </a:p>
        </p:txBody>
      </p:sp>
    </p:spTree>
    <p:extLst>
      <p:ext uri="{BB962C8B-B14F-4D97-AF65-F5344CB8AC3E}">
        <p14:creationId xmlns:p14="http://schemas.microsoft.com/office/powerpoint/2010/main" val="1197684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AD37EC7-0259-459E-893F-CEAA29D87C11}"/>
              </a:ext>
            </a:extLst>
          </p:cNvPr>
          <p:cNvSpPr>
            <a:spLocks noGrp="1"/>
          </p:cNvSpPr>
          <p:nvPr>
            <p:ph type="dt" sz="half" idx="10"/>
          </p:nvPr>
        </p:nvSpPr>
        <p:spPr/>
        <p:txBody>
          <a:bodyPr/>
          <a:lstStyle/>
          <a:p>
            <a:fld id="{9EB8F471-F895-42A5-A39A-63229D744DF3}" type="datetimeFigureOut">
              <a:rPr lang="en-AU" smtClean="0"/>
              <a:t>29/10/2018</a:t>
            </a:fld>
            <a:endParaRPr lang="en-AU"/>
          </a:p>
        </p:txBody>
      </p:sp>
      <p:sp>
        <p:nvSpPr>
          <p:cNvPr id="3" name="Footer Placeholder 2">
            <a:extLst>
              <a:ext uri="{FF2B5EF4-FFF2-40B4-BE49-F238E27FC236}">
                <a16:creationId xmlns:a16="http://schemas.microsoft.com/office/drawing/2014/main" id="{49204F7A-79B8-464C-93CE-CAA532DD9F75}"/>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216B919E-865E-46AA-867C-48E1DB4B949D}"/>
              </a:ext>
            </a:extLst>
          </p:cNvPr>
          <p:cNvSpPr>
            <a:spLocks noGrp="1"/>
          </p:cNvSpPr>
          <p:nvPr>
            <p:ph type="sldNum" sz="quarter" idx="12"/>
          </p:nvPr>
        </p:nvSpPr>
        <p:spPr/>
        <p:txBody>
          <a:bodyPr/>
          <a:lstStyle/>
          <a:p>
            <a:fld id="{E3CD6959-8FC2-4284-810D-A6AEBE3C1EF1}" type="slidenum">
              <a:rPr lang="en-AU" smtClean="0"/>
              <a:t>‹#›</a:t>
            </a:fld>
            <a:endParaRPr lang="en-AU"/>
          </a:p>
        </p:txBody>
      </p:sp>
    </p:spTree>
    <p:extLst>
      <p:ext uri="{BB962C8B-B14F-4D97-AF65-F5344CB8AC3E}">
        <p14:creationId xmlns:p14="http://schemas.microsoft.com/office/powerpoint/2010/main" val="2047597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7589A-98FF-43C0-8A87-CF616F0D89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F7B810C3-0838-413E-94E5-F870D9BBCED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6A7D89C7-2CB8-423B-ACCD-1D15539C2B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4CF9A17-3A66-4230-8853-02F702BF0868}"/>
              </a:ext>
            </a:extLst>
          </p:cNvPr>
          <p:cNvSpPr>
            <a:spLocks noGrp="1"/>
          </p:cNvSpPr>
          <p:nvPr>
            <p:ph type="dt" sz="half" idx="10"/>
          </p:nvPr>
        </p:nvSpPr>
        <p:spPr/>
        <p:txBody>
          <a:bodyPr/>
          <a:lstStyle/>
          <a:p>
            <a:fld id="{9EB8F471-F895-42A5-A39A-63229D744DF3}" type="datetimeFigureOut">
              <a:rPr lang="en-AU" smtClean="0"/>
              <a:t>29/10/2018</a:t>
            </a:fld>
            <a:endParaRPr lang="en-AU"/>
          </a:p>
        </p:txBody>
      </p:sp>
      <p:sp>
        <p:nvSpPr>
          <p:cNvPr id="6" name="Footer Placeholder 5">
            <a:extLst>
              <a:ext uri="{FF2B5EF4-FFF2-40B4-BE49-F238E27FC236}">
                <a16:creationId xmlns:a16="http://schemas.microsoft.com/office/drawing/2014/main" id="{BE3CE963-CCBC-4057-B101-B34D41E6C625}"/>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7873FBFF-3C5E-41ED-92F1-BC4CEB95C230}"/>
              </a:ext>
            </a:extLst>
          </p:cNvPr>
          <p:cNvSpPr>
            <a:spLocks noGrp="1"/>
          </p:cNvSpPr>
          <p:nvPr>
            <p:ph type="sldNum" sz="quarter" idx="12"/>
          </p:nvPr>
        </p:nvSpPr>
        <p:spPr/>
        <p:txBody>
          <a:bodyPr/>
          <a:lstStyle/>
          <a:p>
            <a:fld id="{E3CD6959-8FC2-4284-810D-A6AEBE3C1EF1}" type="slidenum">
              <a:rPr lang="en-AU" smtClean="0"/>
              <a:t>‹#›</a:t>
            </a:fld>
            <a:endParaRPr lang="en-AU"/>
          </a:p>
        </p:txBody>
      </p:sp>
    </p:spTree>
    <p:extLst>
      <p:ext uri="{BB962C8B-B14F-4D97-AF65-F5344CB8AC3E}">
        <p14:creationId xmlns:p14="http://schemas.microsoft.com/office/powerpoint/2010/main" val="4065452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A808B-E168-456B-8383-77ED758E10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497B1AF8-F644-4111-835B-B58308F75E4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341F867B-C0CB-43B9-B30B-6B6D5D251E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FB3BE20-A328-4880-A875-241578ED254F}"/>
              </a:ext>
            </a:extLst>
          </p:cNvPr>
          <p:cNvSpPr>
            <a:spLocks noGrp="1"/>
          </p:cNvSpPr>
          <p:nvPr>
            <p:ph type="dt" sz="half" idx="10"/>
          </p:nvPr>
        </p:nvSpPr>
        <p:spPr/>
        <p:txBody>
          <a:bodyPr/>
          <a:lstStyle/>
          <a:p>
            <a:fld id="{9EB8F471-F895-42A5-A39A-63229D744DF3}" type="datetimeFigureOut">
              <a:rPr lang="en-AU" smtClean="0"/>
              <a:t>29/10/2018</a:t>
            </a:fld>
            <a:endParaRPr lang="en-AU"/>
          </a:p>
        </p:txBody>
      </p:sp>
      <p:sp>
        <p:nvSpPr>
          <p:cNvPr id="6" name="Footer Placeholder 5">
            <a:extLst>
              <a:ext uri="{FF2B5EF4-FFF2-40B4-BE49-F238E27FC236}">
                <a16:creationId xmlns:a16="http://schemas.microsoft.com/office/drawing/2014/main" id="{ECCB4B0C-1E82-4853-BF19-84B7B8959092}"/>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65F72950-51D9-4F5D-8E5D-97CE1A021833}"/>
              </a:ext>
            </a:extLst>
          </p:cNvPr>
          <p:cNvSpPr>
            <a:spLocks noGrp="1"/>
          </p:cNvSpPr>
          <p:nvPr>
            <p:ph type="sldNum" sz="quarter" idx="12"/>
          </p:nvPr>
        </p:nvSpPr>
        <p:spPr/>
        <p:txBody>
          <a:bodyPr/>
          <a:lstStyle/>
          <a:p>
            <a:fld id="{E3CD6959-8FC2-4284-810D-A6AEBE3C1EF1}" type="slidenum">
              <a:rPr lang="en-AU" smtClean="0"/>
              <a:t>‹#›</a:t>
            </a:fld>
            <a:endParaRPr lang="en-AU"/>
          </a:p>
        </p:txBody>
      </p:sp>
    </p:spTree>
    <p:extLst>
      <p:ext uri="{BB962C8B-B14F-4D97-AF65-F5344CB8AC3E}">
        <p14:creationId xmlns:p14="http://schemas.microsoft.com/office/powerpoint/2010/main" val="234124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E88624-37BC-49CB-BCCC-01B597E29BC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A075985B-D8F0-46E7-BC7B-B8EDE10C07A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35237DFD-C36C-4636-8A91-FE657C0CB7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B8F471-F895-42A5-A39A-63229D744DF3}" type="datetimeFigureOut">
              <a:rPr lang="en-AU" smtClean="0"/>
              <a:t>29/10/2018</a:t>
            </a:fld>
            <a:endParaRPr lang="en-AU"/>
          </a:p>
        </p:txBody>
      </p:sp>
      <p:sp>
        <p:nvSpPr>
          <p:cNvPr id="5" name="Footer Placeholder 4">
            <a:extLst>
              <a:ext uri="{FF2B5EF4-FFF2-40B4-BE49-F238E27FC236}">
                <a16:creationId xmlns:a16="http://schemas.microsoft.com/office/drawing/2014/main" id="{7C70F4E0-9BF4-4728-B7E4-E4BA1A4837B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941B258C-9E75-4051-8B04-A4F2DCF9607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CD6959-8FC2-4284-810D-A6AEBE3C1EF1}" type="slidenum">
              <a:rPr lang="en-AU" smtClean="0"/>
              <a:t>‹#›</a:t>
            </a:fld>
            <a:endParaRPr lang="en-AU"/>
          </a:p>
        </p:txBody>
      </p:sp>
    </p:spTree>
    <p:extLst>
      <p:ext uri="{BB962C8B-B14F-4D97-AF65-F5344CB8AC3E}">
        <p14:creationId xmlns:p14="http://schemas.microsoft.com/office/powerpoint/2010/main" val="28984057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cid:f1feb107-3fad-449b-97cf-0febd395ee80@richmond.org.nz"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cid:f1feb107-3fad-449b-97cf-0febd395ee80@richmond.org.nz"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gi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4CC7A-ED8A-432B-8287-0D339D3B4831}"/>
              </a:ext>
            </a:extLst>
          </p:cNvPr>
          <p:cNvSpPr>
            <a:spLocks noGrp="1"/>
          </p:cNvSpPr>
          <p:nvPr>
            <p:ph type="ctrTitle"/>
          </p:nvPr>
        </p:nvSpPr>
        <p:spPr/>
        <p:txBody>
          <a:bodyPr/>
          <a:lstStyle/>
          <a:p>
            <a:r>
              <a:rPr lang="en-AU" dirty="0"/>
              <a:t> </a:t>
            </a:r>
          </a:p>
        </p:txBody>
      </p:sp>
      <p:sp>
        <p:nvSpPr>
          <p:cNvPr id="3" name="Subtitle 2">
            <a:extLst>
              <a:ext uri="{FF2B5EF4-FFF2-40B4-BE49-F238E27FC236}">
                <a16:creationId xmlns:a16="http://schemas.microsoft.com/office/drawing/2014/main" id="{BE9A2938-3A7A-4164-972E-DAA962C3D762}"/>
              </a:ext>
            </a:extLst>
          </p:cNvPr>
          <p:cNvSpPr>
            <a:spLocks noGrp="1"/>
          </p:cNvSpPr>
          <p:nvPr>
            <p:ph type="subTitle" idx="1"/>
          </p:nvPr>
        </p:nvSpPr>
        <p:spPr/>
        <p:txBody>
          <a:bodyPr>
            <a:normAutofit/>
          </a:bodyPr>
          <a:lstStyle/>
          <a:p>
            <a:r>
              <a:rPr lang="en-AU" dirty="0"/>
              <a:t> </a:t>
            </a:r>
            <a:endParaRPr lang="en-US" dirty="0"/>
          </a:p>
          <a:p>
            <a:endParaRPr lang="en-US" dirty="0"/>
          </a:p>
        </p:txBody>
      </p:sp>
      <p:pic>
        <p:nvPicPr>
          <p:cNvPr id="4" name="Picture 2" descr="cid:f1feb107-3fad-449b-97cf-0febd395ee80@richmond.org.nz"/>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27812" y="2181225"/>
            <a:ext cx="11896498"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002735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DEEBF8-D498-4465-927A-BE292B02008D}"/>
              </a:ext>
            </a:extLst>
          </p:cNvPr>
          <p:cNvSpPr>
            <a:spLocks noGrp="1"/>
          </p:cNvSpPr>
          <p:nvPr>
            <p:ph type="title"/>
          </p:nvPr>
        </p:nvSpPr>
        <p:spPr/>
        <p:txBody>
          <a:bodyPr/>
          <a:lstStyle/>
          <a:p>
            <a:r>
              <a:rPr lang="en-AU" b="1" dirty="0"/>
              <a:t>Equity and Inclusion</a:t>
            </a:r>
          </a:p>
        </p:txBody>
      </p:sp>
      <p:sp>
        <p:nvSpPr>
          <p:cNvPr id="3" name="Content Placeholder 2">
            <a:extLst>
              <a:ext uri="{FF2B5EF4-FFF2-40B4-BE49-F238E27FC236}">
                <a16:creationId xmlns:a16="http://schemas.microsoft.com/office/drawing/2014/main" id="{5BF34811-DC2F-4CD2-833F-A7A07FBFCD78}"/>
              </a:ext>
            </a:extLst>
          </p:cNvPr>
          <p:cNvSpPr>
            <a:spLocks noGrp="1"/>
          </p:cNvSpPr>
          <p:nvPr>
            <p:ph idx="1"/>
          </p:nvPr>
        </p:nvSpPr>
        <p:spPr/>
        <p:txBody>
          <a:bodyPr/>
          <a:lstStyle/>
          <a:p>
            <a:pPr marL="0" indent="0">
              <a:buNone/>
            </a:pPr>
            <a:endParaRPr lang="en-AU" dirty="0"/>
          </a:p>
          <a:p>
            <a:endParaRPr lang="en-AU"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4295" y="1928812"/>
            <a:ext cx="8348739" cy="4383088"/>
          </a:xfrm>
          <a:prstGeom prst="rect">
            <a:avLst/>
          </a:prstGeom>
        </p:spPr>
      </p:pic>
    </p:spTree>
    <p:extLst>
      <p:ext uri="{BB962C8B-B14F-4D97-AF65-F5344CB8AC3E}">
        <p14:creationId xmlns:p14="http://schemas.microsoft.com/office/powerpoint/2010/main" val="20419599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3714750" y="745161"/>
            <a:ext cx="3899359" cy="5268777"/>
          </a:xfrm>
          <a:prstGeom prst="rect">
            <a:avLst/>
          </a:prstGeom>
        </p:spPr>
      </p:pic>
    </p:spTree>
    <p:extLst>
      <p:ext uri="{BB962C8B-B14F-4D97-AF65-F5344CB8AC3E}">
        <p14:creationId xmlns:p14="http://schemas.microsoft.com/office/powerpoint/2010/main" val="4163655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dirty="0"/>
          </a:p>
        </p:txBody>
      </p:sp>
      <p:sp>
        <p:nvSpPr>
          <p:cNvPr id="3" name="Content Placeholder 2"/>
          <p:cNvSpPr>
            <a:spLocks noGrp="1"/>
          </p:cNvSpPr>
          <p:nvPr>
            <p:ph idx="1"/>
          </p:nvPr>
        </p:nvSpPr>
        <p:spPr>
          <a:xfrm>
            <a:off x="95251" y="2251117"/>
            <a:ext cx="10515600" cy="4351338"/>
          </a:xfrm>
        </p:spPr>
        <p:txBody>
          <a:bodyPr>
            <a:normAutofit fontScale="85000" lnSpcReduction="20000"/>
          </a:bodyPr>
          <a:lstStyle/>
          <a:p>
            <a:pPr marL="0" indent="0">
              <a:buNone/>
            </a:pPr>
            <a:endParaRPr lang="en-NZ" dirty="0"/>
          </a:p>
          <a:p>
            <a:pPr marL="0" indent="0" algn="ctr">
              <a:buNone/>
            </a:pPr>
            <a:r>
              <a:rPr lang="en-NZ" dirty="0"/>
              <a:t>Emerge Aotearoa </a:t>
            </a:r>
          </a:p>
          <a:p>
            <a:pPr marL="0" indent="0" algn="ctr">
              <a:buNone/>
            </a:pPr>
            <a:r>
              <a:rPr lang="en-NZ" dirty="0"/>
              <a:t>Convention Management NZ</a:t>
            </a:r>
          </a:p>
          <a:p>
            <a:pPr marL="0" indent="0" algn="ctr">
              <a:buNone/>
            </a:pPr>
            <a:r>
              <a:rPr lang="en-NZ" dirty="0"/>
              <a:t>Te </a:t>
            </a:r>
            <a:r>
              <a:rPr lang="en-NZ" dirty="0" err="1"/>
              <a:t>Pou</a:t>
            </a:r>
            <a:r>
              <a:rPr lang="en-NZ" dirty="0"/>
              <a:t> o </a:t>
            </a:r>
            <a:r>
              <a:rPr lang="en-NZ" dirty="0" err="1"/>
              <a:t>te</a:t>
            </a:r>
            <a:r>
              <a:rPr lang="en-NZ" dirty="0"/>
              <a:t> </a:t>
            </a:r>
            <a:r>
              <a:rPr lang="en-NZ" dirty="0" err="1"/>
              <a:t>Whakaaro</a:t>
            </a:r>
            <a:r>
              <a:rPr lang="en-NZ" dirty="0"/>
              <a:t> Nui</a:t>
            </a:r>
          </a:p>
          <a:p>
            <a:pPr marL="0" indent="0" algn="ctr">
              <a:buNone/>
            </a:pPr>
            <a:r>
              <a:rPr lang="en-NZ" dirty="0" err="1"/>
              <a:t>Werry</a:t>
            </a:r>
            <a:r>
              <a:rPr lang="en-NZ" dirty="0"/>
              <a:t> Workforce </a:t>
            </a:r>
            <a:r>
              <a:rPr lang="en-NZ" dirty="0" err="1"/>
              <a:t>Whāraurau</a:t>
            </a:r>
            <a:endParaRPr lang="en-NZ" dirty="0"/>
          </a:p>
          <a:p>
            <a:pPr marL="0" indent="0" algn="ctr">
              <a:buNone/>
            </a:pPr>
            <a:r>
              <a:rPr lang="en-NZ" dirty="0"/>
              <a:t>Health Quality &amp; Safety Commission</a:t>
            </a:r>
          </a:p>
          <a:p>
            <a:pPr marL="0" indent="0" algn="ctr">
              <a:buNone/>
            </a:pPr>
            <a:r>
              <a:rPr lang="en-NZ" dirty="0"/>
              <a:t>International Initiative for Mental Health Leaders (IIMHL)</a:t>
            </a:r>
          </a:p>
          <a:p>
            <a:pPr marL="0" indent="0" algn="ctr">
              <a:buNone/>
            </a:pPr>
            <a:r>
              <a:rPr lang="en-NZ" dirty="0"/>
              <a:t>Le </a:t>
            </a:r>
            <a:r>
              <a:rPr lang="en-NZ" dirty="0" err="1"/>
              <a:t>Va</a:t>
            </a:r>
            <a:endParaRPr lang="en-NZ" dirty="0"/>
          </a:p>
          <a:p>
            <a:pPr marL="0" indent="0" algn="ctr">
              <a:buNone/>
            </a:pPr>
            <a:r>
              <a:rPr lang="en-NZ" dirty="0"/>
              <a:t>Matua </a:t>
            </a:r>
            <a:r>
              <a:rPr lang="en-NZ" dirty="0" err="1"/>
              <a:t>Raki</a:t>
            </a:r>
            <a:endParaRPr lang="en-NZ" dirty="0"/>
          </a:p>
          <a:p>
            <a:pPr marL="0" indent="0" algn="ctr">
              <a:buNone/>
            </a:pPr>
            <a:r>
              <a:rPr lang="en-NZ" dirty="0"/>
              <a:t>Platform Trust</a:t>
            </a:r>
          </a:p>
          <a:p>
            <a:pPr marL="0" indent="0" algn="ctr">
              <a:buNone/>
            </a:pPr>
            <a:r>
              <a:rPr lang="en-NZ" dirty="0" err="1"/>
              <a:t>Ngāti</a:t>
            </a:r>
            <a:r>
              <a:rPr lang="en-NZ" dirty="0"/>
              <a:t> </a:t>
            </a:r>
            <a:r>
              <a:rPr lang="en-NZ" dirty="0" err="1"/>
              <a:t>Whātua</a:t>
            </a:r>
            <a:r>
              <a:rPr lang="en-NZ" dirty="0"/>
              <a:t> o </a:t>
            </a:r>
            <a:r>
              <a:rPr lang="en-NZ" cap="all" dirty="0" err="1"/>
              <a:t>ō</a:t>
            </a:r>
            <a:r>
              <a:rPr lang="en-NZ" dirty="0" err="1"/>
              <a:t>rākei</a:t>
            </a:r>
            <a:endParaRPr lang="en-NZ" dirty="0"/>
          </a:p>
          <a:p>
            <a:endParaRPr lang="en-NZ" dirty="0"/>
          </a:p>
        </p:txBody>
      </p:sp>
      <p:pic>
        <p:nvPicPr>
          <p:cNvPr id="4" name="Picture 2" descr="cid:f1feb107-3fad-449b-97cf-0febd395ee80@richmond.org.nz"/>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94958" y="276182"/>
            <a:ext cx="11843627" cy="2124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23106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075" y="372555"/>
            <a:ext cx="10515600" cy="1325563"/>
          </a:xfrm>
        </p:spPr>
        <p:txBody>
          <a:bodyPr/>
          <a:lstStyle/>
          <a:p>
            <a:r>
              <a:rPr lang="en-NZ" b="1" dirty="0"/>
              <a:t>Keynote Speakers</a:t>
            </a:r>
          </a:p>
        </p:txBody>
      </p:sp>
      <p:sp>
        <p:nvSpPr>
          <p:cNvPr id="3" name="Content Placeholder 2"/>
          <p:cNvSpPr>
            <a:spLocks noGrp="1"/>
          </p:cNvSpPr>
          <p:nvPr>
            <p:ph sz="half" idx="1"/>
          </p:nvPr>
        </p:nvSpPr>
        <p:spPr>
          <a:xfrm>
            <a:off x="527172" y="1825625"/>
            <a:ext cx="5181600" cy="4351338"/>
          </a:xfrm>
        </p:spPr>
        <p:txBody>
          <a:bodyPr/>
          <a:lstStyle/>
          <a:p>
            <a:pPr marL="0" indent="0">
              <a:buNone/>
            </a:pPr>
            <a:r>
              <a:rPr lang="en-NZ" dirty="0"/>
              <a:t>  Dr Helen Milroy</a:t>
            </a:r>
          </a:p>
          <a:p>
            <a:pPr marL="0" indent="0">
              <a:buNone/>
            </a:pPr>
            <a:endParaRPr lang="en-NZ" dirty="0"/>
          </a:p>
          <a:p>
            <a:pPr marL="0" indent="0">
              <a:buNone/>
            </a:pPr>
            <a:endParaRPr lang="en-NZ" dirty="0"/>
          </a:p>
        </p:txBody>
      </p:sp>
      <p:sp>
        <p:nvSpPr>
          <p:cNvPr id="4" name="Content Placeholder 3"/>
          <p:cNvSpPr>
            <a:spLocks noGrp="1"/>
          </p:cNvSpPr>
          <p:nvPr>
            <p:ph sz="half" idx="2"/>
          </p:nvPr>
        </p:nvSpPr>
        <p:spPr>
          <a:xfrm>
            <a:off x="3916534" y="1738044"/>
            <a:ext cx="7337619" cy="4351338"/>
          </a:xfrm>
        </p:spPr>
        <p:txBody>
          <a:bodyPr/>
          <a:lstStyle/>
          <a:p>
            <a:pPr marL="0" indent="0">
              <a:buNone/>
            </a:pPr>
            <a:r>
              <a:rPr lang="en-NZ" dirty="0" smtClean="0"/>
              <a:t>	Prof </a:t>
            </a:r>
            <a:r>
              <a:rPr lang="en-NZ" dirty="0"/>
              <a:t>Michael </a:t>
            </a:r>
            <a:r>
              <a:rPr lang="en-NZ" dirty="0" smtClean="0"/>
              <a:t>Rowe and </a:t>
            </a:r>
            <a:r>
              <a:rPr lang="en-NZ" dirty="0"/>
              <a:t>Patty </a:t>
            </a:r>
            <a:r>
              <a:rPr lang="en-NZ" dirty="0" smtClean="0"/>
              <a:t>Benedict</a:t>
            </a:r>
            <a:endParaRPr lang="en-NZ" dirty="0"/>
          </a:p>
          <a:p>
            <a:pPr marL="0" indent="0">
              <a:buNone/>
            </a:pPr>
            <a:endParaRPr lang="en-NZ" dirty="0"/>
          </a:p>
          <a:p>
            <a:pPr marL="0" indent="0">
              <a:buNone/>
            </a:pPr>
            <a:endParaRPr lang="en-NZ" dirty="0"/>
          </a:p>
          <a:p>
            <a:pPr marL="0" indent="0">
              <a:buNone/>
            </a:pPr>
            <a:endParaRPr lang="en-NZ" dirty="0"/>
          </a:p>
        </p:txBody>
      </p:sp>
      <p:pic>
        <p:nvPicPr>
          <p:cNvPr id="5" name="Picture 4"/>
          <p:cNvPicPr>
            <a:picLocks noChangeAspect="1"/>
          </p:cNvPicPr>
          <p:nvPr/>
        </p:nvPicPr>
        <p:blipFill>
          <a:blip r:embed="rId3"/>
          <a:stretch>
            <a:fillRect/>
          </a:stretch>
        </p:blipFill>
        <p:spPr>
          <a:xfrm>
            <a:off x="821623" y="2524853"/>
            <a:ext cx="1895053" cy="2605698"/>
          </a:xfrm>
          <a:prstGeom prst="rect">
            <a:avLst/>
          </a:prstGeom>
        </p:spPr>
      </p:pic>
      <p:pic>
        <p:nvPicPr>
          <p:cNvPr id="7" name="Picture 6"/>
          <p:cNvPicPr>
            <a:picLocks noChangeAspect="1"/>
          </p:cNvPicPr>
          <p:nvPr/>
        </p:nvPicPr>
        <p:blipFill>
          <a:blip r:embed="rId4"/>
          <a:stretch>
            <a:fillRect/>
          </a:stretch>
        </p:blipFill>
        <p:spPr>
          <a:xfrm>
            <a:off x="5569343" y="2527713"/>
            <a:ext cx="2016000" cy="2772000"/>
          </a:xfrm>
          <a:prstGeom prst="rect">
            <a:avLst/>
          </a:prstGeom>
        </p:spPr>
      </p:pic>
    </p:spTree>
    <p:extLst>
      <p:ext uri="{BB962C8B-B14F-4D97-AF65-F5344CB8AC3E}">
        <p14:creationId xmlns:p14="http://schemas.microsoft.com/office/powerpoint/2010/main" val="2185711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19175" y="1206500"/>
            <a:ext cx="5181600" cy="4351338"/>
          </a:xfrm>
        </p:spPr>
        <p:txBody>
          <a:bodyPr/>
          <a:lstStyle/>
          <a:p>
            <a:pPr marL="0" indent="0">
              <a:buNone/>
            </a:pPr>
            <a:r>
              <a:rPr lang="en-NZ" dirty="0"/>
              <a:t>Josiah </a:t>
            </a:r>
            <a:r>
              <a:rPr lang="en-NZ" dirty="0" smtClean="0"/>
              <a:t>Tualamali’i     </a:t>
            </a:r>
            <a:endParaRPr lang="en-NZ" dirty="0"/>
          </a:p>
          <a:p>
            <a:pPr marL="0" indent="0">
              <a:buNone/>
            </a:pPr>
            <a:endParaRPr lang="en-NZ" dirty="0"/>
          </a:p>
        </p:txBody>
      </p:sp>
      <p:sp>
        <p:nvSpPr>
          <p:cNvPr id="4" name="Content Placeholder 3"/>
          <p:cNvSpPr>
            <a:spLocks noGrp="1"/>
          </p:cNvSpPr>
          <p:nvPr>
            <p:ph sz="half" idx="2"/>
          </p:nvPr>
        </p:nvSpPr>
        <p:spPr>
          <a:xfrm>
            <a:off x="5857875" y="1108075"/>
            <a:ext cx="5181600" cy="4351338"/>
          </a:xfrm>
        </p:spPr>
        <p:txBody>
          <a:bodyPr/>
          <a:lstStyle/>
          <a:p>
            <a:pPr marL="0" indent="0">
              <a:buNone/>
            </a:pPr>
            <a:r>
              <a:rPr lang="en-NZ" dirty="0"/>
              <a:t>Shreya Rao</a:t>
            </a:r>
          </a:p>
          <a:p>
            <a:pPr marL="0" indent="0">
              <a:buNone/>
            </a:pPr>
            <a:endParaRPr lang="en-NZ" dirty="0"/>
          </a:p>
        </p:txBody>
      </p:sp>
      <p:pic>
        <p:nvPicPr>
          <p:cNvPr id="5" name="Picture 4"/>
          <p:cNvPicPr>
            <a:picLocks noChangeAspect="1"/>
          </p:cNvPicPr>
          <p:nvPr/>
        </p:nvPicPr>
        <p:blipFill>
          <a:blip r:embed="rId3"/>
          <a:stretch>
            <a:fillRect/>
          </a:stretch>
        </p:blipFill>
        <p:spPr>
          <a:xfrm>
            <a:off x="2905125" y="1825624"/>
            <a:ext cx="1849316" cy="2443739"/>
          </a:xfrm>
          <a:prstGeom prst="rect">
            <a:avLst/>
          </a:prstGeom>
        </p:spPr>
      </p:pic>
      <p:pic>
        <p:nvPicPr>
          <p:cNvPr id="6" name="Picture 5"/>
          <p:cNvPicPr>
            <a:picLocks noChangeAspect="1"/>
          </p:cNvPicPr>
          <p:nvPr/>
        </p:nvPicPr>
        <p:blipFill>
          <a:blip r:embed="rId4"/>
          <a:stretch>
            <a:fillRect/>
          </a:stretch>
        </p:blipFill>
        <p:spPr>
          <a:xfrm>
            <a:off x="7611421" y="1700734"/>
            <a:ext cx="1868094" cy="2568629"/>
          </a:xfrm>
          <a:prstGeom prst="rect">
            <a:avLst/>
          </a:prstGeom>
        </p:spPr>
      </p:pic>
    </p:spTree>
    <p:extLst>
      <p:ext uri="{BB962C8B-B14F-4D97-AF65-F5344CB8AC3E}">
        <p14:creationId xmlns:p14="http://schemas.microsoft.com/office/powerpoint/2010/main" val="12077522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57225" y="1501775"/>
            <a:ext cx="5181600" cy="4351338"/>
          </a:xfrm>
        </p:spPr>
        <p:txBody>
          <a:bodyPr/>
          <a:lstStyle/>
          <a:p>
            <a:pPr marL="0" indent="0">
              <a:buNone/>
            </a:pPr>
            <a:r>
              <a:rPr lang="en-NZ" dirty="0" smtClean="0"/>
              <a:t>		Fiona </a:t>
            </a:r>
            <a:r>
              <a:rPr lang="en-NZ" dirty="0" smtClean="0"/>
              <a:t>Trevelyan</a:t>
            </a:r>
            <a:endParaRPr lang="en-NZ" dirty="0"/>
          </a:p>
          <a:p>
            <a:pPr marL="0" indent="0">
              <a:buNone/>
            </a:pPr>
            <a:endParaRPr lang="en-NZ" dirty="0"/>
          </a:p>
        </p:txBody>
      </p:sp>
      <p:pic>
        <p:nvPicPr>
          <p:cNvPr id="6" name="Picture 5"/>
          <p:cNvPicPr>
            <a:picLocks noChangeAspect="1"/>
          </p:cNvPicPr>
          <p:nvPr/>
        </p:nvPicPr>
        <p:blipFill>
          <a:blip r:embed="rId3"/>
          <a:stretch>
            <a:fillRect/>
          </a:stretch>
        </p:blipFill>
        <p:spPr>
          <a:xfrm>
            <a:off x="2638806" y="2442332"/>
            <a:ext cx="1932965" cy="2634816"/>
          </a:xfrm>
          <a:prstGeom prst="rect">
            <a:avLst/>
          </a:prstGeom>
        </p:spPr>
      </p:pic>
    </p:spTree>
    <p:extLst>
      <p:ext uri="{BB962C8B-B14F-4D97-AF65-F5344CB8AC3E}">
        <p14:creationId xmlns:p14="http://schemas.microsoft.com/office/powerpoint/2010/main" val="3307376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err="1"/>
              <a:t>AsPac</a:t>
            </a:r>
            <a:r>
              <a:rPr lang="en-NZ" b="1" dirty="0"/>
              <a:t> Member Countries</a:t>
            </a: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8105" y="1467381"/>
            <a:ext cx="9910789" cy="5029199"/>
          </a:xfrm>
          <a:ln>
            <a:noFill/>
          </a:ln>
        </p:spPr>
      </p:pic>
      <p:cxnSp>
        <p:nvCxnSpPr>
          <p:cNvPr id="8" name="Straight Arrow Connector 7"/>
          <p:cNvCxnSpPr/>
          <p:nvPr/>
        </p:nvCxnSpPr>
        <p:spPr>
          <a:xfrm flipH="1">
            <a:off x="2495641" y="3439235"/>
            <a:ext cx="17585" cy="2110154"/>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14" name="Straight Arrow Connector 13"/>
          <p:cNvCxnSpPr/>
          <p:nvPr/>
        </p:nvCxnSpPr>
        <p:spPr>
          <a:xfrm>
            <a:off x="2569534" y="3827512"/>
            <a:ext cx="240315" cy="1864331"/>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19" name="Straight Arrow Connector 18"/>
          <p:cNvCxnSpPr/>
          <p:nvPr/>
        </p:nvCxnSpPr>
        <p:spPr>
          <a:xfrm>
            <a:off x="2676867" y="3226589"/>
            <a:ext cx="639597" cy="2722185"/>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20" name="TextBox 19"/>
          <p:cNvSpPr txBox="1"/>
          <p:nvPr/>
        </p:nvSpPr>
        <p:spPr>
          <a:xfrm>
            <a:off x="3542242" y="4494312"/>
            <a:ext cx="732829" cy="276999"/>
          </a:xfrm>
          <a:prstGeom prst="rect">
            <a:avLst/>
          </a:prstGeom>
          <a:noFill/>
        </p:spPr>
        <p:txBody>
          <a:bodyPr wrap="none" rtlCol="0">
            <a:spAutoFit/>
          </a:bodyPr>
          <a:lstStyle/>
          <a:p>
            <a:r>
              <a:rPr lang="en-NZ" sz="1200" dirty="0"/>
              <a:t>Australia</a:t>
            </a:r>
          </a:p>
        </p:txBody>
      </p:sp>
      <p:sp>
        <p:nvSpPr>
          <p:cNvPr id="21" name="TextBox 20"/>
          <p:cNvSpPr txBox="1"/>
          <p:nvPr/>
        </p:nvSpPr>
        <p:spPr>
          <a:xfrm>
            <a:off x="4729280" y="5012350"/>
            <a:ext cx="995914" cy="276999"/>
          </a:xfrm>
          <a:prstGeom prst="rect">
            <a:avLst/>
          </a:prstGeom>
          <a:noFill/>
        </p:spPr>
        <p:txBody>
          <a:bodyPr wrap="none" rtlCol="0">
            <a:spAutoFit/>
          </a:bodyPr>
          <a:lstStyle/>
          <a:p>
            <a:r>
              <a:rPr lang="en-NZ" sz="1200" dirty="0"/>
              <a:t>New Zealand</a:t>
            </a:r>
          </a:p>
        </p:txBody>
      </p:sp>
      <p:sp>
        <p:nvSpPr>
          <p:cNvPr id="22" name="TextBox 21"/>
          <p:cNvSpPr txBox="1"/>
          <p:nvPr/>
        </p:nvSpPr>
        <p:spPr>
          <a:xfrm>
            <a:off x="2097262" y="5414844"/>
            <a:ext cx="492443" cy="276999"/>
          </a:xfrm>
          <a:prstGeom prst="rect">
            <a:avLst/>
          </a:prstGeom>
          <a:noFill/>
        </p:spPr>
        <p:txBody>
          <a:bodyPr wrap="none" rtlCol="0">
            <a:spAutoFit/>
          </a:bodyPr>
          <a:lstStyle/>
          <a:p>
            <a:r>
              <a:rPr lang="en-NZ" sz="1200" dirty="0"/>
              <a:t>India</a:t>
            </a:r>
          </a:p>
        </p:txBody>
      </p:sp>
      <p:sp>
        <p:nvSpPr>
          <p:cNvPr id="23" name="TextBox 22"/>
          <p:cNvSpPr txBox="1"/>
          <p:nvPr/>
        </p:nvSpPr>
        <p:spPr>
          <a:xfrm>
            <a:off x="2431196" y="5671775"/>
            <a:ext cx="738279" cy="276999"/>
          </a:xfrm>
          <a:prstGeom prst="rect">
            <a:avLst/>
          </a:prstGeom>
          <a:noFill/>
        </p:spPr>
        <p:txBody>
          <a:bodyPr wrap="none" rtlCol="0">
            <a:spAutoFit/>
          </a:bodyPr>
          <a:lstStyle/>
          <a:p>
            <a:r>
              <a:rPr lang="en-NZ" sz="1200" dirty="0"/>
              <a:t>Sri Lanka</a:t>
            </a:r>
          </a:p>
        </p:txBody>
      </p:sp>
      <p:sp>
        <p:nvSpPr>
          <p:cNvPr id="24" name="TextBox 23"/>
          <p:cNvSpPr txBox="1"/>
          <p:nvPr/>
        </p:nvSpPr>
        <p:spPr>
          <a:xfrm>
            <a:off x="3154278" y="5868356"/>
            <a:ext cx="550151" cy="276999"/>
          </a:xfrm>
          <a:prstGeom prst="rect">
            <a:avLst/>
          </a:prstGeom>
          <a:noFill/>
        </p:spPr>
        <p:txBody>
          <a:bodyPr wrap="none" rtlCol="0">
            <a:spAutoFit/>
          </a:bodyPr>
          <a:lstStyle/>
          <a:p>
            <a:r>
              <a:rPr lang="en-NZ" sz="1200" dirty="0"/>
              <a:t>Nepal</a:t>
            </a:r>
          </a:p>
        </p:txBody>
      </p:sp>
      <p:cxnSp>
        <p:nvCxnSpPr>
          <p:cNvPr id="26" name="Straight Arrow Connector 25"/>
          <p:cNvCxnSpPr/>
          <p:nvPr/>
        </p:nvCxnSpPr>
        <p:spPr>
          <a:xfrm>
            <a:off x="3388397" y="3351519"/>
            <a:ext cx="649212" cy="71651"/>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27" name="TextBox 26"/>
          <p:cNvSpPr txBox="1"/>
          <p:nvPr/>
        </p:nvSpPr>
        <p:spPr>
          <a:xfrm>
            <a:off x="4022744" y="3284670"/>
            <a:ext cx="861583" cy="276999"/>
          </a:xfrm>
          <a:prstGeom prst="rect">
            <a:avLst/>
          </a:prstGeom>
          <a:noFill/>
        </p:spPr>
        <p:txBody>
          <a:bodyPr wrap="none" rtlCol="0">
            <a:spAutoFit/>
          </a:bodyPr>
          <a:lstStyle/>
          <a:p>
            <a:r>
              <a:rPr lang="en-NZ" sz="1200" dirty="0"/>
              <a:t>Hong Kong</a:t>
            </a:r>
          </a:p>
        </p:txBody>
      </p:sp>
    </p:spTree>
    <p:extLst>
      <p:ext uri="{BB962C8B-B14F-4D97-AF65-F5344CB8AC3E}">
        <p14:creationId xmlns:p14="http://schemas.microsoft.com/office/powerpoint/2010/main" val="2084498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a:t>Key Contributors</a:t>
            </a:r>
          </a:p>
        </p:txBody>
      </p:sp>
      <p:sp>
        <p:nvSpPr>
          <p:cNvPr id="3" name="Content Placeholder 2"/>
          <p:cNvSpPr>
            <a:spLocks noGrp="1"/>
          </p:cNvSpPr>
          <p:nvPr>
            <p:ph idx="1"/>
          </p:nvPr>
        </p:nvSpPr>
        <p:spPr/>
        <p:txBody>
          <a:bodyPr>
            <a:normAutofit lnSpcReduction="10000"/>
          </a:bodyPr>
          <a:lstStyle/>
          <a:p>
            <a:r>
              <a:rPr lang="en-NZ" dirty="0"/>
              <a:t>Theodora </a:t>
            </a:r>
            <a:r>
              <a:rPr lang="en-NZ" dirty="0" err="1"/>
              <a:t>Despotaki</a:t>
            </a:r>
            <a:r>
              <a:rPr lang="en-NZ" dirty="0"/>
              <a:t> – Emerge Aotearoa   </a:t>
            </a:r>
          </a:p>
          <a:p>
            <a:r>
              <a:rPr lang="en-NZ" dirty="0"/>
              <a:t>Manu </a:t>
            </a:r>
            <a:r>
              <a:rPr lang="en-NZ" dirty="0" err="1"/>
              <a:t>Sione</a:t>
            </a:r>
            <a:r>
              <a:rPr lang="en-NZ" dirty="0"/>
              <a:t> – Emerge Aotearoa</a:t>
            </a:r>
          </a:p>
          <a:p>
            <a:r>
              <a:rPr lang="en-NZ" dirty="0"/>
              <a:t>Dean Bradley – Convention Management NZ</a:t>
            </a:r>
          </a:p>
          <a:p>
            <a:r>
              <a:rPr lang="en-NZ" dirty="0"/>
              <a:t>Robyn Shearer – Te </a:t>
            </a:r>
            <a:r>
              <a:rPr lang="en-NZ" dirty="0" err="1"/>
              <a:t>Pou</a:t>
            </a:r>
            <a:r>
              <a:rPr lang="en-NZ" dirty="0"/>
              <a:t> o </a:t>
            </a:r>
            <a:r>
              <a:rPr lang="en-NZ" dirty="0" err="1"/>
              <a:t>te</a:t>
            </a:r>
            <a:r>
              <a:rPr lang="en-NZ" dirty="0"/>
              <a:t> </a:t>
            </a:r>
            <a:r>
              <a:rPr lang="en-NZ" dirty="0" err="1"/>
              <a:t>Whakaaro</a:t>
            </a:r>
            <a:r>
              <a:rPr lang="en-NZ" dirty="0"/>
              <a:t> Nui</a:t>
            </a:r>
          </a:p>
          <a:p>
            <a:r>
              <a:rPr lang="en-NZ" dirty="0"/>
              <a:t>Keri </a:t>
            </a:r>
            <a:r>
              <a:rPr lang="en-NZ" dirty="0" err="1"/>
              <a:t>Opai</a:t>
            </a:r>
            <a:r>
              <a:rPr lang="en-NZ" dirty="0"/>
              <a:t> – Te </a:t>
            </a:r>
            <a:r>
              <a:rPr lang="en-NZ" dirty="0" err="1"/>
              <a:t>Pou</a:t>
            </a:r>
            <a:r>
              <a:rPr lang="en-NZ" dirty="0"/>
              <a:t> o </a:t>
            </a:r>
            <a:r>
              <a:rPr lang="en-NZ" dirty="0" err="1"/>
              <a:t>te</a:t>
            </a:r>
            <a:r>
              <a:rPr lang="en-NZ" dirty="0"/>
              <a:t> </a:t>
            </a:r>
            <a:r>
              <a:rPr lang="en-NZ" dirty="0" err="1"/>
              <a:t>Whakaaro</a:t>
            </a:r>
            <a:r>
              <a:rPr lang="en-NZ" dirty="0"/>
              <a:t> Nui</a:t>
            </a:r>
          </a:p>
          <a:p>
            <a:r>
              <a:rPr lang="en-NZ" dirty="0"/>
              <a:t>Mark Smith – Te </a:t>
            </a:r>
            <a:r>
              <a:rPr lang="en-NZ" dirty="0" err="1"/>
              <a:t>Pou</a:t>
            </a:r>
            <a:r>
              <a:rPr lang="en-NZ" dirty="0"/>
              <a:t> o </a:t>
            </a:r>
            <a:r>
              <a:rPr lang="en-NZ" dirty="0" err="1"/>
              <a:t>te</a:t>
            </a:r>
            <a:r>
              <a:rPr lang="en-NZ" dirty="0"/>
              <a:t> </a:t>
            </a:r>
            <a:r>
              <a:rPr lang="en-NZ" dirty="0" err="1"/>
              <a:t>Whakaaro</a:t>
            </a:r>
            <a:r>
              <a:rPr lang="en-NZ" dirty="0"/>
              <a:t> Nui</a:t>
            </a:r>
          </a:p>
          <a:p>
            <a:r>
              <a:rPr lang="en-NZ" dirty="0"/>
              <a:t>Sue Dashfield – </a:t>
            </a:r>
            <a:r>
              <a:rPr lang="en-NZ" dirty="0" err="1"/>
              <a:t>Werry</a:t>
            </a:r>
            <a:r>
              <a:rPr lang="en-NZ" dirty="0"/>
              <a:t> Workforce </a:t>
            </a:r>
            <a:r>
              <a:rPr lang="en-NZ" dirty="0" err="1"/>
              <a:t>Wharaurau</a:t>
            </a:r>
            <a:endParaRPr lang="en-NZ" dirty="0"/>
          </a:p>
          <a:p>
            <a:r>
              <a:rPr lang="en-NZ" dirty="0"/>
              <a:t>Shaun McNeil – Health Quality &amp; Safety Commission</a:t>
            </a:r>
          </a:p>
          <a:p>
            <a:r>
              <a:rPr lang="en-NZ" dirty="0"/>
              <a:t>Janice Wilson – Health Quality &amp; Safety Commission</a:t>
            </a:r>
          </a:p>
        </p:txBody>
      </p:sp>
      <p:pic>
        <p:nvPicPr>
          <p:cNvPr id="4" name="Picture 3"/>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526310" y="1245511"/>
            <a:ext cx="2571749" cy="1094994"/>
          </a:xfrm>
          <a:prstGeom prst="rect">
            <a:avLst/>
          </a:prstGeom>
        </p:spPr>
      </p:pic>
      <p:pic>
        <p:nvPicPr>
          <p:cNvPr id="5" name="Picture 4"/>
          <p:cNvPicPr>
            <a:picLocks noChangeAspect="1"/>
          </p:cNvPicPr>
          <p:nvPr/>
        </p:nvPicPr>
        <p:blipFill>
          <a:blip r:embed="rId4"/>
          <a:stretch>
            <a:fillRect/>
          </a:stretch>
        </p:blipFill>
        <p:spPr>
          <a:xfrm>
            <a:off x="8589591" y="3312801"/>
            <a:ext cx="2543175" cy="91440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31735" y="4362138"/>
            <a:ext cx="2676525" cy="678174"/>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22941" y="5930900"/>
            <a:ext cx="2571750" cy="762000"/>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867384" y="2055020"/>
            <a:ext cx="1409700" cy="1187116"/>
          </a:xfrm>
          <a:prstGeom prst="rect">
            <a:avLst/>
          </a:prstGeom>
        </p:spPr>
      </p:pic>
    </p:spTree>
    <p:extLst>
      <p:ext uri="{BB962C8B-B14F-4D97-AF65-F5344CB8AC3E}">
        <p14:creationId xmlns:p14="http://schemas.microsoft.com/office/powerpoint/2010/main" val="8454748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03149"/>
            <a:ext cx="10515600" cy="1325563"/>
          </a:xfrm>
        </p:spPr>
        <p:txBody>
          <a:bodyPr>
            <a:normAutofit/>
          </a:bodyPr>
          <a:lstStyle/>
          <a:p>
            <a:r>
              <a:rPr lang="en-NZ" sz="3200" dirty="0"/>
              <a:t>Key contributors </a:t>
            </a:r>
            <a:r>
              <a:rPr lang="en-NZ" sz="3200" dirty="0" err="1"/>
              <a:t>contd</a:t>
            </a:r>
            <a:endParaRPr lang="en-NZ" sz="3200" dirty="0"/>
          </a:p>
        </p:txBody>
      </p:sp>
      <p:sp>
        <p:nvSpPr>
          <p:cNvPr id="3" name="Content Placeholder 2"/>
          <p:cNvSpPr>
            <a:spLocks noGrp="1"/>
          </p:cNvSpPr>
          <p:nvPr>
            <p:ph idx="1"/>
          </p:nvPr>
        </p:nvSpPr>
        <p:spPr>
          <a:xfrm>
            <a:off x="457200" y="1765663"/>
            <a:ext cx="10515600" cy="4351338"/>
          </a:xfrm>
        </p:spPr>
        <p:txBody>
          <a:bodyPr>
            <a:normAutofit fontScale="92500"/>
          </a:bodyPr>
          <a:lstStyle/>
          <a:p>
            <a:r>
              <a:rPr lang="en-NZ" dirty="0"/>
              <a:t>Janet Peters – International Initiative for Mental Health Leaders </a:t>
            </a:r>
          </a:p>
          <a:p>
            <a:r>
              <a:rPr lang="en-NZ" dirty="0"/>
              <a:t>Fran Silvestri – International Initiative for Mental Health Leaders (IIMHL)</a:t>
            </a:r>
          </a:p>
          <a:p>
            <a:r>
              <a:rPr lang="en-NZ" dirty="0"/>
              <a:t>Monique </a:t>
            </a:r>
            <a:r>
              <a:rPr lang="en-NZ" dirty="0" err="1"/>
              <a:t>Faleafa</a:t>
            </a:r>
            <a:r>
              <a:rPr lang="en-NZ" dirty="0"/>
              <a:t> – Le </a:t>
            </a:r>
            <a:r>
              <a:rPr lang="en-NZ" dirty="0" err="1"/>
              <a:t>Va</a:t>
            </a:r>
            <a:r>
              <a:rPr lang="en-NZ" dirty="0"/>
              <a:t>			</a:t>
            </a:r>
          </a:p>
          <a:p>
            <a:r>
              <a:rPr lang="en-NZ" dirty="0"/>
              <a:t>Suzy Morrison – Matua </a:t>
            </a:r>
            <a:r>
              <a:rPr lang="en-NZ" dirty="0" err="1"/>
              <a:t>Raki</a:t>
            </a:r>
            <a:r>
              <a:rPr lang="en-NZ" dirty="0"/>
              <a:t>        </a:t>
            </a:r>
          </a:p>
          <a:p>
            <a:r>
              <a:rPr lang="en-NZ" dirty="0"/>
              <a:t>Ashley </a:t>
            </a:r>
            <a:r>
              <a:rPr lang="en-NZ" dirty="0" err="1"/>
              <a:t>Koning</a:t>
            </a:r>
            <a:r>
              <a:rPr lang="en-NZ" dirty="0"/>
              <a:t> – Matua </a:t>
            </a:r>
            <a:r>
              <a:rPr lang="en-NZ" dirty="0" err="1"/>
              <a:t>Raki</a:t>
            </a:r>
            <a:endParaRPr lang="en-NZ" dirty="0"/>
          </a:p>
          <a:p>
            <a:r>
              <a:rPr lang="en-NZ" dirty="0"/>
              <a:t>Marion Blake – Platform Trust</a:t>
            </a:r>
          </a:p>
          <a:p>
            <a:r>
              <a:rPr lang="en-NZ" dirty="0"/>
              <a:t>Anna Nelson</a:t>
            </a:r>
          </a:p>
          <a:p>
            <a:r>
              <a:rPr lang="en-NZ" dirty="0"/>
              <a:t>Vanessa Caldwell</a:t>
            </a:r>
          </a:p>
          <a:p>
            <a:r>
              <a:rPr lang="en-NZ" dirty="0"/>
              <a:t>Wonderful Emerge Aotearoa staff</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2096" y="3973483"/>
            <a:ext cx="1933575" cy="808586"/>
          </a:xfrm>
          <a:prstGeom prst="rect">
            <a:avLst/>
          </a:prstGeom>
        </p:spPr>
      </p:pic>
      <p:pic>
        <p:nvPicPr>
          <p:cNvPr id="6" name="Picture 5"/>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9226393" y="5393511"/>
            <a:ext cx="2171699" cy="924662"/>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51861" y="2630885"/>
            <a:ext cx="1614487" cy="768803"/>
          </a:xfrm>
          <a:prstGeom prst="rect">
            <a:avLst/>
          </a:prstGeom>
        </p:spPr>
      </p:pic>
      <p:pic>
        <p:nvPicPr>
          <p:cNvPr id="8" name="Picture 7"/>
          <p:cNvPicPr>
            <a:picLocks noChangeAspect="1"/>
          </p:cNvPicPr>
          <p:nvPr/>
        </p:nvPicPr>
        <p:blipFill>
          <a:blip r:embed="rId6"/>
          <a:stretch>
            <a:fillRect/>
          </a:stretch>
        </p:blipFill>
        <p:spPr>
          <a:xfrm>
            <a:off x="9444036" y="1645569"/>
            <a:ext cx="1233487" cy="1015319"/>
          </a:xfrm>
          <a:prstGeom prst="rect">
            <a:avLst/>
          </a:prstGeom>
        </p:spPr>
      </p:pic>
      <p:pic>
        <p:nvPicPr>
          <p:cNvPr id="9" name="Picture 8"/>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9194621" y="3372176"/>
            <a:ext cx="2009774" cy="753665"/>
          </a:xfrm>
          <a:prstGeom prst="rect">
            <a:avLst/>
          </a:prstGeom>
        </p:spPr>
      </p:pic>
    </p:spTree>
    <p:extLst>
      <p:ext uri="{BB962C8B-B14F-4D97-AF65-F5344CB8AC3E}">
        <p14:creationId xmlns:p14="http://schemas.microsoft.com/office/powerpoint/2010/main" val="3324282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b="1" dirty="0"/>
              <a:t>Our Sponsors</a:t>
            </a:r>
          </a:p>
        </p:txBody>
      </p:sp>
      <p:sp>
        <p:nvSpPr>
          <p:cNvPr id="3" name="Content Placeholder 2"/>
          <p:cNvSpPr>
            <a:spLocks noGrp="1"/>
          </p:cNvSpPr>
          <p:nvPr>
            <p:ph idx="1"/>
          </p:nvPr>
        </p:nvSpPr>
        <p:spPr/>
        <p:txBody>
          <a:bodyPr/>
          <a:lstStyle/>
          <a:p>
            <a:pPr marL="0" indent="0">
              <a:buNone/>
            </a:pPr>
            <a:endParaRPr lang="en-NZ" dirty="0"/>
          </a:p>
          <a:p>
            <a:pPr marL="0" indent="0">
              <a:buNone/>
            </a:pPr>
            <a:r>
              <a:rPr lang="en-NZ" dirty="0"/>
              <a:t>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97" y="2120818"/>
            <a:ext cx="5916815" cy="861672"/>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55015" y="2120818"/>
            <a:ext cx="3606363" cy="1068552"/>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6688" y="4020344"/>
            <a:ext cx="4515735" cy="1290210"/>
          </a:xfrm>
          <a:prstGeom prst="rect">
            <a:avLst/>
          </a:prstGeom>
        </p:spPr>
      </p:pic>
      <p:pic>
        <p:nvPicPr>
          <p:cNvPr id="7" name="Picture 6"/>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7069014" y="3778186"/>
            <a:ext cx="3598985" cy="1532368"/>
          </a:xfrm>
          <a:prstGeom prst="rect">
            <a:avLst/>
          </a:prstGeom>
        </p:spPr>
      </p:pic>
    </p:spTree>
    <p:extLst>
      <p:ext uri="{BB962C8B-B14F-4D97-AF65-F5344CB8AC3E}">
        <p14:creationId xmlns:p14="http://schemas.microsoft.com/office/powerpoint/2010/main" val="12387026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705</TotalTime>
  <Words>1535</Words>
  <Application>Microsoft Office PowerPoint</Application>
  <PresentationFormat>Widescreen</PresentationFormat>
  <Paragraphs>150</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 </vt:lpstr>
      <vt:lpstr>PowerPoint Presentation</vt:lpstr>
      <vt:lpstr>Keynote Speakers</vt:lpstr>
      <vt:lpstr>PowerPoint Presentation</vt:lpstr>
      <vt:lpstr>PowerPoint Presentation</vt:lpstr>
      <vt:lpstr>AsPac Member Countries</vt:lpstr>
      <vt:lpstr>Key Contributors</vt:lpstr>
      <vt:lpstr>Key contributors contd</vt:lpstr>
      <vt:lpstr>Our Sponsors</vt:lpstr>
      <vt:lpstr>Equity and Inclusion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13th Annual Conference</dc:title>
  <dc:creator>Barbara Disley</dc:creator>
  <cp:lastModifiedBy>Marilyn Trail</cp:lastModifiedBy>
  <cp:revision>63</cp:revision>
  <cp:lastPrinted>2018-10-29T02:45:20Z</cp:lastPrinted>
  <dcterms:created xsi:type="dcterms:W3CDTF">2018-10-23T22:49:42Z</dcterms:created>
  <dcterms:modified xsi:type="dcterms:W3CDTF">2018-10-29T02:53:14Z</dcterms:modified>
</cp:coreProperties>
</file>