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1pPr>
    <a:lvl2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2pPr>
    <a:lvl3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3pPr>
    <a:lvl4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4pPr>
    <a:lvl5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5pPr>
    <a:lvl6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6pPr>
    <a:lvl7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7pPr>
    <a:lvl8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8pPr>
    <a:lvl9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a:tcStyle>
        <a:tcBdr/>
        <a:fill>
          <a:solidFill>
            <a:srgbClr val="E6F0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a:tcStyle>
        <a:tcBdr/>
        <a:fill>
          <a:solidFill>
            <a:srgbClr val="E6F0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a:tcStyle>
        <a:tcBdr/>
        <a:fill>
          <a:solidFill>
            <a:srgbClr val="EAF8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1E1"/>
          </a:solidFill>
        </a:fill>
      </a:tcStyle>
    </a:wholeTbl>
    <a:band2H>
      <a:tcTxStyle/>
      <a:tcStyle>
        <a:tcBdr/>
        <a:fill>
          <a:solidFill>
            <a:srgbClr val="FCE9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1680"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0.34961399999999998"/>
          <c:y val="4.5278400000000003E-2"/>
          <c:w val="0.639042"/>
          <c:h val="0.74288900000000002"/>
        </c:manualLayout>
      </c:layout>
      <c:barChart>
        <c:barDir val="bar"/>
        <c:grouping val="clustered"/>
        <c:varyColors val="0"/>
        <c:ser>
          <c:idx val="0"/>
          <c:order val="0"/>
          <c:tx>
            <c:strRef>
              <c:f>Sheet1!$A$2</c:f>
              <c:strCache>
                <c:ptCount val="1"/>
                <c:pt idx="0">
                  <c:v>prop</c:v>
                </c:pt>
              </c:strCache>
            </c:strRef>
          </c:tx>
          <c:spPr>
            <a:solidFill>
              <a:srgbClr val="ED5100"/>
            </a:solidFill>
            <a:ln w="12700" cap="flat">
              <a:noFill/>
              <a:miter lim="400000"/>
            </a:ln>
            <a:effectLst/>
          </c:spPr>
          <c:invertIfNegative val="0"/>
          <c:dLbls>
            <c:numFmt formatCode="#,##0.0" sourceLinked="0"/>
            <c:spPr>
              <a:noFill/>
              <a:ln>
                <a:noFill/>
              </a:ln>
              <a:effectLst/>
            </c:spPr>
            <c:txPr>
              <a:bodyPr/>
              <a:lstStyle/>
              <a:p>
                <a:pPr>
                  <a:defRPr sz="2400" b="0" i="0" u="none" strike="noStrike">
                    <a:solidFill>
                      <a:srgbClr val="000000"/>
                    </a:solidFill>
                    <a:latin typeface="Calibri"/>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Catholic</c:v>
                </c:pt>
                <c:pt idx="1">
                  <c:v>Anglican</c:v>
                </c:pt>
                <c:pt idx="2">
                  <c:v>Salvation Army</c:v>
                </c:pt>
                <c:pt idx="3">
                  <c:v>Protestant</c:v>
                </c:pt>
                <c:pt idx="4">
                  <c:v>Presbyterian and Reformed</c:v>
                </c:pt>
                <c:pt idx="5">
                  <c:v>Uniting Church</c:v>
                </c:pt>
                <c:pt idx="6">
                  <c:v>Other Christian</c:v>
                </c:pt>
                <c:pt idx="7">
                  <c:v>Jehovah's Witnesses</c:v>
                </c:pt>
                <c:pt idx="8">
                  <c:v>Baptist</c:v>
                </c:pt>
                <c:pt idx="9">
                  <c:v>Pentecostal</c:v>
                </c:pt>
                <c:pt idx="10">
                  <c:v>Judaism</c:v>
                </c:pt>
                <c:pt idx="11">
                  <c:v>Other religious organisations</c:v>
                </c:pt>
              </c:strCache>
            </c:strRef>
          </c:cat>
          <c:val>
            <c:numRef>
              <c:f>Sheet1!$B$2:$M$2</c:f>
              <c:numCache>
                <c:formatCode>General</c:formatCode>
                <c:ptCount val="12"/>
                <c:pt idx="0">
                  <c:v>61.414098000000003</c:v>
                </c:pt>
                <c:pt idx="1">
                  <c:v>14.766113000000001</c:v>
                </c:pt>
                <c:pt idx="2">
                  <c:v>7.2213839999999996</c:v>
                </c:pt>
                <c:pt idx="3">
                  <c:v>4.354387</c:v>
                </c:pt>
                <c:pt idx="4">
                  <c:v>2.8454410000000001</c:v>
                </c:pt>
                <c:pt idx="5">
                  <c:v>2.3280880000000002</c:v>
                </c:pt>
                <c:pt idx="6">
                  <c:v>1.9400729999999999</c:v>
                </c:pt>
                <c:pt idx="7">
                  <c:v>1.810735</c:v>
                </c:pt>
                <c:pt idx="8">
                  <c:v>1.1856</c:v>
                </c:pt>
                <c:pt idx="9">
                  <c:v>0.99159299999999995</c:v>
                </c:pt>
                <c:pt idx="10">
                  <c:v>0.56046600000000002</c:v>
                </c:pt>
                <c:pt idx="11">
                  <c:v>3.9232589999999998</c:v>
                </c:pt>
              </c:numCache>
            </c:numRef>
          </c:val>
          <c:extLst>
            <c:ext xmlns:c16="http://schemas.microsoft.com/office/drawing/2014/chart" uri="{C3380CC4-5D6E-409C-BE32-E72D297353CC}">
              <c16:uniqueId val="{00000000-9329-4182-B449-C70A94E0BF6C}"/>
            </c:ext>
          </c:extLst>
        </c:ser>
        <c:dLbls>
          <c:showLegendKey val="0"/>
          <c:showVal val="0"/>
          <c:showCatName val="0"/>
          <c:showSerName val="0"/>
          <c:showPercent val="0"/>
          <c:showBubbleSize val="0"/>
        </c:dLbls>
        <c:gapWidth val="20"/>
        <c:axId val="2094734552"/>
        <c:axId val="2094734553"/>
      </c:barChart>
      <c:catAx>
        <c:axId val="2094734552"/>
        <c:scaling>
          <c:orientation val="maxMin"/>
        </c:scaling>
        <c:delete val="0"/>
        <c:axPos val="l"/>
        <c:title>
          <c:tx>
            <c:rich>
              <a:bodyPr rot="-5400000"/>
              <a:lstStyle/>
              <a:p>
                <a:pPr>
                  <a:defRPr sz="2200" b="1" i="0" u="none" strike="noStrike">
                    <a:solidFill>
                      <a:srgbClr val="000000"/>
                    </a:solidFill>
                    <a:latin typeface="Calibri"/>
                  </a:defRPr>
                </a:pPr>
                <a:r>
                  <a:rPr lang="en-NZ" sz="2200" b="1" i="0" u="none" strike="noStrike">
                    <a:solidFill>
                      <a:srgbClr val="000000"/>
                    </a:solidFill>
                    <a:latin typeface="Calibri"/>
                  </a:rPr>
                  <a:t>Religious organisation</a:t>
                </a:r>
              </a:p>
            </c:rich>
          </c:tx>
          <c:overlay val="1"/>
        </c:title>
        <c:numFmt formatCode="General" sourceLinked="0"/>
        <c:majorTickMark val="none"/>
        <c:minorTickMark val="none"/>
        <c:tickLblPos val="nextTo"/>
        <c:spPr>
          <a:ln w="12700" cap="flat">
            <a:solidFill>
              <a:srgbClr val="000000"/>
            </a:solidFill>
            <a:prstDash val="solid"/>
            <a:round/>
          </a:ln>
        </c:spPr>
        <c:txPr>
          <a:bodyPr rot="0"/>
          <a:lstStyle/>
          <a:p>
            <a:pPr>
              <a:defRPr sz="2200" b="0" i="0" u="none" strike="noStrike">
                <a:solidFill>
                  <a:srgbClr val="000000"/>
                </a:solidFill>
                <a:latin typeface="Calibri"/>
              </a:defRPr>
            </a:pPr>
            <a:endParaRPr lang="en-US"/>
          </a:p>
        </c:txPr>
        <c:crossAx val="2094734553"/>
        <c:crosses val="autoZero"/>
        <c:auto val="1"/>
        <c:lblAlgn val="ctr"/>
        <c:lblOffset val="100"/>
        <c:noMultiLvlLbl val="1"/>
      </c:catAx>
      <c:valAx>
        <c:axId val="2094734553"/>
        <c:scaling>
          <c:orientation val="minMax"/>
        </c:scaling>
        <c:delete val="0"/>
        <c:axPos val="t"/>
        <c:majorGridlines>
          <c:spPr>
            <a:ln w="12700" cap="flat">
              <a:solidFill>
                <a:srgbClr val="D9D9D9"/>
              </a:solidFill>
              <a:prstDash val="solid"/>
              <a:round/>
            </a:ln>
          </c:spPr>
        </c:majorGridlines>
        <c:title>
          <c:tx>
            <c:rich>
              <a:bodyPr rot="0"/>
              <a:lstStyle/>
              <a:p>
                <a:pPr>
                  <a:defRPr sz="2200" b="1" i="0" u="none" strike="noStrike">
                    <a:solidFill>
                      <a:srgbClr val="000000"/>
                    </a:solidFill>
                    <a:latin typeface="Calibri"/>
                  </a:defRPr>
                </a:pPr>
                <a:r>
                  <a:rPr lang="en-NZ" sz="1800" b="1" i="0" u="none" strike="noStrike" dirty="0">
                    <a:solidFill>
                      <a:srgbClr val="000000"/>
                    </a:solidFill>
                    <a:latin typeface="Calibri"/>
                  </a:rPr>
                  <a:t>Proportion of survivors who told us they were abused in a religious institution (%)</a:t>
                </a:r>
              </a:p>
            </c:rich>
          </c:tx>
          <c:layout>
            <c:manualLayout>
              <c:xMode val="edge"/>
              <c:yMode val="edge"/>
              <c:x val="0.34348679054636466"/>
              <c:y val="0"/>
            </c:manualLayout>
          </c:layout>
          <c:overlay val="1"/>
        </c:title>
        <c:numFmt formatCode="0" sourceLinked="0"/>
        <c:majorTickMark val="none"/>
        <c:minorTickMark val="none"/>
        <c:tickLblPos val="high"/>
        <c:spPr>
          <a:ln w="12700" cap="flat">
            <a:solidFill>
              <a:srgbClr val="000000"/>
            </a:solidFill>
            <a:prstDash val="solid"/>
            <a:round/>
          </a:ln>
        </c:spPr>
        <c:txPr>
          <a:bodyPr rot="0"/>
          <a:lstStyle/>
          <a:p>
            <a:pPr>
              <a:defRPr sz="1800" b="1" i="0" u="none" strike="noStrike">
                <a:solidFill>
                  <a:srgbClr val="000000"/>
                </a:solidFill>
                <a:latin typeface="Calibri"/>
              </a:defRPr>
            </a:pPr>
            <a:endParaRPr lang="en-US"/>
          </a:p>
        </c:txPr>
        <c:crossAx val="2094734552"/>
        <c:crosses val="autoZero"/>
        <c:crossBetween val="between"/>
        <c:majorUnit val="17.5"/>
        <c:minorUnit val="8.75"/>
      </c:valAx>
      <c:spPr>
        <a:noFill/>
        <a:ln w="12700" cap="flat">
          <a:noFill/>
          <a:miter lim="400000"/>
        </a:ln>
        <a:effectLst/>
      </c:spPr>
    </c:plotArea>
    <c:plotVisOnly val="1"/>
    <c:dispBlanksAs val="gap"/>
    <c:showDLblsOverMax val="1"/>
  </c:chart>
  <c:spPr>
    <a:solidFill>
      <a:srgbClr val="FFFFFF"/>
    </a:solid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7" name="Shape 297"/>
          <p:cNvSpPr>
            <a:spLocks noGrp="1" noRot="1" noChangeAspect="1"/>
          </p:cNvSpPr>
          <p:nvPr>
            <p:ph type="sldImg"/>
          </p:nvPr>
        </p:nvSpPr>
        <p:spPr>
          <a:xfrm>
            <a:off x="1143000" y="685800"/>
            <a:ext cx="4572000" cy="3429000"/>
          </a:xfrm>
          <a:prstGeom prst="rect">
            <a:avLst/>
          </a:prstGeom>
        </p:spPr>
        <p:txBody>
          <a:bodyPr/>
          <a:lstStyle/>
          <a:p>
            <a:endParaRPr/>
          </a:p>
        </p:txBody>
      </p:sp>
      <p:sp>
        <p:nvSpPr>
          <p:cNvPr id="298" name="Shape 29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Shape 313"/>
          <p:cNvSpPr>
            <a:spLocks noGrp="1" noRot="1" noChangeAspect="1"/>
          </p:cNvSpPr>
          <p:nvPr>
            <p:ph type="sldImg"/>
          </p:nvPr>
        </p:nvSpPr>
        <p:spPr>
          <a:prstGeom prst="rect">
            <a:avLst/>
          </a:prstGeom>
        </p:spPr>
        <p:txBody>
          <a:bodyPr/>
          <a:lstStyle/>
          <a:p>
            <a:endParaRPr/>
          </a:p>
        </p:txBody>
      </p:sp>
      <p:sp>
        <p:nvSpPr>
          <p:cNvPr id="314" name="Shape 314"/>
          <p:cNvSpPr>
            <a:spLocks noGrp="1"/>
          </p:cNvSpPr>
          <p:nvPr>
            <p:ph type="body" sz="quarter" idx="1"/>
          </p:nvPr>
        </p:nvSpPr>
        <p:spPr>
          <a:prstGeom prst="rect">
            <a:avLst/>
          </a:prstGeom>
        </p:spPr>
        <p:txBody>
          <a:bodyPr/>
          <a:lstStyle/>
          <a:p>
            <a:pPr>
              <a:lnSpc>
                <a:spcPct val="100000"/>
              </a:lnSpc>
              <a:defRPr sz="1200">
                <a:latin typeface="Calibri"/>
                <a:ea typeface="Calibri"/>
                <a:cs typeface="Calibri"/>
                <a:sym typeface="Calibri"/>
              </a:defRPr>
            </a:pPr>
            <a:r>
              <a:t>My grandmother and my mother, myself and my daughter. How precious it is to hold your infant close to your heart, as we were held, we in turn hold others and the generations continue.</a:t>
            </a:r>
            <a:endParaRPr sz="900"/>
          </a:p>
          <a:p>
            <a:pPr>
              <a:lnSpc>
                <a:spcPct val="100000"/>
              </a:lnSpc>
              <a:defRPr sz="1200">
                <a:latin typeface="Calibri"/>
                <a:ea typeface="Calibri"/>
                <a:cs typeface="Calibri"/>
                <a:sym typeface="Calibri"/>
              </a:defRPr>
            </a:pPr>
            <a:r>
              <a:t>Who gives our children their story? So many lies, so much deception, still so many secrets. I realised it is not only important to be reflected by people but also by country. To look at the landscape and feel welcome, to watch the birds and feel related, to bathe in the rock pool and feel nurtured, to sit on the land and know your place. How many of our children get this opportunity today?</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Shape 389"/>
          <p:cNvSpPr>
            <a:spLocks noGrp="1" noRot="1" noChangeAspect="1"/>
          </p:cNvSpPr>
          <p:nvPr>
            <p:ph type="sldImg"/>
          </p:nvPr>
        </p:nvSpPr>
        <p:spPr>
          <a:prstGeom prst="rect">
            <a:avLst/>
          </a:prstGeom>
        </p:spPr>
        <p:txBody>
          <a:bodyPr/>
          <a:lstStyle/>
          <a:p>
            <a:endParaRPr/>
          </a:p>
        </p:txBody>
      </p:sp>
      <p:sp>
        <p:nvSpPr>
          <p:cNvPr id="390" name="Shape 390"/>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2, </a:t>
            </a:r>
            <a:r>
              <a:rPr i="1"/>
              <a:t>2.1.4 Duration and frequency of child sexual abuse, and number of perpetrators</a:t>
            </a:r>
            <a:r>
              <a:t>, p 39.</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Shape 398"/>
          <p:cNvSpPr>
            <a:spLocks noGrp="1" noRot="1" noChangeAspect="1"/>
          </p:cNvSpPr>
          <p:nvPr>
            <p:ph type="sldImg"/>
          </p:nvPr>
        </p:nvSpPr>
        <p:spPr>
          <a:prstGeom prst="rect">
            <a:avLst/>
          </a:prstGeom>
        </p:spPr>
        <p:txBody>
          <a:bodyPr/>
          <a:lstStyle/>
          <a:p>
            <a:endParaRPr/>
          </a:p>
        </p:txBody>
      </p:sp>
      <p:sp>
        <p:nvSpPr>
          <p:cNvPr id="399" name="Shape 399"/>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2, </a:t>
            </a:r>
            <a:r>
              <a:rPr i="1"/>
              <a:t>2.1.4 Duration and frequency of child sexual abuse, and number of perpetrators</a:t>
            </a:r>
            <a:r>
              <a:t>, p 39.</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 name="Shape 407"/>
          <p:cNvSpPr>
            <a:spLocks noGrp="1" noRot="1" noChangeAspect="1"/>
          </p:cNvSpPr>
          <p:nvPr>
            <p:ph type="sldImg"/>
          </p:nvPr>
        </p:nvSpPr>
        <p:spPr>
          <a:prstGeom prst="rect">
            <a:avLst/>
          </a:prstGeom>
        </p:spPr>
        <p:txBody>
          <a:bodyPr/>
          <a:lstStyle/>
          <a:p>
            <a:endParaRPr/>
          </a:p>
        </p:txBody>
      </p:sp>
      <p:sp>
        <p:nvSpPr>
          <p:cNvPr id="408" name="Shape 408"/>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marL="342900" indent="-342900" defTabSz="914400">
              <a:lnSpc>
                <a:spcPct val="100000"/>
              </a:lnSpc>
              <a:buSzPct val="100000"/>
              <a:buFont typeface="Arial"/>
              <a:buChar char="•"/>
              <a:defRPr sz="1100">
                <a:latin typeface="Calibri"/>
                <a:ea typeface="Calibri"/>
                <a:cs typeface="Calibri"/>
                <a:sym typeface="Calibri"/>
              </a:defRPr>
            </a:pPr>
            <a:r>
              <a:t>Volume 3 </a:t>
            </a:r>
            <a:r>
              <a:rPr i="1"/>
              <a:t>Summary</a:t>
            </a:r>
            <a:r>
              <a:t>, pp 9-12. </a:t>
            </a:r>
          </a:p>
          <a:p>
            <a:pPr marL="342900" indent="-342900" defTabSz="914400">
              <a:lnSpc>
                <a:spcPct val="100000"/>
              </a:lnSpc>
              <a:buSzPct val="100000"/>
              <a:buFont typeface="Arial"/>
              <a:buChar char="•"/>
              <a:defRPr sz="1100">
                <a:latin typeface="Calibri"/>
                <a:ea typeface="Calibri"/>
                <a:cs typeface="Calibri"/>
                <a:sym typeface="Calibri"/>
              </a:defRPr>
            </a:pPr>
            <a:endParaRPr/>
          </a:p>
          <a:p>
            <a:pPr marL="342900" indent="-342900" defTabSz="914400">
              <a:lnSpc>
                <a:spcPct val="100000"/>
              </a:lnSpc>
              <a:buSzPct val="100000"/>
              <a:buFont typeface="Arial"/>
              <a:buChar char="•"/>
              <a:defRPr sz="1100">
                <a:latin typeface="Calibri"/>
                <a:ea typeface="Calibri"/>
                <a:cs typeface="Calibri"/>
                <a:sym typeface="Calibri"/>
              </a:defRPr>
            </a:pPr>
            <a:r>
              <a:t>In private sessions and public hearings, we heard many stories of profound and wide-ranging impacts on the lives of victims, in both their childhood and throughout their adult lives. </a:t>
            </a:r>
          </a:p>
          <a:p>
            <a:pPr marL="342900" indent="-342900" defTabSz="914400">
              <a:lnSpc>
                <a:spcPct val="100000"/>
              </a:lnSpc>
              <a:buSzPct val="100000"/>
              <a:buFont typeface="Arial"/>
              <a:buChar char="•"/>
              <a:defRPr sz="1100">
                <a:latin typeface="Calibri"/>
                <a:ea typeface="Calibri"/>
                <a:cs typeface="Calibri"/>
                <a:sym typeface="Calibri"/>
              </a:defRPr>
            </a:pPr>
            <a:r>
              <a:t>We also heard stories that demonstrated survivors’ strength, resilience and courage in the face of this adversity.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Shape 415"/>
          <p:cNvSpPr>
            <a:spLocks noGrp="1" noRot="1" noChangeAspect="1"/>
          </p:cNvSpPr>
          <p:nvPr>
            <p:ph type="sldImg"/>
          </p:nvPr>
        </p:nvSpPr>
        <p:spPr>
          <a:prstGeom prst="rect">
            <a:avLst/>
          </a:prstGeom>
        </p:spPr>
        <p:txBody>
          <a:bodyPr/>
          <a:lstStyle/>
          <a:p>
            <a:endParaRPr/>
          </a:p>
        </p:txBody>
      </p:sp>
      <p:sp>
        <p:nvSpPr>
          <p:cNvPr id="416" name="Shape 416"/>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3, Chapter 2 </a:t>
            </a:r>
            <a:r>
              <a:rPr i="1"/>
              <a:t>Understanding impacts</a:t>
            </a:r>
            <a:r>
              <a:t>, pp 23-61.</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Shape 424"/>
          <p:cNvSpPr>
            <a:spLocks noGrp="1" noRot="1" noChangeAspect="1"/>
          </p:cNvSpPr>
          <p:nvPr>
            <p:ph type="sldImg"/>
          </p:nvPr>
        </p:nvSpPr>
        <p:spPr>
          <a:prstGeom prst="rect">
            <a:avLst/>
          </a:prstGeom>
        </p:spPr>
        <p:txBody>
          <a:bodyPr/>
          <a:lstStyle/>
          <a:p>
            <a:endParaRPr/>
          </a:p>
        </p:txBody>
      </p:sp>
      <p:sp>
        <p:nvSpPr>
          <p:cNvPr id="425" name="Shape 425"/>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5, Section 3.6 </a:t>
            </a:r>
            <a:r>
              <a:rPr i="1"/>
              <a:t>Wellbeing, </a:t>
            </a:r>
            <a:r>
              <a:t>pp 83-87.</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 name="Shape 437"/>
          <p:cNvSpPr>
            <a:spLocks noGrp="1" noRot="1" noChangeAspect="1"/>
          </p:cNvSpPr>
          <p:nvPr>
            <p:ph type="sldImg"/>
          </p:nvPr>
        </p:nvSpPr>
        <p:spPr>
          <a:prstGeom prst="rect">
            <a:avLst/>
          </a:prstGeom>
        </p:spPr>
        <p:txBody>
          <a:bodyPr/>
          <a:lstStyle/>
          <a:p>
            <a:endParaRPr/>
          </a:p>
        </p:txBody>
      </p:sp>
      <p:sp>
        <p:nvSpPr>
          <p:cNvPr id="438" name="Shape 438"/>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5, Section 3.6 </a:t>
            </a:r>
            <a:r>
              <a:rPr i="1"/>
              <a:t>Wellbeing, </a:t>
            </a:r>
            <a:r>
              <a:t>pp 83-87.</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Shape 446"/>
          <p:cNvSpPr>
            <a:spLocks noGrp="1" noRot="1" noChangeAspect="1"/>
          </p:cNvSpPr>
          <p:nvPr>
            <p:ph type="sldImg"/>
          </p:nvPr>
        </p:nvSpPr>
        <p:spPr>
          <a:prstGeom prst="rect">
            <a:avLst/>
          </a:prstGeom>
        </p:spPr>
        <p:txBody>
          <a:bodyPr/>
          <a:lstStyle/>
          <a:p>
            <a:endParaRPr/>
          </a:p>
        </p:txBody>
      </p:sp>
      <p:sp>
        <p:nvSpPr>
          <p:cNvPr id="447" name="Shape 447"/>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Final information update, Institution management, pp 1</a:t>
            </a:r>
          </a:p>
          <a:p>
            <a:pPr defTabSz="914400">
              <a:lnSpc>
                <a:spcPct val="100000"/>
              </a:lnSpc>
              <a:defRPr sz="1100" i="1">
                <a:latin typeface="Calibri"/>
                <a:ea typeface="Calibri"/>
                <a:cs typeface="Calibri"/>
                <a:sym typeface="Calibri"/>
              </a:defRPr>
            </a:pPr>
            <a:endParaRPr/>
          </a:p>
          <a:p>
            <a:pPr defTabSz="914400">
              <a:lnSpc>
                <a:spcPct val="100000"/>
              </a:lnSpc>
              <a:defRPr sz="1100" i="1">
                <a:latin typeface="Calibri"/>
                <a:ea typeface="Calibri"/>
                <a:cs typeface="Calibri"/>
                <a:sym typeface="Calibri"/>
              </a:defRPr>
            </a:pPr>
            <a:r>
              <a:t>Additional fact:</a:t>
            </a:r>
          </a:p>
          <a:p>
            <a:pPr defTabSz="914400">
              <a:lnSpc>
                <a:spcPct val="100000"/>
              </a:lnSpc>
              <a:defRPr sz="1100" i="1">
                <a:latin typeface="Calibri"/>
                <a:ea typeface="Calibri"/>
                <a:cs typeface="Calibri"/>
                <a:sym typeface="Calibri"/>
              </a:defRPr>
            </a:pPr>
            <a:r>
              <a:t>As a proportion of all survivors, 35.7 per cent of survivors said they experienced abuse in a Catholic Church institution and 8.6 per cent said they were abused in an Anglican Church institution.</a:t>
            </a:r>
          </a:p>
          <a:p>
            <a:pPr defTabSz="914400">
              <a:lnSpc>
                <a:spcPct val="100000"/>
              </a:lnSpc>
              <a:defRPr sz="1100" i="1">
                <a:latin typeface="Calibri"/>
                <a:ea typeface="Calibri"/>
                <a:cs typeface="Calibri"/>
                <a:sym typeface="Calibri"/>
              </a:defRPr>
            </a:pPr>
            <a:endParaRPr/>
          </a:p>
          <a:p>
            <a:pPr defTabSz="914400">
              <a:lnSpc>
                <a:spcPct val="100000"/>
              </a:lnSpc>
              <a:defRPr sz="1100" b="1" i="1">
                <a:latin typeface="Calibri"/>
                <a:ea typeface="Calibri"/>
                <a:cs typeface="Calibri"/>
                <a:sym typeface="Calibri"/>
              </a:defRPr>
            </a:pPr>
            <a:r>
              <a:t>Caveat:</a:t>
            </a:r>
          </a:p>
          <a:p>
            <a:pPr defTabSz="914400">
              <a:lnSpc>
                <a:spcPct val="100000"/>
              </a:lnSpc>
              <a:defRPr sz="1100" i="1">
                <a:latin typeface="Calibri"/>
                <a:ea typeface="Calibri"/>
                <a:cs typeface="Calibri"/>
                <a:sym typeface="Calibri"/>
              </a:defRPr>
            </a:pPr>
            <a:r>
              <a:t>Proportions do not sum to 100% because survivors told us about abuse in multiple institutions with different management. 10.8% told us about abuse in institutions with unknown management.</a:t>
            </a:r>
          </a:p>
          <a:p>
            <a:pPr defTabSz="914400">
              <a:lnSpc>
                <a:spcPct val="100000"/>
              </a:lnSpc>
              <a:defRPr sz="1100" i="1">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Information from all private sessions, 7 May 2013 – 24 November 2017</a:t>
            </a:r>
          </a:p>
          <a:p>
            <a:pPr defTabSz="914400">
              <a:lnSpc>
                <a:spcPct val="100000"/>
              </a:lnSpc>
              <a:defRPr sz="1100" i="1">
                <a:latin typeface="Calibri"/>
                <a:ea typeface="Calibri"/>
                <a:cs typeface="Calibri"/>
                <a:sym typeface="Calibri"/>
              </a:defRPr>
            </a:pPr>
            <a:endParaRPr/>
          </a:p>
          <a:p>
            <a:pPr defTabSz="914400">
              <a:lnSpc>
                <a:spcPct val="100000"/>
              </a:lnSpc>
              <a:defRPr sz="1100" i="1">
                <a:latin typeface="Calibri"/>
                <a:ea typeface="Calibri"/>
                <a:cs typeface="Calibri"/>
                <a:sym typeface="Calibri"/>
              </a:defRPr>
            </a:pPr>
            <a:r>
              <a:t>------------------------------</a:t>
            </a:r>
          </a:p>
          <a:p>
            <a:pPr defTabSz="914400">
              <a:lnSpc>
                <a:spcPct val="100000"/>
              </a:lnSpc>
              <a:defRPr sz="1100">
                <a:latin typeface="Calibri"/>
                <a:ea typeface="Calibri"/>
                <a:cs typeface="Calibri"/>
                <a:sym typeface="Calibri"/>
              </a:defRPr>
            </a:pPr>
            <a:r>
              <a:t>The final information update provides the information we have learned from the 8,013 private sessions during the course of the Royal Commission.</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Shape 455"/>
          <p:cNvSpPr>
            <a:spLocks noGrp="1" noRot="1" noChangeAspect="1"/>
          </p:cNvSpPr>
          <p:nvPr>
            <p:ph type="sldImg"/>
          </p:nvPr>
        </p:nvSpPr>
        <p:spPr>
          <a:prstGeom prst="rect">
            <a:avLst/>
          </a:prstGeom>
        </p:spPr>
        <p:txBody>
          <a:bodyPr/>
          <a:lstStyle/>
          <a:p>
            <a:endParaRPr/>
          </a:p>
        </p:txBody>
      </p:sp>
      <p:sp>
        <p:nvSpPr>
          <p:cNvPr id="456" name="Shape 456"/>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 </a:t>
            </a:r>
          </a:p>
          <a:p>
            <a:pPr defTabSz="914400">
              <a:lnSpc>
                <a:spcPct val="100000"/>
              </a:lnSpc>
              <a:defRPr sz="1100">
                <a:latin typeface="Calibri"/>
                <a:ea typeface="Calibri"/>
                <a:cs typeface="Calibri"/>
                <a:sym typeface="Calibri"/>
              </a:defRPr>
            </a:pPr>
            <a:r>
              <a:t>Final information update, Figure 1, pp 1</a:t>
            </a:r>
            <a:endParaRPr i="1"/>
          </a:p>
          <a:p>
            <a:pPr defTabSz="914400">
              <a:lnSpc>
                <a:spcPct val="100000"/>
              </a:lnSpc>
              <a:defRPr sz="1100">
                <a:latin typeface="Calibri"/>
                <a:ea typeface="Calibri"/>
                <a:cs typeface="Calibri"/>
                <a:sym typeface="Calibri"/>
              </a:defRPr>
            </a:pPr>
            <a:endParaRPr i="1"/>
          </a:p>
          <a:p>
            <a:pPr defTabSz="914400">
              <a:lnSpc>
                <a:spcPct val="100000"/>
              </a:lnSpc>
              <a:defRPr sz="1100">
                <a:latin typeface="Calibri"/>
                <a:ea typeface="Calibri"/>
                <a:cs typeface="Calibri"/>
                <a:sym typeface="Calibri"/>
              </a:defRPr>
            </a:pPr>
            <a:r>
              <a:t>Information from all private sessions, 7 May 2013 – 24 November 2017</a:t>
            </a:r>
          </a:p>
          <a:p>
            <a:pPr defTabSz="914400">
              <a:lnSpc>
                <a:spcPct val="100000"/>
              </a:lnSpc>
              <a:defRPr sz="1100">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Example interpretation:</a:t>
            </a:r>
          </a:p>
          <a:p>
            <a:pPr defTabSz="914400">
              <a:lnSpc>
                <a:spcPct val="100000"/>
              </a:lnSpc>
              <a:defRPr sz="1100">
                <a:latin typeface="Calibri"/>
                <a:ea typeface="Calibri"/>
                <a:cs typeface="Calibri"/>
                <a:sym typeface="Calibri"/>
              </a:defRPr>
            </a:pPr>
            <a:r>
              <a:t>“Of those who told us they were abused in a religious institution, the majority (61.4 per cent) said they experienced abuse in a Catholic Church institution, followed by an Anglican Church institution (14.8 per cent).”</a:t>
            </a:r>
          </a:p>
          <a:p>
            <a:pPr defTabSz="914400">
              <a:lnSpc>
                <a:spcPct val="100000"/>
              </a:lnSpc>
              <a:defRPr sz="1100">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Note: ‘Other religious organisations’ includes Baha’i, Brethren, Buddhist, Churches of Christ, Eastern Orthodox, Hindu, Islam, Latter-day Saints, Church of Jesus Christ of LDS (Mormons), Lutheran, Miscellaneous religions, Oriental Orthodox, Seventh-day Adventist, Spiritualism and unknown religions.</a:t>
            </a:r>
          </a:p>
          <a:p>
            <a:pPr defTabSz="914400">
              <a:lnSpc>
                <a:spcPct val="100000"/>
              </a:lnSpc>
              <a:defRPr sz="1100">
                <a:latin typeface="Calibri"/>
                <a:ea typeface="Calibri"/>
                <a:cs typeface="Calibri"/>
                <a:sym typeface="Calibri"/>
              </a:defRPr>
            </a:pPr>
            <a:endParaRPr/>
          </a:p>
          <a:p>
            <a:pPr defTabSz="914400">
              <a:lnSpc>
                <a:spcPct val="100000"/>
              </a:lnSpc>
              <a:defRPr sz="1100" i="1">
                <a:latin typeface="Calibri"/>
                <a:ea typeface="Calibri"/>
                <a:cs typeface="Calibri"/>
                <a:sym typeface="Calibri"/>
              </a:defRPr>
            </a:pPr>
            <a:r>
              <a:t>------------------------------</a:t>
            </a:r>
          </a:p>
          <a:p>
            <a:pPr defTabSz="914400">
              <a:lnSpc>
                <a:spcPct val="100000"/>
              </a:lnSpc>
              <a:defRPr sz="1100">
                <a:latin typeface="Calibri"/>
                <a:ea typeface="Calibri"/>
                <a:cs typeface="Calibri"/>
                <a:sym typeface="Calibri"/>
              </a:defRPr>
            </a:pPr>
            <a:r>
              <a:t>The final information update provides the information we have learned from the 8,013 private sessions during the course of the Royal Commission. </a:t>
            </a:r>
            <a:r>
              <a:rPr b="1"/>
              <a:t>This figure refers to the 4,639 survivors who told us they were abused in a religious institution.</a:t>
            </a:r>
            <a:endParaRPr b="1" i="1"/>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Shape 464"/>
          <p:cNvSpPr>
            <a:spLocks noGrp="1" noRot="1" noChangeAspect="1"/>
          </p:cNvSpPr>
          <p:nvPr>
            <p:ph type="sldImg"/>
          </p:nvPr>
        </p:nvSpPr>
        <p:spPr>
          <a:prstGeom prst="rect">
            <a:avLst/>
          </a:prstGeom>
        </p:spPr>
        <p:txBody>
          <a:bodyPr/>
          <a:lstStyle/>
          <a:p>
            <a:endParaRPr/>
          </a:p>
        </p:txBody>
      </p:sp>
      <p:sp>
        <p:nvSpPr>
          <p:cNvPr id="465" name="Shape 465"/>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Final information update, Institution management, pp 1</a:t>
            </a:r>
          </a:p>
          <a:p>
            <a:pPr defTabSz="914400">
              <a:lnSpc>
                <a:spcPct val="100000"/>
              </a:lnSpc>
              <a:defRPr sz="1100">
                <a:latin typeface="Calibri"/>
                <a:ea typeface="Calibri"/>
                <a:cs typeface="Calibri"/>
                <a:sym typeface="Calibri"/>
              </a:defRPr>
            </a:pPr>
            <a:endParaRPr/>
          </a:p>
          <a:p>
            <a:pPr defTabSz="914400">
              <a:lnSpc>
                <a:spcPct val="100000"/>
              </a:lnSpc>
              <a:defRPr sz="1100" i="1">
                <a:latin typeface="Calibri"/>
                <a:ea typeface="Calibri"/>
                <a:cs typeface="Calibri"/>
                <a:sym typeface="Calibri"/>
              </a:defRPr>
            </a:pPr>
            <a:r>
              <a:t>The ‘Other’ category includes institutions which did not fit within one of the established categories. In a small number of instances, we received insufficient information to categorise the institution type. These institutions have been classified as Unknown. Examples of these institutions include yoga ashrams and various state government child welfare departments where specific information was unavailable.</a:t>
            </a:r>
          </a:p>
          <a:p>
            <a:pPr defTabSz="914400">
              <a:lnSpc>
                <a:spcPct val="100000"/>
              </a:lnSpc>
              <a:defRPr sz="1100" i="1">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Information from all private sessions, 7 May 2013 – 24 November 2017</a:t>
            </a:r>
          </a:p>
          <a:p>
            <a:pPr defTabSz="914400">
              <a:lnSpc>
                <a:spcPct val="100000"/>
              </a:lnSpc>
              <a:defRPr sz="1100" i="1">
                <a:latin typeface="Calibri"/>
                <a:ea typeface="Calibri"/>
                <a:cs typeface="Calibri"/>
                <a:sym typeface="Calibri"/>
              </a:defRPr>
            </a:pPr>
            <a:endParaRPr/>
          </a:p>
          <a:p>
            <a:pPr defTabSz="914400">
              <a:lnSpc>
                <a:spcPct val="100000"/>
              </a:lnSpc>
              <a:defRPr sz="1100" i="1">
                <a:latin typeface="Calibri"/>
                <a:ea typeface="Calibri"/>
                <a:cs typeface="Calibri"/>
                <a:sym typeface="Calibri"/>
              </a:defRPr>
            </a:pPr>
            <a:r>
              <a:t>------------------------------</a:t>
            </a:r>
          </a:p>
          <a:p>
            <a:pPr defTabSz="914400">
              <a:lnSpc>
                <a:spcPct val="100000"/>
              </a:lnSpc>
              <a:defRPr sz="1100">
                <a:latin typeface="Calibri"/>
                <a:ea typeface="Calibri"/>
                <a:cs typeface="Calibri"/>
                <a:sym typeface="Calibri"/>
              </a:defRPr>
            </a:pPr>
            <a:r>
              <a:t>The final information update provides the information we have learned from the </a:t>
            </a:r>
            <a:r>
              <a:rPr b="1"/>
              <a:t>7,981 survivors </a:t>
            </a:r>
            <a:r>
              <a:t>we heard about in private sessions during the course of the Royal Commission.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Shape 473"/>
          <p:cNvSpPr>
            <a:spLocks noGrp="1" noRot="1" noChangeAspect="1"/>
          </p:cNvSpPr>
          <p:nvPr>
            <p:ph type="sldImg"/>
          </p:nvPr>
        </p:nvSpPr>
        <p:spPr>
          <a:prstGeom prst="rect">
            <a:avLst/>
          </a:prstGeom>
        </p:spPr>
        <p:txBody>
          <a:bodyPr/>
          <a:lstStyle/>
          <a:p>
            <a:endParaRPr/>
          </a:p>
        </p:txBody>
      </p:sp>
      <p:sp>
        <p:nvSpPr>
          <p:cNvPr id="474" name="Shape 474"/>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2, Section 4.3.3 </a:t>
            </a:r>
            <a:r>
              <a:rPr i="1"/>
              <a:t>Institutional roles, Table 2.7</a:t>
            </a:r>
            <a:r>
              <a:t>, p 99.</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Shape 318"/>
          <p:cNvSpPr>
            <a:spLocks noGrp="1" noRot="1" noChangeAspect="1"/>
          </p:cNvSpPr>
          <p:nvPr>
            <p:ph type="sldImg"/>
          </p:nvPr>
        </p:nvSpPr>
        <p:spPr>
          <a:prstGeom prst="rect">
            <a:avLst/>
          </a:prstGeom>
        </p:spPr>
        <p:txBody>
          <a:bodyPr/>
          <a:lstStyle/>
          <a:p>
            <a:endParaRPr/>
          </a:p>
        </p:txBody>
      </p:sp>
      <p:sp>
        <p:nvSpPr>
          <p:cNvPr id="319" name="Shape 319"/>
          <p:cNvSpPr>
            <a:spLocks noGrp="1"/>
          </p:cNvSpPr>
          <p:nvPr>
            <p:ph type="body" sz="quarter" idx="1"/>
          </p:nvPr>
        </p:nvSpPr>
        <p:spPr>
          <a:prstGeom prst="rect">
            <a:avLst/>
          </a:prstGeom>
        </p:spPr>
        <p:txBody>
          <a:bodyPr/>
          <a:lstStyle/>
          <a:p>
            <a:pPr>
              <a:lnSpc>
                <a:spcPct val="100000"/>
              </a:lnSpc>
              <a:defRPr sz="1200">
                <a:latin typeface="Calibri"/>
                <a:ea typeface="Calibri"/>
                <a:cs typeface="Calibri"/>
                <a:sym typeface="Calibri"/>
              </a:defRPr>
            </a:pPr>
            <a:r>
              <a:t>My grandmother and my mother, myself and my daughter. How precious it is to hold your infant close to your heart, as we were held, we in turn hold others and the generations continue.</a:t>
            </a:r>
            <a:endParaRPr sz="900"/>
          </a:p>
          <a:p>
            <a:pPr>
              <a:lnSpc>
                <a:spcPct val="100000"/>
              </a:lnSpc>
              <a:defRPr sz="1200">
                <a:latin typeface="Calibri"/>
                <a:ea typeface="Calibri"/>
                <a:cs typeface="Calibri"/>
                <a:sym typeface="Calibri"/>
              </a:defRPr>
            </a:pPr>
            <a:r>
              <a:t>Who gives our children their story? So many lies, so much deception, still so many secrets. I realised it is not only important to be reflected by people but also by country. To look at the landscape and feel welcome, to watch the birds and feel related, to bathe in the rock pool and feel nurtured, to sit on the land and know your place. How many of our children get this opportunity today?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Shape 482"/>
          <p:cNvSpPr>
            <a:spLocks noGrp="1" noRot="1" noChangeAspect="1"/>
          </p:cNvSpPr>
          <p:nvPr>
            <p:ph type="sldImg"/>
          </p:nvPr>
        </p:nvSpPr>
        <p:spPr>
          <a:prstGeom prst="rect">
            <a:avLst/>
          </a:prstGeom>
        </p:spPr>
        <p:txBody>
          <a:bodyPr/>
          <a:lstStyle/>
          <a:p>
            <a:endParaRPr/>
          </a:p>
        </p:txBody>
      </p:sp>
      <p:sp>
        <p:nvSpPr>
          <p:cNvPr id="483" name="Shape 483"/>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2, Section 4.3.3 </a:t>
            </a:r>
            <a:r>
              <a:rPr i="1"/>
              <a:t>Institutional roles,</a:t>
            </a:r>
            <a:r>
              <a:t> p 101.</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 name="Shape 491"/>
          <p:cNvSpPr>
            <a:spLocks noGrp="1" noRot="1" noChangeAspect="1"/>
          </p:cNvSpPr>
          <p:nvPr>
            <p:ph type="sldImg"/>
          </p:nvPr>
        </p:nvSpPr>
        <p:spPr>
          <a:prstGeom prst="rect">
            <a:avLst/>
          </a:prstGeom>
        </p:spPr>
        <p:txBody>
          <a:bodyPr/>
          <a:lstStyle/>
          <a:p>
            <a:endParaRPr/>
          </a:p>
        </p:txBody>
      </p:sp>
      <p:sp>
        <p:nvSpPr>
          <p:cNvPr id="492" name="Shape 492"/>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2, Section 5.3.2 </a:t>
            </a:r>
            <a:r>
              <a:rPr i="1"/>
              <a:t>Factors that may enable child sexual abuse in institutions</a:t>
            </a:r>
            <a:r>
              <a:t>, pp 158.</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 name="Shape 500"/>
          <p:cNvSpPr>
            <a:spLocks noGrp="1" noRot="1" noChangeAspect="1"/>
          </p:cNvSpPr>
          <p:nvPr>
            <p:ph type="sldImg"/>
          </p:nvPr>
        </p:nvSpPr>
        <p:spPr>
          <a:prstGeom prst="rect">
            <a:avLst/>
          </a:prstGeom>
        </p:spPr>
        <p:txBody>
          <a:bodyPr/>
          <a:lstStyle/>
          <a:p>
            <a:endParaRPr/>
          </a:p>
        </p:txBody>
      </p:sp>
      <p:sp>
        <p:nvSpPr>
          <p:cNvPr id="501" name="Shape 501"/>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2, Section 5.1 </a:t>
            </a:r>
            <a:r>
              <a:rPr i="1"/>
              <a:t>What influences an adult to sexually abuse a child?</a:t>
            </a:r>
            <a:r>
              <a:t>, p 126.</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 name="Shape 509"/>
          <p:cNvSpPr>
            <a:spLocks noGrp="1" noRot="1" noChangeAspect="1"/>
          </p:cNvSpPr>
          <p:nvPr>
            <p:ph type="sldImg"/>
          </p:nvPr>
        </p:nvSpPr>
        <p:spPr>
          <a:prstGeom prst="rect">
            <a:avLst/>
          </a:prstGeom>
        </p:spPr>
        <p:txBody>
          <a:bodyPr/>
          <a:lstStyle/>
          <a:p>
            <a:endParaRPr/>
          </a:p>
        </p:txBody>
      </p:sp>
      <p:sp>
        <p:nvSpPr>
          <p:cNvPr id="510" name="Shape 510"/>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2, Section 5.1 </a:t>
            </a:r>
            <a:r>
              <a:rPr i="1"/>
              <a:t>What influences an adult to sexually abuse a child?</a:t>
            </a:r>
            <a:r>
              <a:t>, p 126.</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 name="Shape 518"/>
          <p:cNvSpPr>
            <a:spLocks noGrp="1" noRot="1" noChangeAspect="1"/>
          </p:cNvSpPr>
          <p:nvPr>
            <p:ph type="sldImg"/>
          </p:nvPr>
        </p:nvSpPr>
        <p:spPr>
          <a:prstGeom prst="rect">
            <a:avLst/>
          </a:prstGeom>
        </p:spPr>
        <p:txBody>
          <a:bodyPr/>
          <a:lstStyle/>
          <a:p>
            <a:endParaRPr/>
          </a:p>
        </p:txBody>
      </p:sp>
      <p:sp>
        <p:nvSpPr>
          <p:cNvPr id="519" name="Shape 519"/>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2, Section 5.2.2 </a:t>
            </a:r>
            <a:r>
              <a:rPr i="1"/>
              <a:t>Factors that may influence a child to engage in harmful sexual behaviours</a:t>
            </a:r>
            <a:r>
              <a:t>, pp 150-6.</a:t>
            </a:r>
          </a:p>
          <a:p>
            <a:pPr defTabSz="914400">
              <a:lnSpc>
                <a:spcPct val="100000"/>
              </a:lnSpc>
              <a:defRPr sz="1100">
                <a:latin typeface="Calibri"/>
                <a:ea typeface="Calibri"/>
                <a:cs typeface="Calibri"/>
                <a:sym typeface="Calibri"/>
              </a:defRPr>
            </a:pPr>
            <a:r>
              <a:t>See also Volume 10, pp 57-66.</a:t>
            </a:r>
          </a:p>
          <a:p>
            <a:pPr defTabSz="914400">
              <a:lnSpc>
                <a:spcPct val="100000"/>
              </a:lnSpc>
              <a:defRPr sz="1100">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The same content is repeated in </a:t>
            </a:r>
            <a:r>
              <a:rPr i="1"/>
              <a:t>Part 4 – Support treatment and justice presentation </a:t>
            </a:r>
            <a:r>
              <a:t>(slide 19).</a:t>
            </a:r>
          </a:p>
          <a:p>
            <a:pPr defTabSz="914400">
              <a:lnSpc>
                <a:spcPct val="100000"/>
              </a:lnSpc>
              <a:defRPr sz="1100">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*Note: The majority of children with histories of sexual abuse do not go on to exhibit harmful sexual behaviours themselves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 name="Shape 527"/>
          <p:cNvSpPr>
            <a:spLocks noGrp="1" noRot="1" noChangeAspect="1"/>
          </p:cNvSpPr>
          <p:nvPr>
            <p:ph type="sldImg"/>
          </p:nvPr>
        </p:nvSpPr>
        <p:spPr>
          <a:prstGeom prst="rect">
            <a:avLst/>
          </a:prstGeom>
        </p:spPr>
        <p:txBody>
          <a:bodyPr/>
          <a:lstStyle/>
          <a:p>
            <a:endParaRPr/>
          </a:p>
        </p:txBody>
      </p:sp>
      <p:sp>
        <p:nvSpPr>
          <p:cNvPr id="528" name="Shape 528"/>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2, Section 5.3.2 </a:t>
            </a:r>
            <a:r>
              <a:rPr i="1"/>
              <a:t>Factors that may enable child sexual abuse in institutions</a:t>
            </a:r>
            <a:r>
              <a:t>, pp 158.</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Shape 535"/>
          <p:cNvSpPr>
            <a:spLocks noGrp="1" noRot="1" noChangeAspect="1"/>
          </p:cNvSpPr>
          <p:nvPr>
            <p:ph type="sldImg"/>
          </p:nvPr>
        </p:nvSpPr>
        <p:spPr>
          <a:prstGeom prst="rect">
            <a:avLst/>
          </a:prstGeom>
        </p:spPr>
        <p:txBody>
          <a:bodyPr/>
          <a:lstStyle/>
          <a:p>
            <a:endParaRPr/>
          </a:p>
        </p:txBody>
      </p:sp>
      <p:sp>
        <p:nvSpPr>
          <p:cNvPr id="536" name="Shape 536"/>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2, Section 5.4.2 </a:t>
            </a:r>
            <a:r>
              <a:rPr i="1"/>
              <a:t>Factors that increase a child’s vulnerability</a:t>
            </a:r>
            <a:r>
              <a:t>, p 182.</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Shape 544"/>
          <p:cNvSpPr>
            <a:spLocks noGrp="1" noRot="1" noChangeAspect="1"/>
          </p:cNvSpPr>
          <p:nvPr>
            <p:ph type="sldImg"/>
          </p:nvPr>
        </p:nvSpPr>
        <p:spPr>
          <a:prstGeom prst="rect">
            <a:avLst/>
          </a:prstGeom>
        </p:spPr>
        <p:txBody>
          <a:bodyPr/>
          <a:lstStyle/>
          <a:p>
            <a:endParaRPr/>
          </a:p>
        </p:txBody>
      </p:sp>
      <p:sp>
        <p:nvSpPr>
          <p:cNvPr id="545" name="Shape 545"/>
          <p:cNvSpPr>
            <a:spLocks noGrp="1"/>
          </p:cNvSpPr>
          <p:nvPr>
            <p:ph type="body" sz="quarter" idx="1"/>
          </p:nvPr>
        </p:nvSpPr>
        <p:spPr>
          <a:prstGeom prst="rect">
            <a:avLst/>
          </a:prstGeom>
        </p:spPr>
        <p:txBody>
          <a:bodyPr/>
          <a:lstStyle/>
          <a:p>
            <a:pPr defTabSz="914400">
              <a:lnSpc>
                <a:spcPct val="100000"/>
              </a:lnSpc>
              <a:defRPr sz="1100">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2, Section 2.2 </a:t>
            </a:r>
            <a:r>
              <a:rPr i="1"/>
              <a:t>Grooming and other strategies</a:t>
            </a:r>
            <a:r>
              <a:t>, pp 40-48.</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 name="Shape 553"/>
          <p:cNvSpPr>
            <a:spLocks noGrp="1" noRot="1" noChangeAspect="1"/>
          </p:cNvSpPr>
          <p:nvPr>
            <p:ph type="sldImg"/>
          </p:nvPr>
        </p:nvSpPr>
        <p:spPr>
          <a:prstGeom prst="rect">
            <a:avLst/>
          </a:prstGeom>
        </p:spPr>
        <p:txBody>
          <a:bodyPr/>
          <a:lstStyle/>
          <a:p>
            <a:endParaRPr/>
          </a:p>
        </p:txBody>
      </p:sp>
      <p:sp>
        <p:nvSpPr>
          <p:cNvPr id="554" name="Shape 554"/>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Sources</a:t>
            </a:r>
          </a:p>
          <a:p>
            <a:pPr defTabSz="914400">
              <a:lnSpc>
                <a:spcPct val="100000"/>
              </a:lnSpc>
              <a:defRPr sz="1100">
                <a:latin typeface="Calibri"/>
                <a:ea typeface="Calibri"/>
                <a:cs typeface="Calibri"/>
                <a:sym typeface="Calibri"/>
              </a:defRPr>
            </a:pPr>
            <a:r>
              <a:t>Volume 4, Section 2.3 </a:t>
            </a:r>
            <a:r>
              <a:rPr i="1"/>
              <a:t>When victims disclose</a:t>
            </a:r>
            <a:r>
              <a:t>, p 30.</a:t>
            </a:r>
          </a:p>
          <a:p>
            <a:pPr defTabSz="914400">
              <a:lnSpc>
                <a:spcPct val="100000"/>
              </a:lnSpc>
              <a:defRPr sz="1100">
                <a:latin typeface="Calibri"/>
                <a:ea typeface="Calibri"/>
                <a:cs typeface="Calibri"/>
                <a:sym typeface="Calibri"/>
              </a:defRPr>
            </a:pPr>
            <a:r>
              <a:t>Volume 5, Appendix N </a:t>
            </a:r>
            <a:r>
              <a:rPr i="1"/>
              <a:t>Quantitative information for all survivors</a:t>
            </a:r>
            <a:r>
              <a:t>, p 382.</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Shape 561"/>
          <p:cNvSpPr>
            <a:spLocks noGrp="1" noRot="1" noChangeAspect="1"/>
          </p:cNvSpPr>
          <p:nvPr>
            <p:ph type="sldImg"/>
          </p:nvPr>
        </p:nvSpPr>
        <p:spPr>
          <a:prstGeom prst="rect">
            <a:avLst/>
          </a:prstGeom>
        </p:spPr>
        <p:txBody>
          <a:bodyPr/>
          <a:lstStyle/>
          <a:p>
            <a:endParaRPr/>
          </a:p>
        </p:txBody>
      </p:sp>
      <p:sp>
        <p:nvSpPr>
          <p:cNvPr id="562" name="Shape 562"/>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Sources</a:t>
            </a:r>
          </a:p>
          <a:p>
            <a:pPr defTabSz="914400">
              <a:lnSpc>
                <a:spcPct val="100000"/>
              </a:lnSpc>
              <a:defRPr sz="1100">
                <a:latin typeface="Calibri"/>
                <a:ea typeface="Calibri"/>
                <a:cs typeface="Calibri"/>
                <a:sym typeface="Calibri"/>
              </a:defRPr>
            </a:pPr>
            <a:r>
              <a:t>Volume 4, Section 2.3 </a:t>
            </a:r>
            <a:r>
              <a:rPr i="1"/>
              <a:t>When victims disclose</a:t>
            </a:r>
            <a:r>
              <a:t>, p 30.</a:t>
            </a:r>
          </a:p>
          <a:p>
            <a:pPr defTabSz="914400">
              <a:lnSpc>
                <a:spcPct val="100000"/>
              </a:lnSpc>
              <a:defRPr sz="1100">
                <a:latin typeface="Calibri"/>
                <a:ea typeface="Calibri"/>
                <a:cs typeface="Calibri"/>
                <a:sym typeface="Calibri"/>
              </a:defRPr>
            </a:pPr>
            <a:r>
              <a:t>Volume 5, Appendix N </a:t>
            </a:r>
            <a:r>
              <a:rPr i="1"/>
              <a:t>Quantitative information for all survivors</a:t>
            </a:r>
            <a:r>
              <a:t>, p 382.</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Shape 327"/>
          <p:cNvSpPr>
            <a:spLocks noGrp="1" noRot="1" noChangeAspect="1"/>
          </p:cNvSpPr>
          <p:nvPr>
            <p:ph type="sldImg"/>
          </p:nvPr>
        </p:nvSpPr>
        <p:spPr>
          <a:prstGeom prst="rect">
            <a:avLst/>
          </a:prstGeom>
        </p:spPr>
        <p:txBody>
          <a:bodyPr/>
          <a:lstStyle/>
          <a:p>
            <a:endParaRPr/>
          </a:p>
        </p:txBody>
      </p:sp>
      <p:sp>
        <p:nvSpPr>
          <p:cNvPr id="328" name="Shape 328"/>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1, Chapter 2 </a:t>
            </a:r>
            <a:r>
              <a:rPr i="1"/>
              <a:t>Terms of reference, </a:t>
            </a:r>
            <a:r>
              <a:t>pp 17-21.</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Shape 569"/>
          <p:cNvSpPr>
            <a:spLocks noGrp="1" noRot="1" noChangeAspect="1"/>
          </p:cNvSpPr>
          <p:nvPr>
            <p:ph type="sldImg"/>
          </p:nvPr>
        </p:nvSpPr>
        <p:spPr>
          <a:prstGeom prst="rect">
            <a:avLst/>
          </a:prstGeom>
        </p:spPr>
        <p:txBody>
          <a:bodyPr/>
          <a:lstStyle/>
          <a:p>
            <a:endParaRPr/>
          </a:p>
        </p:txBody>
      </p:sp>
      <p:sp>
        <p:nvSpPr>
          <p:cNvPr id="570" name="Shape 570"/>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 </a:t>
            </a:r>
          </a:p>
          <a:p>
            <a:pPr defTabSz="914400">
              <a:lnSpc>
                <a:spcPct val="100000"/>
              </a:lnSpc>
              <a:defRPr sz="1100">
                <a:latin typeface="Calibri"/>
                <a:ea typeface="Calibri"/>
                <a:cs typeface="Calibri"/>
                <a:sym typeface="Calibri"/>
              </a:defRPr>
            </a:pPr>
            <a:r>
              <a:t>Volume 4, Chapter 2 </a:t>
            </a:r>
            <a:r>
              <a:rPr i="1"/>
              <a:t>Understanding disclosure</a:t>
            </a:r>
            <a:r>
              <a:t>, p 26.</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Shape 586"/>
          <p:cNvSpPr>
            <a:spLocks noGrp="1" noRot="1" noChangeAspect="1"/>
          </p:cNvSpPr>
          <p:nvPr>
            <p:ph type="sldImg"/>
          </p:nvPr>
        </p:nvSpPr>
        <p:spPr>
          <a:prstGeom prst="rect">
            <a:avLst/>
          </a:prstGeom>
        </p:spPr>
        <p:txBody>
          <a:bodyPr/>
          <a:lstStyle/>
          <a:p>
            <a:endParaRPr/>
          </a:p>
        </p:txBody>
      </p:sp>
      <p:sp>
        <p:nvSpPr>
          <p:cNvPr id="587" name="Shape 587"/>
          <p:cNvSpPr>
            <a:spLocks noGrp="1"/>
          </p:cNvSpPr>
          <p:nvPr>
            <p:ph type="body" sz="quarter" idx="1"/>
          </p:nvPr>
        </p:nvSpPr>
        <p:spPr>
          <a:prstGeom prst="rect">
            <a:avLst/>
          </a:prstGeom>
        </p:spPr>
        <p:txBody>
          <a:bodyPr/>
          <a:lstStyle/>
          <a:p>
            <a:pPr defTabSz="626181">
              <a:lnSpc>
                <a:spcPct val="100000"/>
              </a:lnSpc>
              <a:defRPr sz="800">
                <a:latin typeface="Calibri"/>
                <a:ea typeface="Calibri"/>
                <a:cs typeface="Calibri"/>
                <a:sym typeface="Calibri"/>
              </a:defRPr>
            </a:pPr>
            <a:r>
              <a:t>Note:  lessons learned from </a:t>
            </a:r>
            <a:r>
              <a:rPr b="1"/>
              <a:t>Volume 2, </a:t>
            </a:r>
            <a:r>
              <a:rPr b="1" i="1"/>
              <a:t>Nature and cause, </a:t>
            </a:r>
            <a:r>
              <a:rPr b="1"/>
              <a:t>Volume 3, </a:t>
            </a:r>
            <a:r>
              <a:rPr b="1" i="1"/>
              <a:t>Impacts</a:t>
            </a:r>
            <a:r>
              <a:rPr b="1"/>
              <a:t> </a:t>
            </a:r>
            <a:r>
              <a:t>and </a:t>
            </a:r>
            <a:r>
              <a:rPr b="1"/>
              <a:t>Volume 4, </a:t>
            </a:r>
            <a:r>
              <a:rPr b="1" i="1"/>
              <a:t>Identifying and disclosing child sexual abuse, </a:t>
            </a:r>
            <a:r>
              <a:t>which detail how different institutional contexts can influence the incidence of child sexual abuse, the impacts of that abuse and responses to disclosures.   </a:t>
            </a:r>
            <a:endParaRPr sz="1100"/>
          </a:p>
          <a:p>
            <a:pPr defTabSz="626181">
              <a:lnSpc>
                <a:spcPct val="100000"/>
              </a:lnSpc>
              <a:defRPr sz="1100">
                <a:latin typeface="Calibri"/>
                <a:ea typeface="Calibri"/>
                <a:cs typeface="Calibri"/>
                <a:sym typeface="Calibri"/>
              </a:defRPr>
            </a:pPr>
            <a:endParaRPr sz="1100"/>
          </a:p>
          <a:p>
            <a:pPr defTabSz="626181">
              <a:lnSpc>
                <a:spcPct val="100000"/>
              </a:lnSpc>
              <a:defRPr sz="1100">
                <a:latin typeface="Calibri"/>
                <a:ea typeface="Calibri"/>
                <a:cs typeface="Calibri"/>
                <a:sym typeface="Calibri"/>
              </a:defRPr>
            </a:pPr>
            <a:r>
              <a:t>Criteria for selection of case studies (and therefore institution types) is contained in Volume 1 p35-36 </a:t>
            </a:r>
          </a:p>
          <a:p>
            <a:pPr defTabSz="626181">
              <a:lnSpc>
                <a:spcPct val="100000"/>
              </a:lnSpc>
              <a:defRPr sz="1100">
                <a:latin typeface="Calibri"/>
                <a:ea typeface="Calibri"/>
                <a:cs typeface="Calibri"/>
                <a:sym typeface="Calibri"/>
              </a:defRPr>
            </a:pPr>
            <a:endParaRPr/>
          </a:p>
          <a:p>
            <a:pPr defTabSz="626181">
              <a:lnSpc>
                <a:spcPct val="100000"/>
              </a:lnSpc>
              <a:defRPr sz="1100">
                <a:latin typeface="Calibri"/>
                <a:ea typeface="Calibri"/>
                <a:cs typeface="Calibri"/>
                <a:sym typeface="Calibri"/>
              </a:defRPr>
            </a:pPr>
            <a:r>
              <a:t>From Executive summary p. 20:</a:t>
            </a:r>
          </a:p>
          <a:p>
            <a:pPr defTabSz="914400">
              <a:lnSpc>
                <a:spcPct val="100000"/>
              </a:lnSpc>
              <a:defRPr sz="1100">
                <a:latin typeface="Calibri"/>
                <a:ea typeface="Calibri"/>
                <a:cs typeface="Calibri"/>
                <a:sym typeface="Calibri"/>
              </a:defRPr>
            </a:pPr>
            <a:endParaRPr/>
          </a:p>
          <a:p>
            <a:pPr defTabSz="626181">
              <a:lnSpc>
                <a:spcPct val="100000"/>
              </a:lnSpc>
              <a:defRPr sz="800" b="1">
                <a:latin typeface="Calibri"/>
                <a:ea typeface="Calibri"/>
                <a:cs typeface="Calibri"/>
                <a:sym typeface="Calibri"/>
              </a:defRPr>
            </a:pPr>
            <a:r>
              <a:t>Why have some institutions not protected children?</a:t>
            </a:r>
          </a:p>
          <a:p>
            <a:pPr defTabSz="914400">
              <a:lnSpc>
                <a:spcPct val="100000"/>
              </a:lnSpc>
              <a:defRPr sz="1100">
                <a:latin typeface="Calibri"/>
                <a:ea typeface="Calibri"/>
                <a:cs typeface="Calibri"/>
                <a:sym typeface="Calibri"/>
              </a:defRPr>
            </a:pPr>
            <a:endParaRPr/>
          </a:p>
          <a:p>
            <a:pPr defTabSz="914400">
              <a:lnSpc>
                <a:spcPct val="100000"/>
              </a:lnSpc>
              <a:defRPr sz="800">
                <a:latin typeface="Calibri"/>
                <a:ea typeface="Calibri"/>
                <a:cs typeface="Calibri"/>
                <a:sym typeface="Calibri"/>
              </a:defRPr>
            </a:pPr>
            <a:r>
              <a:t>All institutions are responsible for removing opportunities for abuse by preventing, identifying and mitigating risks and responding appropriately when abuse occurs. As noted in these earlier volumes, what we learned is that:</a:t>
            </a:r>
          </a:p>
          <a:p>
            <a:pPr marL="117409" indent="-117409" defTabSz="914400">
              <a:lnSpc>
                <a:spcPct val="100000"/>
              </a:lnSpc>
              <a:buSzPct val="100000"/>
              <a:buFont typeface="Arial"/>
              <a:buChar char="•"/>
              <a:defRPr sz="800">
                <a:latin typeface="Calibri"/>
                <a:ea typeface="Calibri"/>
                <a:cs typeface="Calibri"/>
                <a:sym typeface="Calibri"/>
              </a:defRPr>
            </a:pPr>
            <a:r>
              <a:t>some institutions are more likely than others to enable adult perpetrators and children with harmful sexual behaviours to sexually abuse children, and to make it more difficult for the abuse to be detected and addressed</a:t>
            </a:r>
          </a:p>
          <a:p>
            <a:pPr marL="117409" indent="-117409" defTabSz="914400">
              <a:lnSpc>
                <a:spcPct val="100000"/>
              </a:lnSpc>
              <a:buSzPct val="100000"/>
              <a:buFont typeface="Arial"/>
              <a:buChar char="•"/>
              <a:defRPr sz="800">
                <a:latin typeface="Calibri"/>
                <a:ea typeface="Calibri"/>
                <a:cs typeface="Calibri"/>
                <a:sym typeface="Calibri"/>
              </a:defRPr>
            </a:pPr>
            <a:r>
              <a:t>the level of risk within a particular institutional context is influenced by the types of activities and services the institution provides, the physical environment, the characteristics of the children in the institution, and, to an extent, organisational management</a:t>
            </a:r>
          </a:p>
          <a:p>
            <a:pPr marL="117409" indent="-117409" defTabSz="914400">
              <a:lnSpc>
                <a:spcPct val="100000"/>
              </a:lnSpc>
              <a:buSzPct val="100000"/>
              <a:buFont typeface="Arial"/>
              <a:buChar char="•"/>
              <a:defRPr sz="800">
                <a:latin typeface="Calibri"/>
                <a:ea typeface="Calibri"/>
                <a:cs typeface="Calibri"/>
                <a:sym typeface="Calibri"/>
              </a:defRPr>
            </a:pPr>
            <a:r>
              <a:t>some institutions, such as ‘closed’ institutions, carry more risk of child sexual abuse than others and these institutions need to be alert to their heightened risk</a:t>
            </a:r>
          </a:p>
          <a:p>
            <a:pPr marL="117409" indent="-117409" defTabSz="914400">
              <a:lnSpc>
                <a:spcPct val="100000"/>
              </a:lnSpc>
              <a:buSzPct val="100000"/>
              <a:buFont typeface="Arial"/>
              <a:buChar char="•"/>
              <a:defRPr sz="800">
                <a:latin typeface="Calibri"/>
                <a:ea typeface="Calibri"/>
                <a:cs typeface="Calibri"/>
                <a:sym typeface="Calibri"/>
              </a:defRPr>
            </a:pPr>
            <a:r>
              <a:t>children are more likely to be sexually abused in institutional contexts where the community has an unquestioning respect for the authority of the institution.</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 name="Shape 594"/>
          <p:cNvSpPr>
            <a:spLocks noGrp="1" noRot="1" noChangeAspect="1"/>
          </p:cNvSpPr>
          <p:nvPr>
            <p:ph type="sldImg"/>
          </p:nvPr>
        </p:nvSpPr>
        <p:spPr>
          <a:prstGeom prst="rect">
            <a:avLst/>
          </a:prstGeom>
        </p:spPr>
        <p:txBody>
          <a:bodyPr/>
          <a:lstStyle/>
          <a:p>
            <a:endParaRPr/>
          </a:p>
        </p:txBody>
      </p:sp>
      <p:sp>
        <p:nvSpPr>
          <p:cNvPr id="595" name="Shape 595"/>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16, Book 3, Section 19.2, </a:t>
            </a:r>
            <a:r>
              <a:rPr i="1"/>
              <a:t>Common contributing factors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 name="Shape 599"/>
          <p:cNvSpPr>
            <a:spLocks noGrp="1" noRot="1" noChangeAspect="1"/>
          </p:cNvSpPr>
          <p:nvPr>
            <p:ph type="sldImg"/>
          </p:nvPr>
        </p:nvSpPr>
        <p:spPr>
          <a:prstGeom prst="rect">
            <a:avLst/>
          </a:prstGeom>
        </p:spPr>
        <p:txBody>
          <a:bodyPr/>
          <a:lstStyle/>
          <a:p>
            <a:endParaRPr/>
          </a:p>
        </p:txBody>
      </p:sp>
      <p:sp>
        <p:nvSpPr>
          <p:cNvPr id="600" name="Shape 600"/>
          <p:cNvSpPr>
            <a:spLocks noGrp="1"/>
          </p:cNvSpPr>
          <p:nvPr>
            <p:ph type="body" sz="quarter" idx="1"/>
          </p:nvPr>
        </p:nvSpPr>
        <p:spPr>
          <a:prstGeom prst="rect">
            <a:avLst/>
          </a:prstGeom>
        </p:spPr>
        <p:txBody>
          <a:bodyPr/>
          <a:lstStyle/>
          <a:p>
            <a:pPr defTabSz="626181">
              <a:lnSpc>
                <a:spcPct val="100000"/>
              </a:lnSpc>
              <a:defRPr sz="1100" b="1">
                <a:latin typeface="Calibri"/>
                <a:ea typeface="Calibri"/>
                <a:cs typeface="Calibri"/>
                <a:sym typeface="Calibri"/>
              </a:defRPr>
            </a:pPr>
            <a:r>
              <a:t>Source</a:t>
            </a:r>
          </a:p>
          <a:p>
            <a:pPr defTabSz="626181">
              <a:lnSpc>
                <a:spcPct val="100000"/>
              </a:lnSpc>
              <a:defRPr sz="1100">
                <a:latin typeface="Calibri"/>
                <a:ea typeface="Calibri"/>
                <a:cs typeface="Calibri"/>
                <a:sym typeface="Calibri"/>
              </a:defRPr>
            </a:pPr>
            <a:endParaRPr/>
          </a:p>
          <a:p>
            <a:pPr defTabSz="626181">
              <a:lnSpc>
                <a:spcPct val="100000"/>
              </a:lnSpc>
              <a:defRPr sz="1100">
                <a:latin typeface="Calibri"/>
                <a:ea typeface="Calibri"/>
                <a:cs typeface="Calibri"/>
                <a:sym typeface="Calibri"/>
              </a:defRPr>
            </a:pPr>
            <a:r>
              <a:t>Executive summary pp 20-21</a:t>
            </a:r>
          </a:p>
          <a:p>
            <a:pPr defTabSz="914400">
              <a:lnSpc>
                <a:spcPct val="100000"/>
              </a:lnSpc>
              <a:defRPr sz="1100">
                <a:latin typeface="Calibri"/>
                <a:ea typeface="Calibri"/>
                <a:cs typeface="Calibri"/>
                <a:sym typeface="Calibri"/>
              </a:defRPr>
            </a:pPr>
            <a:endParaRPr/>
          </a:p>
          <a:p>
            <a:pPr defTabSz="626181">
              <a:lnSpc>
                <a:spcPct val="100000"/>
              </a:lnSpc>
              <a:defRPr sz="800">
                <a:latin typeface="Calibri"/>
                <a:ea typeface="Calibri"/>
                <a:cs typeface="Calibri"/>
                <a:sym typeface="Calibri"/>
              </a:defRPr>
            </a:pPr>
            <a:r>
              <a:t>Cultural, operational and environmental factors within institutions can all affect the likelihood of children being sexually abused and the prospect that abuse will be identified, reported and responded to appropriately.</a:t>
            </a:r>
          </a:p>
          <a:p>
            <a:pPr defTabSz="626181">
              <a:lnSpc>
                <a:spcPct val="100000"/>
              </a:lnSpc>
              <a:defRPr sz="1100">
                <a:latin typeface="Calibri"/>
                <a:ea typeface="Calibri"/>
                <a:cs typeface="Calibri"/>
                <a:sym typeface="Calibri"/>
              </a:defRPr>
            </a:pPr>
            <a:endParaRPr/>
          </a:p>
          <a:p>
            <a:pPr defTabSz="626181">
              <a:lnSpc>
                <a:spcPct val="100000"/>
              </a:lnSpc>
              <a:defRPr sz="800">
                <a:latin typeface="Calibri"/>
                <a:ea typeface="Calibri"/>
                <a:cs typeface="Calibri"/>
                <a:sym typeface="Calibri"/>
              </a:defRPr>
            </a:pPr>
            <a:r>
              <a:t>See also </a:t>
            </a:r>
            <a:r>
              <a:rPr b="1"/>
              <a:t>Volume 2, </a:t>
            </a:r>
            <a:r>
              <a:rPr b="1" i="1"/>
              <a:t>Nature and cause</a:t>
            </a:r>
            <a:r>
              <a:rPr i="1"/>
              <a:t>,</a:t>
            </a:r>
            <a:r>
              <a:t> which details the nature and cause of child sexual abuse in institutional contexts. It also describes what is known about the extent of child sexual abuse and the limitations of existing studies. The volume discusses factors that affect the risk of child sexual abuse in institutions.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 name="Shape 604"/>
          <p:cNvSpPr>
            <a:spLocks noGrp="1" noRot="1" noChangeAspect="1"/>
          </p:cNvSpPr>
          <p:nvPr>
            <p:ph type="sldImg"/>
          </p:nvPr>
        </p:nvSpPr>
        <p:spPr>
          <a:prstGeom prst="rect">
            <a:avLst/>
          </a:prstGeom>
        </p:spPr>
        <p:txBody>
          <a:bodyPr/>
          <a:lstStyle/>
          <a:p>
            <a:endParaRPr/>
          </a:p>
        </p:txBody>
      </p:sp>
      <p:sp>
        <p:nvSpPr>
          <p:cNvPr id="605" name="Shape 605"/>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Research report: Parkinson and Cashmore ‘Assessing the different dimensions and degrees of risk of child sexual abuse in institutions’</a:t>
            </a:r>
          </a:p>
          <a:p>
            <a:pPr defTabSz="914400">
              <a:lnSpc>
                <a:spcPct val="100000"/>
              </a:lnSpc>
              <a:defRPr sz="1100">
                <a:latin typeface="Calibri"/>
                <a:ea typeface="Calibri"/>
                <a:cs typeface="Calibri"/>
                <a:sym typeface="Calibri"/>
              </a:defRPr>
            </a:pPr>
            <a:endParaRPr/>
          </a:p>
          <a:p>
            <a:pPr defTabSz="914400">
              <a:lnSpc>
                <a:spcPct val="100000"/>
              </a:lnSpc>
              <a:defRPr sz="1100" b="1">
                <a:latin typeface="Calibri"/>
                <a:ea typeface="Calibri"/>
                <a:cs typeface="Calibri"/>
                <a:sym typeface="Calibri"/>
              </a:defRPr>
            </a:pPr>
            <a:r>
              <a:t>Executive Summary </a:t>
            </a:r>
            <a:r>
              <a:rPr b="0"/>
              <a:t>p 10</a:t>
            </a:r>
          </a:p>
          <a:p>
            <a:pPr defTabSz="914400">
              <a:lnSpc>
                <a:spcPct val="100000"/>
              </a:lnSpc>
              <a:defRPr sz="1100">
                <a:latin typeface="Calibri"/>
                <a:ea typeface="Calibri"/>
                <a:cs typeface="Calibri"/>
                <a:sym typeface="Calibri"/>
              </a:defRPr>
            </a:pPr>
            <a:r>
              <a:t> </a:t>
            </a:r>
          </a:p>
          <a:p>
            <a:pPr defTabSz="914400">
              <a:lnSpc>
                <a:spcPct val="100000"/>
              </a:lnSpc>
              <a:defRPr sz="1100" b="1">
                <a:latin typeface="Calibri"/>
                <a:ea typeface="Calibri"/>
                <a:cs typeface="Calibri"/>
                <a:sym typeface="Calibri"/>
              </a:defRPr>
            </a:pPr>
            <a:r>
              <a:t>Volume 12, </a:t>
            </a:r>
            <a:r>
              <a:rPr i="1"/>
              <a:t>Contemporary out-of-home care </a:t>
            </a:r>
          </a:p>
          <a:p>
            <a:pPr defTabSz="914400">
              <a:lnSpc>
                <a:spcPct val="100000"/>
              </a:lnSpc>
              <a:defRPr sz="1100">
                <a:latin typeface="Calibri"/>
                <a:ea typeface="Calibri"/>
                <a:cs typeface="Calibri"/>
                <a:sym typeface="Calibri"/>
              </a:defRPr>
            </a:pPr>
            <a:endParaRPr i="1"/>
          </a:p>
          <a:p>
            <a:pPr defTabSz="626181">
              <a:lnSpc>
                <a:spcPct val="100000"/>
              </a:lnSpc>
              <a:defRPr sz="800">
                <a:latin typeface="Calibri"/>
                <a:ea typeface="Calibri"/>
                <a:cs typeface="Calibri"/>
                <a:sym typeface="Calibri"/>
              </a:defRPr>
            </a:pPr>
            <a:r>
              <a:t>See also </a:t>
            </a:r>
            <a:r>
              <a:rPr b="1"/>
              <a:t>Volume 2, </a:t>
            </a:r>
            <a:r>
              <a:rPr b="1" i="1"/>
              <a:t>Nature and cause</a:t>
            </a:r>
            <a:r>
              <a:rPr i="1"/>
              <a:t>,</a:t>
            </a:r>
            <a:r>
              <a:t> which details the nature and cause of child sexual abuse in institutional contexts. It also describes what is known about the extent of child sexual abuse and the limitations of existing studies. The volume discusses factors that affect the risk of child sexual abuse in institutions. </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Shape 612"/>
          <p:cNvSpPr>
            <a:spLocks noGrp="1" noRot="1" noChangeAspect="1"/>
          </p:cNvSpPr>
          <p:nvPr>
            <p:ph type="sldImg"/>
          </p:nvPr>
        </p:nvSpPr>
        <p:spPr>
          <a:prstGeom prst="rect">
            <a:avLst/>
          </a:prstGeom>
        </p:spPr>
        <p:txBody>
          <a:bodyPr/>
          <a:lstStyle/>
          <a:p>
            <a:endParaRPr/>
          </a:p>
        </p:txBody>
      </p:sp>
      <p:sp>
        <p:nvSpPr>
          <p:cNvPr id="613" name="Shape 613"/>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 </a:t>
            </a:r>
          </a:p>
          <a:p>
            <a:pPr defTabSz="914400">
              <a:lnSpc>
                <a:spcPct val="100000"/>
              </a:lnSpc>
              <a:defRPr sz="1100">
                <a:latin typeface="Calibri"/>
                <a:ea typeface="Calibri"/>
                <a:cs typeface="Calibri"/>
                <a:sym typeface="Calibri"/>
              </a:defRPr>
            </a:pPr>
            <a:r>
              <a:t>Volume 12, Section 4.3, </a:t>
            </a:r>
            <a:r>
              <a:rPr i="1"/>
              <a:t>Factors contributing to child sexual abuse in contemporary out-of-home care</a:t>
            </a:r>
          </a:p>
          <a:p>
            <a:pPr defTabSz="914400">
              <a:lnSpc>
                <a:spcPct val="100000"/>
              </a:lnSpc>
              <a:defRPr sz="1100">
                <a:latin typeface="Calibri"/>
                <a:ea typeface="Calibri"/>
                <a:cs typeface="Calibri"/>
                <a:sym typeface="Calibri"/>
              </a:defRPr>
            </a:pPr>
            <a:endParaRPr i="1"/>
          </a:p>
          <a:p>
            <a:pPr defTabSz="914400">
              <a:lnSpc>
                <a:spcPct val="100000"/>
              </a:lnSpc>
              <a:defRPr sz="1100">
                <a:latin typeface="Calibri"/>
                <a:ea typeface="Calibri"/>
                <a:cs typeface="Calibri"/>
                <a:sym typeface="Calibri"/>
              </a:defRPr>
            </a:pPr>
            <a:r>
              <a:t>Children in out-of-home care can have an increased vulnerability to sexual abuse.</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Shape 620"/>
          <p:cNvSpPr>
            <a:spLocks noGrp="1" noRot="1" noChangeAspect="1"/>
          </p:cNvSpPr>
          <p:nvPr>
            <p:ph type="sldImg"/>
          </p:nvPr>
        </p:nvSpPr>
        <p:spPr>
          <a:prstGeom prst="rect">
            <a:avLst/>
          </a:prstGeom>
        </p:spPr>
        <p:txBody>
          <a:bodyPr/>
          <a:lstStyle/>
          <a:p>
            <a:endParaRPr/>
          </a:p>
        </p:txBody>
      </p:sp>
      <p:sp>
        <p:nvSpPr>
          <p:cNvPr id="621" name="Shape 621"/>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12, Section 4.3, </a:t>
            </a:r>
            <a:r>
              <a:rPr i="1"/>
              <a:t>Factors contributing to child sexual abuse in contemporary out-of-home care</a:t>
            </a:r>
          </a:p>
          <a:p>
            <a:pPr defTabSz="914400">
              <a:lnSpc>
                <a:spcPct val="100000"/>
              </a:lnSpc>
              <a:defRPr sz="1100">
                <a:latin typeface="Calibri"/>
                <a:ea typeface="Calibri"/>
                <a:cs typeface="Calibri"/>
                <a:sym typeface="Calibri"/>
              </a:defRPr>
            </a:pPr>
            <a:endParaRPr i="1"/>
          </a:p>
          <a:p>
            <a:pPr defTabSz="914224">
              <a:lnSpc>
                <a:spcPct val="100000"/>
              </a:lnSpc>
              <a:defRPr sz="1100">
                <a:latin typeface="Calibri"/>
                <a:ea typeface="Calibri"/>
                <a:cs typeface="Calibri"/>
                <a:sym typeface="Calibri"/>
              </a:defRPr>
            </a:pPr>
            <a:r>
              <a:t>Certain features of institutions can facilitate or enable sexual abuse of children to occur.</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Shape 625"/>
          <p:cNvSpPr>
            <a:spLocks noGrp="1" noRot="1" noChangeAspect="1"/>
          </p:cNvSpPr>
          <p:nvPr>
            <p:ph type="sldImg"/>
          </p:nvPr>
        </p:nvSpPr>
        <p:spPr>
          <a:prstGeom prst="rect">
            <a:avLst/>
          </a:prstGeom>
        </p:spPr>
        <p:txBody>
          <a:bodyPr/>
          <a:lstStyle/>
          <a:p>
            <a:endParaRPr/>
          </a:p>
        </p:txBody>
      </p:sp>
      <p:sp>
        <p:nvSpPr>
          <p:cNvPr id="626" name="Shape 626"/>
          <p:cNvSpPr>
            <a:spLocks noGrp="1"/>
          </p:cNvSpPr>
          <p:nvPr>
            <p:ph type="body" sz="quarter" idx="1"/>
          </p:nvPr>
        </p:nvSpPr>
        <p:spPr>
          <a:prstGeom prst="rect">
            <a:avLst/>
          </a:prstGeom>
        </p:spPr>
        <p:txBody>
          <a:bodyPr/>
          <a:lstStyle>
            <a:lvl1pPr defTabSz="626181">
              <a:lnSpc>
                <a:spcPct val="100000"/>
              </a:lnSpc>
              <a:defRPr sz="800">
                <a:latin typeface="Calibri"/>
                <a:ea typeface="Calibri"/>
                <a:cs typeface="Calibri"/>
                <a:sym typeface="Calibri"/>
              </a:defRPr>
            </a:lvl1pPr>
          </a:lstStyle>
          <a:p>
            <a:r>
              <a:t>In each of the volumes on particular institutional contexts, we examine what makes an organisation child safe and recommend approaches to improve child safety.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 name="Shape 633"/>
          <p:cNvSpPr>
            <a:spLocks noGrp="1" noRot="1" noChangeAspect="1"/>
          </p:cNvSpPr>
          <p:nvPr>
            <p:ph type="sldImg"/>
          </p:nvPr>
        </p:nvSpPr>
        <p:spPr>
          <a:prstGeom prst="rect">
            <a:avLst/>
          </a:prstGeom>
        </p:spPr>
        <p:txBody>
          <a:bodyPr/>
          <a:lstStyle/>
          <a:p>
            <a:endParaRPr/>
          </a:p>
        </p:txBody>
      </p:sp>
      <p:sp>
        <p:nvSpPr>
          <p:cNvPr id="634" name="Shape 634"/>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16, Book 3, Section 19.2, </a:t>
            </a:r>
            <a:r>
              <a:rPr i="1"/>
              <a:t>Common contributing factors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 name="Shape 641"/>
          <p:cNvSpPr>
            <a:spLocks noGrp="1" noRot="1" noChangeAspect="1"/>
          </p:cNvSpPr>
          <p:nvPr>
            <p:ph type="sldImg"/>
          </p:nvPr>
        </p:nvSpPr>
        <p:spPr>
          <a:prstGeom prst="rect">
            <a:avLst/>
          </a:prstGeom>
        </p:spPr>
        <p:txBody>
          <a:bodyPr/>
          <a:lstStyle/>
          <a:p>
            <a:endParaRPr/>
          </a:p>
        </p:txBody>
      </p:sp>
      <p:sp>
        <p:nvSpPr>
          <p:cNvPr id="642" name="Shape 642"/>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16, Book 3, Section 19.2, </a:t>
            </a:r>
            <a:r>
              <a:rPr i="1"/>
              <a:t>Common contributing factors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Shape 336"/>
          <p:cNvSpPr>
            <a:spLocks noGrp="1" noRot="1" noChangeAspect="1"/>
          </p:cNvSpPr>
          <p:nvPr>
            <p:ph type="sldImg"/>
          </p:nvPr>
        </p:nvSpPr>
        <p:spPr>
          <a:prstGeom prst="rect">
            <a:avLst/>
          </a:prstGeom>
        </p:spPr>
        <p:txBody>
          <a:bodyPr/>
          <a:lstStyle/>
          <a:p>
            <a:endParaRPr/>
          </a:p>
        </p:txBody>
      </p:sp>
      <p:sp>
        <p:nvSpPr>
          <p:cNvPr id="337" name="Shape 337"/>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Final information update, p 1 (update sheet to Final report)</a:t>
            </a:r>
            <a:endParaRPr i="1"/>
          </a:p>
          <a:p>
            <a:pPr defTabSz="914400">
              <a:lnSpc>
                <a:spcPct val="100000"/>
              </a:lnSpc>
              <a:defRPr sz="1100">
                <a:latin typeface="Calibri"/>
                <a:ea typeface="Calibri"/>
                <a:cs typeface="Calibri"/>
                <a:sym typeface="Calibri"/>
              </a:defRPr>
            </a:pPr>
            <a:r>
              <a:t>* Volume 1 p26 states private sessions were held in ‘more than 61 correctional centres’. The final count by December 2017 is 62.</a:t>
            </a:r>
          </a:p>
          <a:p>
            <a:pPr defTabSz="914400">
              <a:lnSpc>
                <a:spcPct val="100000"/>
              </a:lnSpc>
              <a:defRPr sz="1100" i="1">
                <a:latin typeface="Calibri"/>
                <a:ea typeface="Calibri"/>
                <a:cs typeface="Calibri"/>
                <a:sym typeface="Calibri"/>
              </a:defRPr>
            </a:pPr>
            <a:r>
              <a:t>------------------------------</a:t>
            </a:r>
          </a:p>
          <a:p>
            <a:pPr defTabSz="914400">
              <a:lnSpc>
                <a:spcPct val="100000"/>
              </a:lnSpc>
              <a:defRPr sz="1100">
                <a:latin typeface="Calibri"/>
                <a:ea typeface="Calibri"/>
                <a:cs typeface="Calibri"/>
                <a:sym typeface="Calibri"/>
              </a:defRPr>
            </a:pPr>
            <a:r>
              <a:t>The final information update provides information we have learned from 8,013 private sessions during the course of the Royal Commission.</a:t>
            </a:r>
          </a:p>
          <a:p>
            <a:pPr defTabSz="914400">
              <a:lnSpc>
                <a:spcPct val="100000"/>
              </a:lnSpc>
              <a:defRPr sz="1100">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The Final Report drew on information from 6,961 private sessions held between 7 May 2013 and 31 May 2017. The final information update includes the additional 1,052 private sessions that were conducted after the Final Report cut-off on 31 May 2017. The final private session was held on the 24</a:t>
            </a:r>
            <a:r>
              <a:rPr baseline="30000"/>
              <a:t>th</a:t>
            </a:r>
            <a:r>
              <a:t> November, 2017.</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 name="Shape 650"/>
          <p:cNvSpPr>
            <a:spLocks noGrp="1" noRot="1" noChangeAspect="1"/>
          </p:cNvSpPr>
          <p:nvPr>
            <p:ph type="sldImg"/>
          </p:nvPr>
        </p:nvSpPr>
        <p:spPr>
          <a:prstGeom prst="rect">
            <a:avLst/>
          </a:prstGeom>
        </p:spPr>
        <p:txBody>
          <a:bodyPr/>
          <a:lstStyle/>
          <a:p>
            <a:endParaRPr/>
          </a:p>
        </p:txBody>
      </p:sp>
      <p:sp>
        <p:nvSpPr>
          <p:cNvPr id="651" name="Shape 651"/>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r>
              <a:rPr b="0"/>
              <a:t>: </a:t>
            </a:r>
            <a:r>
              <a:rPr i="1"/>
              <a:t>A brief guide to the Final Report</a:t>
            </a:r>
            <a:r>
              <a:rPr b="0" i="1"/>
              <a:t>, ‘</a:t>
            </a:r>
            <a:r>
              <a:rPr b="0"/>
              <a:t>Improving the response of different types of institutions’ [p. 8]</a:t>
            </a:r>
          </a:p>
          <a:p>
            <a:pPr defTabSz="914400">
              <a:lnSpc>
                <a:spcPct val="100000"/>
              </a:lnSpc>
              <a:defRPr sz="800">
                <a:latin typeface="Calibri"/>
                <a:ea typeface="Calibri"/>
                <a:cs typeface="Calibri"/>
                <a:sym typeface="Calibri"/>
              </a:defRPr>
            </a:pPr>
            <a:r>
              <a:t>The recommendations in Volumes 12 to 16 look at making particular types of institutions safer for children such as out-of-home care; schools; sport, recreation, arts, culture, community and hobby groups; youth detention settings; and religious institutions. </a:t>
            </a:r>
          </a:p>
          <a:p>
            <a:pPr defTabSz="914400">
              <a:lnSpc>
                <a:spcPct val="100000"/>
              </a:lnSpc>
              <a:defRPr sz="1100">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See also Executive Summary [pp. 25-27]</a:t>
            </a:r>
          </a:p>
          <a:p>
            <a:pPr defTabSz="914400">
              <a:lnSpc>
                <a:spcPct val="100000"/>
              </a:lnSpc>
              <a:defRPr sz="1100">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Note earlier discussion in slides relating to: </a:t>
            </a:r>
          </a:p>
          <a:p>
            <a:pPr defTabSz="914400">
              <a:lnSpc>
                <a:spcPct val="100000"/>
              </a:lnSpc>
              <a:defRPr sz="1100" b="1">
                <a:latin typeface="Calibri"/>
                <a:ea typeface="Calibri"/>
                <a:cs typeface="Calibri"/>
                <a:sym typeface="Calibri"/>
              </a:defRPr>
            </a:pPr>
            <a:endParaRPr/>
          </a:p>
          <a:p>
            <a:pPr defTabSz="914400">
              <a:lnSpc>
                <a:spcPct val="100000"/>
              </a:lnSpc>
              <a:defRPr sz="800" b="1">
                <a:latin typeface="Calibri"/>
                <a:ea typeface="Calibri"/>
                <a:cs typeface="Calibri"/>
                <a:sym typeface="Calibri"/>
              </a:defRPr>
            </a:pPr>
            <a:r>
              <a:t>Volume 6, </a:t>
            </a:r>
            <a:r>
              <a:rPr i="1"/>
              <a:t>Making institutions child safe</a:t>
            </a:r>
            <a:r>
              <a:rPr b="0" i="1"/>
              <a:t>, </a:t>
            </a:r>
            <a:r>
              <a:rPr b="0"/>
              <a:t>which looks at the role community prevention could play in making communities and institutions child safe, the child safe standards that will make institutions safer for children, and how regulatory oversight and practice could be improved to facilitate the implementation of these standards in institutions. </a:t>
            </a:r>
          </a:p>
          <a:p>
            <a:pPr defTabSz="914400">
              <a:lnSpc>
                <a:spcPct val="100000"/>
              </a:lnSpc>
              <a:defRPr sz="1100" b="1">
                <a:latin typeface="Calibri"/>
                <a:ea typeface="Calibri"/>
                <a:cs typeface="Calibri"/>
                <a:sym typeface="Calibri"/>
              </a:defRPr>
            </a:pPr>
            <a:endParaRPr b="0"/>
          </a:p>
          <a:p>
            <a:pPr defTabSz="914400">
              <a:lnSpc>
                <a:spcPct val="100000"/>
              </a:lnSpc>
              <a:defRPr sz="800" b="1">
                <a:latin typeface="Calibri"/>
                <a:ea typeface="Calibri"/>
                <a:cs typeface="Calibri"/>
                <a:sym typeface="Calibri"/>
              </a:defRPr>
            </a:pPr>
            <a:r>
              <a:t>Volume</a:t>
            </a:r>
            <a:r>
              <a:rPr sz="1400" b="0"/>
              <a:t> </a:t>
            </a:r>
            <a:r>
              <a:t>7, </a:t>
            </a:r>
            <a:r>
              <a:rPr i="1"/>
              <a:t>Improving institutional responding and reporting</a:t>
            </a:r>
            <a:r>
              <a:t> </a:t>
            </a:r>
            <a:r>
              <a:rPr b="0"/>
              <a:t>– regarding ways to improve the reporting of child sexual abuse, how institutions respond to complaints of child sexual abuse,</a:t>
            </a:r>
            <a:r>
              <a:rPr sz="1400" b="0"/>
              <a:t> </a:t>
            </a:r>
            <a:r>
              <a:rPr b="0"/>
              <a:t>and the need for independent oversight of complaint handling by institutions.</a:t>
            </a:r>
          </a:p>
          <a:p>
            <a:pPr defTabSz="914400">
              <a:lnSpc>
                <a:spcPct val="100000"/>
              </a:lnSpc>
              <a:defRPr sz="1100" b="1">
                <a:latin typeface="Calibri"/>
                <a:ea typeface="Calibri"/>
                <a:cs typeface="Calibri"/>
                <a:sym typeface="Calibri"/>
              </a:defRPr>
            </a:pPr>
            <a:endParaRPr b="0"/>
          </a:p>
          <a:p>
            <a:pPr defTabSz="914400">
              <a:lnSpc>
                <a:spcPct val="100000"/>
              </a:lnSpc>
              <a:defRPr sz="800" b="1">
                <a:latin typeface="Calibri"/>
                <a:ea typeface="Calibri"/>
                <a:cs typeface="Calibri"/>
                <a:sym typeface="Calibri"/>
              </a:defRPr>
            </a:pPr>
            <a:r>
              <a:t>Volume 8, </a:t>
            </a:r>
            <a:r>
              <a:rPr i="1"/>
              <a:t>Recordkeeping and information sharing</a:t>
            </a:r>
            <a:r>
              <a:t> </a:t>
            </a:r>
            <a:r>
              <a:rPr b="0"/>
              <a:t>– especially in relation to how to improve records and recordkeeping practices within institutions and information sharing between key agencies and institutions.</a:t>
            </a:r>
          </a:p>
          <a:p>
            <a:pPr defTabSz="914400">
              <a:lnSpc>
                <a:spcPct val="100000"/>
              </a:lnSpc>
              <a:defRPr sz="1100">
                <a:latin typeface="Calibri"/>
                <a:ea typeface="Calibri"/>
                <a:cs typeface="Calibri"/>
                <a:sym typeface="Calibri"/>
              </a:defRPr>
            </a:pPr>
            <a:endParaRPr b="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Shape 656"/>
          <p:cNvSpPr>
            <a:spLocks noGrp="1" noRot="1" noChangeAspect="1"/>
          </p:cNvSpPr>
          <p:nvPr>
            <p:ph type="sldImg"/>
          </p:nvPr>
        </p:nvSpPr>
        <p:spPr>
          <a:prstGeom prst="rect">
            <a:avLst/>
          </a:prstGeom>
        </p:spPr>
        <p:txBody>
          <a:bodyPr/>
          <a:lstStyle/>
          <a:p>
            <a:endParaRPr/>
          </a:p>
        </p:txBody>
      </p:sp>
      <p:sp>
        <p:nvSpPr>
          <p:cNvPr id="657" name="Shape 657"/>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9:</a:t>
            </a:r>
          </a:p>
          <a:p>
            <a:pPr marL="171450" indent="-171450" defTabSz="914400">
              <a:lnSpc>
                <a:spcPct val="100000"/>
              </a:lnSpc>
              <a:buSzPct val="100000"/>
              <a:buChar char="-"/>
              <a:defRPr sz="1100" i="1">
                <a:latin typeface="Calibri"/>
                <a:ea typeface="Calibri"/>
                <a:cs typeface="Calibri"/>
                <a:sym typeface="Calibri"/>
              </a:defRPr>
            </a:pPr>
            <a:r>
              <a:t>Summary</a:t>
            </a:r>
            <a:r>
              <a:rPr i="0"/>
              <a:t>, p 9</a:t>
            </a:r>
          </a:p>
          <a:p>
            <a:pPr marL="171450" indent="-171450" defTabSz="914400">
              <a:lnSpc>
                <a:spcPct val="100000"/>
              </a:lnSpc>
              <a:buSzPct val="100000"/>
              <a:buChar char="-"/>
              <a:defRPr sz="1100">
                <a:latin typeface="Calibri"/>
                <a:ea typeface="Calibri"/>
                <a:cs typeface="Calibri"/>
                <a:sym typeface="Calibri"/>
              </a:defRPr>
            </a:pPr>
            <a:r>
              <a:t>Section 2.2, </a:t>
            </a:r>
            <a:r>
              <a:rPr i="1"/>
              <a:t>Understanding victims’ and survivors’ needs</a:t>
            </a:r>
            <a:r>
              <a:t>, pp 30–43</a:t>
            </a:r>
          </a:p>
          <a:p>
            <a:pPr marL="171450" indent="-171450" defTabSz="914400">
              <a:lnSpc>
                <a:spcPct val="100000"/>
              </a:lnSpc>
              <a:buSzPct val="100000"/>
              <a:buChar char="-"/>
              <a:defRPr sz="1100">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Note: Volume 3, </a:t>
            </a:r>
            <a:r>
              <a:rPr i="1"/>
              <a:t>Impacts</a:t>
            </a:r>
            <a:r>
              <a:t>, discusses impacts of child sexual abuse and institutional responses on victims and survivors, secondary victims and communities. It provides important supplementary information to Volume 9.</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 name="Shape 662"/>
          <p:cNvSpPr>
            <a:spLocks noGrp="1" noRot="1" noChangeAspect="1"/>
          </p:cNvSpPr>
          <p:nvPr>
            <p:ph type="sldImg"/>
          </p:nvPr>
        </p:nvSpPr>
        <p:spPr>
          <a:prstGeom prst="rect">
            <a:avLst/>
          </a:prstGeom>
        </p:spPr>
        <p:txBody>
          <a:bodyPr/>
          <a:lstStyle/>
          <a:p>
            <a:endParaRPr/>
          </a:p>
        </p:txBody>
      </p:sp>
      <p:sp>
        <p:nvSpPr>
          <p:cNvPr id="663" name="Shape 663"/>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i="1">
                <a:latin typeface="Calibri"/>
                <a:ea typeface="Calibri"/>
                <a:cs typeface="Calibri"/>
                <a:sym typeface="Calibri"/>
              </a:defRPr>
            </a:pPr>
            <a:r>
              <a:t>Summary</a:t>
            </a:r>
            <a:r>
              <a:rPr i="0"/>
              <a:t>, p 10</a:t>
            </a:r>
          </a:p>
          <a:p>
            <a:pPr defTabSz="914400">
              <a:lnSpc>
                <a:spcPct val="100000"/>
              </a:lnSpc>
              <a:defRPr sz="1100">
                <a:latin typeface="Calibri"/>
                <a:ea typeface="Calibri"/>
                <a:cs typeface="Calibri"/>
                <a:sym typeface="Calibri"/>
              </a:defRPr>
            </a:pPr>
            <a:r>
              <a:t>Volume 9, Section 3.2, </a:t>
            </a:r>
            <a:r>
              <a:rPr i="1"/>
              <a:t>Services providing advocacy and support and therapeutic treatment</a:t>
            </a:r>
            <a:r>
              <a:t>, p 102–8</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 name="Shape 668"/>
          <p:cNvSpPr>
            <a:spLocks noGrp="1" noRot="1" noChangeAspect="1"/>
          </p:cNvSpPr>
          <p:nvPr>
            <p:ph type="sldImg"/>
          </p:nvPr>
        </p:nvSpPr>
        <p:spPr>
          <a:prstGeom prst="rect">
            <a:avLst/>
          </a:prstGeom>
        </p:spPr>
        <p:txBody>
          <a:bodyPr/>
          <a:lstStyle/>
          <a:p>
            <a:endParaRPr/>
          </a:p>
        </p:txBody>
      </p:sp>
      <p:sp>
        <p:nvSpPr>
          <p:cNvPr id="669" name="Shape 669"/>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9, Chapter 4, </a:t>
            </a:r>
            <a:r>
              <a:rPr i="1"/>
              <a:t>Barriers to help-seeking and effective service responses</a:t>
            </a:r>
          </a:p>
          <a:p>
            <a:pPr marL="171450" indent="-171450" defTabSz="914400">
              <a:lnSpc>
                <a:spcPct val="100000"/>
              </a:lnSpc>
              <a:buSzPct val="100000"/>
              <a:buChar char="-"/>
              <a:defRPr sz="1100">
                <a:latin typeface="Calibri"/>
                <a:ea typeface="Calibri"/>
                <a:cs typeface="Calibri"/>
                <a:sym typeface="Calibri"/>
              </a:defRPr>
            </a:pPr>
            <a:r>
              <a:t>Section 4.3, </a:t>
            </a:r>
            <a:r>
              <a:rPr i="1"/>
              <a:t>Mainstream and specialist service responses</a:t>
            </a:r>
            <a:r>
              <a:t>, pp 126-141</a:t>
            </a:r>
          </a:p>
          <a:p>
            <a:pPr marL="171450" indent="-171450" defTabSz="914400">
              <a:lnSpc>
                <a:spcPct val="100000"/>
              </a:lnSpc>
              <a:buSzPct val="100000"/>
              <a:buChar char="-"/>
              <a:defRPr sz="1100">
                <a:latin typeface="Calibri"/>
                <a:ea typeface="Calibri"/>
                <a:cs typeface="Calibri"/>
                <a:sym typeface="Calibri"/>
              </a:defRPr>
            </a:pPr>
            <a:r>
              <a:t>Section 4.4, </a:t>
            </a:r>
            <a:r>
              <a:rPr i="1"/>
              <a:t>Structural barriers to effective service responses</a:t>
            </a:r>
            <a:r>
              <a:t>, pp 142-149</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 name="Shape 678"/>
          <p:cNvSpPr>
            <a:spLocks noGrp="1" noRot="1" noChangeAspect="1"/>
          </p:cNvSpPr>
          <p:nvPr>
            <p:ph type="sldImg"/>
          </p:nvPr>
        </p:nvSpPr>
        <p:spPr>
          <a:prstGeom prst="rect">
            <a:avLst/>
          </a:prstGeom>
        </p:spPr>
        <p:txBody>
          <a:bodyPr/>
          <a:lstStyle/>
          <a:p>
            <a:endParaRPr/>
          </a:p>
        </p:txBody>
      </p:sp>
      <p:sp>
        <p:nvSpPr>
          <p:cNvPr id="679" name="Shape 679"/>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9</a:t>
            </a:r>
          </a:p>
          <a:p>
            <a:pPr marL="171450" indent="-171450" defTabSz="914400">
              <a:lnSpc>
                <a:spcPct val="100000"/>
              </a:lnSpc>
              <a:buSzPct val="100000"/>
              <a:buChar char="-"/>
              <a:defRPr sz="1100">
                <a:latin typeface="Calibri"/>
                <a:ea typeface="Calibri"/>
                <a:cs typeface="Calibri"/>
                <a:sym typeface="Calibri"/>
              </a:defRPr>
            </a:pPr>
            <a:r>
              <a:t>Section 2.5, </a:t>
            </a:r>
            <a:r>
              <a:rPr i="1"/>
              <a:t>Service system principles for healing and recovery, </a:t>
            </a:r>
            <a:r>
              <a:t>pp 60-82.</a:t>
            </a:r>
          </a:p>
          <a:p>
            <a:pPr marL="171450" indent="-171450" defTabSz="914400">
              <a:lnSpc>
                <a:spcPct val="100000"/>
              </a:lnSpc>
              <a:buSzPct val="100000"/>
              <a:buChar char="-"/>
              <a:defRPr sz="1100">
                <a:latin typeface="Calibri"/>
                <a:ea typeface="Calibri"/>
                <a:cs typeface="Calibri"/>
                <a:sym typeface="Calibri"/>
              </a:defRPr>
            </a:pPr>
            <a:r>
              <a:t>Volume 9, Section 5.2, </a:t>
            </a:r>
            <a:r>
              <a:rPr i="1"/>
              <a:t>The need for service system reform</a:t>
            </a:r>
            <a:r>
              <a:t>, pp 162-6.</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Shape 690"/>
          <p:cNvSpPr>
            <a:spLocks noGrp="1" noRot="1" noChangeAspect="1"/>
          </p:cNvSpPr>
          <p:nvPr>
            <p:ph type="sldImg"/>
          </p:nvPr>
        </p:nvSpPr>
        <p:spPr>
          <a:prstGeom prst="rect">
            <a:avLst/>
          </a:prstGeom>
        </p:spPr>
        <p:txBody>
          <a:bodyPr/>
          <a:lstStyle/>
          <a:p>
            <a:endParaRPr/>
          </a:p>
        </p:txBody>
      </p:sp>
      <p:sp>
        <p:nvSpPr>
          <p:cNvPr id="691" name="Shape 691"/>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endParaRPr sz="900"/>
          </a:p>
          <a:p>
            <a:pPr marL="342900" indent="-342900" defTabSz="914400">
              <a:lnSpc>
                <a:spcPct val="100000"/>
              </a:lnSpc>
              <a:buSzPct val="100000"/>
              <a:buFont typeface="Arial"/>
              <a:buChar char="•"/>
              <a:defRPr sz="1100">
                <a:latin typeface="Calibri"/>
                <a:ea typeface="Calibri"/>
                <a:cs typeface="Calibri"/>
                <a:sym typeface="Calibri"/>
              </a:defRPr>
            </a:pPr>
            <a:r>
              <a:t>Volume 3 </a:t>
            </a:r>
            <a:r>
              <a:rPr i="1"/>
              <a:t>Summary</a:t>
            </a:r>
            <a:r>
              <a:t>, pp 9-12. </a:t>
            </a:r>
            <a:endParaRPr sz="900"/>
          </a:p>
          <a:p>
            <a:pPr marL="342900" indent="-342900" defTabSz="914400">
              <a:lnSpc>
                <a:spcPct val="100000"/>
              </a:lnSpc>
              <a:buSzPct val="100000"/>
              <a:buFont typeface="Arial"/>
              <a:buChar char="•"/>
              <a:defRPr sz="900">
                <a:latin typeface="Calibri"/>
                <a:ea typeface="Calibri"/>
                <a:cs typeface="Calibri"/>
                <a:sym typeface="Calibri"/>
              </a:defRPr>
            </a:pPr>
            <a:endParaRPr sz="900"/>
          </a:p>
          <a:p>
            <a:pPr marL="342900" indent="-342900" defTabSz="914400">
              <a:lnSpc>
                <a:spcPct val="100000"/>
              </a:lnSpc>
              <a:buSzPct val="100000"/>
              <a:buFont typeface="Arial"/>
              <a:buChar char="•"/>
              <a:defRPr sz="1100">
                <a:latin typeface="Calibri"/>
                <a:ea typeface="Calibri"/>
                <a:cs typeface="Calibri"/>
                <a:sym typeface="Calibri"/>
              </a:defRPr>
            </a:pPr>
            <a:r>
              <a:t>In private sessions and public hearings, we heard many stories of profound and wide-ranging impacts on the lives of victims, in both their childhood and throughout their adult lives. </a:t>
            </a:r>
            <a:endParaRPr sz="900"/>
          </a:p>
          <a:p>
            <a:pPr marL="342900" indent="-342900" defTabSz="914400">
              <a:lnSpc>
                <a:spcPct val="100000"/>
              </a:lnSpc>
              <a:buSzPct val="100000"/>
              <a:buFont typeface="Arial"/>
              <a:buChar char="•"/>
              <a:defRPr sz="1100">
                <a:latin typeface="Calibri"/>
                <a:ea typeface="Calibri"/>
                <a:cs typeface="Calibri"/>
                <a:sym typeface="Calibri"/>
              </a:defRPr>
            </a:pPr>
            <a:r>
              <a:t>We also heard stories that demonstrated survivors’ strength, resilience and courage in the face of this adversity. </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 name="Shape 699"/>
          <p:cNvSpPr>
            <a:spLocks noGrp="1" noRot="1" noChangeAspect="1"/>
          </p:cNvSpPr>
          <p:nvPr>
            <p:ph type="sldImg"/>
          </p:nvPr>
        </p:nvSpPr>
        <p:spPr>
          <a:prstGeom prst="rect">
            <a:avLst/>
          </a:prstGeom>
        </p:spPr>
        <p:txBody>
          <a:bodyPr/>
          <a:lstStyle/>
          <a:p>
            <a:endParaRPr/>
          </a:p>
        </p:txBody>
      </p:sp>
      <p:sp>
        <p:nvSpPr>
          <p:cNvPr id="700" name="Shape 700"/>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Sources</a:t>
            </a:r>
          </a:p>
          <a:p>
            <a:pPr defTabSz="914400">
              <a:lnSpc>
                <a:spcPct val="100000"/>
              </a:lnSpc>
              <a:defRPr sz="1100">
                <a:latin typeface="Calibri"/>
                <a:ea typeface="Calibri"/>
                <a:cs typeface="Calibri"/>
                <a:sym typeface="Calibri"/>
              </a:defRPr>
            </a:pPr>
            <a:r>
              <a:t>Volume 6, Overview, p 35.</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 name="Shape 705"/>
          <p:cNvSpPr>
            <a:spLocks noGrp="1" noRot="1" noChangeAspect="1"/>
          </p:cNvSpPr>
          <p:nvPr>
            <p:ph type="sldImg"/>
          </p:nvPr>
        </p:nvSpPr>
        <p:spPr>
          <a:prstGeom prst="rect">
            <a:avLst/>
          </a:prstGeom>
        </p:spPr>
        <p:txBody>
          <a:bodyPr/>
          <a:lstStyle/>
          <a:p>
            <a:endParaRPr/>
          </a:p>
        </p:txBody>
      </p:sp>
      <p:sp>
        <p:nvSpPr>
          <p:cNvPr id="706" name="Shape 706"/>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9</a:t>
            </a:r>
          </a:p>
          <a:p>
            <a:pPr marL="171450" indent="-171450" defTabSz="914400">
              <a:lnSpc>
                <a:spcPct val="100000"/>
              </a:lnSpc>
              <a:buSzPct val="100000"/>
              <a:buChar char="-"/>
              <a:defRPr sz="1100" i="1">
                <a:latin typeface="Calibri"/>
                <a:ea typeface="Calibri"/>
                <a:cs typeface="Calibri"/>
                <a:sym typeface="Calibri"/>
              </a:defRPr>
            </a:pPr>
            <a:r>
              <a:t>Summary,</a:t>
            </a:r>
            <a:r>
              <a:rPr i="0"/>
              <a:t> p 14.</a:t>
            </a:r>
          </a:p>
          <a:p>
            <a:pPr marL="171450" indent="-171450" defTabSz="914400">
              <a:lnSpc>
                <a:spcPct val="100000"/>
              </a:lnSpc>
              <a:buSzPct val="100000"/>
              <a:buChar char="-"/>
              <a:defRPr sz="1100">
                <a:latin typeface="Calibri"/>
                <a:ea typeface="Calibri"/>
                <a:cs typeface="Calibri"/>
                <a:sym typeface="Calibri"/>
              </a:defRPr>
            </a:pPr>
            <a:r>
              <a:t>Chapter 6, </a:t>
            </a:r>
            <a:r>
              <a:rPr i="1"/>
              <a:t>National leadership to reduce stigma, promote help-seeking and support good practice</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5" name="Shape 715"/>
          <p:cNvSpPr>
            <a:spLocks noGrp="1" noRot="1" noChangeAspect="1"/>
          </p:cNvSpPr>
          <p:nvPr>
            <p:ph type="sldImg"/>
          </p:nvPr>
        </p:nvSpPr>
        <p:spPr>
          <a:prstGeom prst="rect">
            <a:avLst/>
          </a:prstGeom>
        </p:spPr>
        <p:txBody>
          <a:bodyPr/>
          <a:lstStyle/>
          <a:p>
            <a:endParaRPr/>
          </a:p>
        </p:txBody>
      </p:sp>
      <p:sp>
        <p:nvSpPr>
          <p:cNvPr id="716" name="Shape 716"/>
          <p:cNvSpPr>
            <a:spLocks noGrp="1"/>
          </p:cNvSpPr>
          <p:nvPr>
            <p:ph type="body" sz="quarter" idx="1"/>
          </p:nvPr>
        </p:nvSpPr>
        <p:spPr>
          <a:prstGeom prst="rect">
            <a:avLst/>
          </a:prstGeom>
        </p:spPr>
        <p:txBody>
          <a:bodyPr/>
          <a:lstStyle/>
          <a:p>
            <a:pPr defTabSz="914400">
              <a:lnSpc>
                <a:spcPct val="100000"/>
              </a:lnSpc>
              <a:defRPr sz="1200" b="1">
                <a:latin typeface="Calibri"/>
                <a:ea typeface="Calibri"/>
                <a:cs typeface="Calibri"/>
                <a:sym typeface="Calibri"/>
              </a:defRPr>
            </a:pPr>
            <a:r>
              <a:t>1. Empowering processes</a:t>
            </a:r>
          </a:p>
          <a:p>
            <a:pPr defTabSz="914400">
              <a:lnSpc>
                <a:spcPct val="100000"/>
              </a:lnSpc>
              <a:defRPr sz="1200" b="1">
                <a:latin typeface="Calibri"/>
                <a:ea typeface="Calibri"/>
                <a:cs typeface="Calibri"/>
                <a:sym typeface="Calibri"/>
              </a:defRPr>
            </a:pPr>
            <a:r>
              <a:t>The experience of people coming forward to tell their stories to the Royal Commission has been overwhelmingly positive due to the model we developed, the focus on empowerment and the development of the free narrative approach. We have also heard from many survivors that their experiences in mental health services have been negative. The challenge to the audience is how do we make the journey through mental health services one of empowerment and partnership?</a:t>
            </a:r>
          </a:p>
          <a:p>
            <a:pPr defTabSz="914400">
              <a:lnSpc>
                <a:spcPct val="100000"/>
              </a:lnSpc>
              <a:defRPr sz="1200" b="1">
                <a:latin typeface="Calibri"/>
                <a:ea typeface="Calibri"/>
                <a:cs typeface="Calibri"/>
                <a:sym typeface="Calibri"/>
              </a:defRPr>
            </a:pPr>
            <a:endParaRPr/>
          </a:p>
          <a:p>
            <a:pPr defTabSz="914400">
              <a:lnSpc>
                <a:spcPct val="100000"/>
              </a:lnSpc>
              <a:defRPr sz="1200" b="1">
                <a:latin typeface="Calibri"/>
                <a:ea typeface="Calibri"/>
                <a:cs typeface="Calibri"/>
                <a:sym typeface="Calibri"/>
              </a:defRPr>
            </a:pPr>
            <a:r>
              <a:t>Do we understand two way learning?</a:t>
            </a:r>
          </a:p>
          <a:p>
            <a:pPr defTabSz="914400">
              <a:lnSpc>
                <a:spcPct val="100000"/>
              </a:lnSpc>
              <a:defRPr sz="1200" b="1">
                <a:latin typeface="Calibri"/>
                <a:ea typeface="Calibri"/>
                <a:cs typeface="Calibri"/>
                <a:sym typeface="Calibri"/>
              </a:defRPr>
            </a:pPr>
            <a:r>
              <a:t>Do we acknowledge the experience we gain in working alongside?</a:t>
            </a:r>
          </a:p>
          <a:p>
            <a:pPr defTabSz="914400">
              <a:lnSpc>
                <a:spcPct val="100000"/>
              </a:lnSpc>
              <a:defRPr sz="1200" b="1">
                <a:latin typeface="Calibri"/>
                <a:ea typeface="Calibri"/>
                <a:cs typeface="Calibri"/>
                <a:sym typeface="Calibri"/>
              </a:defRPr>
            </a:pPr>
            <a:r>
              <a:t>5 stages of talking-about, for, at with, talk for ourselves</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 name="Shape 720"/>
          <p:cNvSpPr>
            <a:spLocks noGrp="1" noRot="1" noChangeAspect="1"/>
          </p:cNvSpPr>
          <p:nvPr>
            <p:ph type="sldImg"/>
          </p:nvPr>
        </p:nvSpPr>
        <p:spPr>
          <a:prstGeom prst="rect">
            <a:avLst/>
          </a:prstGeom>
        </p:spPr>
        <p:txBody>
          <a:bodyPr/>
          <a:lstStyle/>
          <a:p>
            <a:endParaRPr/>
          </a:p>
        </p:txBody>
      </p:sp>
      <p:sp>
        <p:nvSpPr>
          <p:cNvPr id="721" name="Shape 721"/>
          <p:cNvSpPr>
            <a:spLocks noGrp="1"/>
          </p:cNvSpPr>
          <p:nvPr>
            <p:ph type="body" sz="quarter" idx="1"/>
          </p:nvPr>
        </p:nvSpPr>
        <p:spPr>
          <a:prstGeom prst="rect">
            <a:avLst/>
          </a:prstGeom>
        </p:spPr>
        <p:txBody>
          <a:bodyPr/>
          <a:lstStyle/>
          <a:p>
            <a:pPr defTabSz="914400">
              <a:lnSpc>
                <a:spcPct val="100000"/>
              </a:lnSpc>
              <a:defRPr sz="1200" b="1">
                <a:latin typeface="Calibri"/>
                <a:ea typeface="Calibri"/>
                <a:cs typeface="Calibri"/>
                <a:sym typeface="Calibri"/>
              </a:defRPr>
            </a:pPr>
            <a:r>
              <a:t>2. Beyond trauma informed care</a:t>
            </a:r>
          </a:p>
          <a:p>
            <a:pPr defTabSz="914400">
              <a:lnSpc>
                <a:spcPct val="100000"/>
              </a:lnSpc>
              <a:defRPr sz="1200" b="1">
                <a:latin typeface="Calibri"/>
                <a:ea typeface="Calibri"/>
                <a:cs typeface="Calibri"/>
                <a:sym typeface="Calibri"/>
              </a:defRPr>
            </a:pPr>
            <a:r>
              <a:t>All survivors have talked about the many impacts on their lives and the difficulties in getting an appropriate service response. Often mental health services will ignore, note or pay cursory attention to the experience of child sexual abuse and the link with current mental health problems. Mental health services should not only be trauma informed but trauma competent in working with survivors of child sexual abuse. It is inappropriate to refer people to separate services for trauma counselling whilst being treated for depression caused by the trauma. The second challenge is how to get mental health services beyond trauma informed to trauma competent in service delivery?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Shape 344"/>
          <p:cNvSpPr>
            <a:spLocks noGrp="1" noRot="1" noChangeAspect="1"/>
          </p:cNvSpPr>
          <p:nvPr>
            <p:ph type="sldImg"/>
          </p:nvPr>
        </p:nvSpPr>
        <p:spPr>
          <a:prstGeom prst="rect">
            <a:avLst/>
          </a:prstGeom>
        </p:spPr>
        <p:txBody>
          <a:bodyPr/>
          <a:lstStyle/>
          <a:p>
            <a:endParaRPr/>
          </a:p>
        </p:txBody>
      </p:sp>
      <p:sp>
        <p:nvSpPr>
          <p:cNvPr id="345" name="Shape 345"/>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Final information update, p 1 (update sheet to Final report)</a:t>
            </a:r>
            <a:endParaRPr i="1"/>
          </a:p>
          <a:p>
            <a:pPr defTabSz="914400">
              <a:lnSpc>
                <a:spcPct val="100000"/>
              </a:lnSpc>
              <a:defRPr sz="1100">
                <a:latin typeface="Calibri"/>
                <a:ea typeface="Calibri"/>
                <a:cs typeface="Calibri"/>
                <a:sym typeface="Calibri"/>
              </a:defRPr>
            </a:pPr>
            <a:r>
              <a:t>* Volume 1 p26 states private sessions were held in ‘more than 61 correctional centres’. The final count by December 2017 is 62.</a:t>
            </a:r>
          </a:p>
          <a:p>
            <a:pPr defTabSz="914400">
              <a:lnSpc>
                <a:spcPct val="100000"/>
              </a:lnSpc>
              <a:defRPr sz="1100" i="1">
                <a:latin typeface="Calibri"/>
                <a:ea typeface="Calibri"/>
                <a:cs typeface="Calibri"/>
                <a:sym typeface="Calibri"/>
              </a:defRPr>
            </a:pPr>
            <a:r>
              <a:t>------------------------------</a:t>
            </a:r>
          </a:p>
          <a:p>
            <a:pPr defTabSz="914400">
              <a:lnSpc>
                <a:spcPct val="100000"/>
              </a:lnSpc>
              <a:defRPr sz="1100">
                <a:latin typeface="Calibri"/>
                <a:ea typeface="Calibri"/>
                <a:cs typeface="Calibri"/>
                <a:sym typeface="Calibri"/>
              </a:defRPr>
            </a:pPr>
            <a:r>
              <a:t>The final information update provides information we have learned from 8,013 private sessions during the course of the Royal Commission.</a:t>
            </a:r>
          </a:p>
          <a:p>
            <a:pPr defTabSz="914400">
              <a:lnSpc>
                <a:spcPct val="100000"/>
              </a:lnSpc>
              <a:defRPr sz="1100">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The Final Report drew on information from 6,961 private sessions held between 7 May 2013 and 31 May 2017. The final information update includes the additional 1,052 private sessions that were conducted after the Final Report cut-off on 31 May 2017. The final private session was held on the 24</a:t>
            </a:r>
            <a:r>
              <a:rPr baseline="30000"/>
              <a:t>th</a:t>
            </a:r>
            <a:r>
              <a:t> November, 2017.</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 name="Shape 733"/>
          <p:cNvSpPr>
            <a:spLocks noGrp="1" noRot="1" noChangeAspect="1"/>
          </p:cNvSpPr>
          <p:nvPr>
            <p:ph type="sldImg"/>
          </p:nvPr>
        </p:nvSpPr>
        <p:spPr>
          <a:prstGeom prst="rect">
            <a:avLst/>
          </a:prstGeom>
        </p:spPr>
        <p:txBody>
          <a:bodyPr/>
          <a:lstStyle/>
          <a:p>
            <a:endParaRPr/>
          </a:p>
        </p:txBody>
      </p:sp>
      <p:sp>
        <p:nvSpPr>
          <p:cNvPr id="734" name="Shape 734"/>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r>
              <a:t>Thank you</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Shape 353"/>
          <p:cNvSpPr>
            <a:spLocks noGrp="1" noRot="1" noChangeAspect="1"/>
          </p:cNvSpPr>
          <p:nvPr>
            <p:ph type="sldImg"/>
          </p:nvPr>
        </p:nvSpPr>
        <p:spPr>
          <a:prstGeom prst="rect">
            <a:avLst/>
          </a:prstGeom>
        </p:spPr>
        <p:txBody>
          <a:bodyPr/>
          <a:lstStyle/>
          <a:p>
            <a:endParaRPr/>
          </a:p>
        </p:txBody>
      </p:sp>
      <p:sp>
        <p:nvSpPr>
          <p:cNvPr id="354" name="Shape 354"/>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1, Section 3.2 </a:t>
            </a:r>
            <a:r>
              <a:rPr i="1"/>
              <a:t>Hearings</a:t>
            </a:r>
            <a:r>
              <a:t>, p 35.</a:t>
            </a:r>
          </a:p>
          <a:p>
            <a:pPr defTabSz="914400">
              <a:lnSpc>
                <a:spcPct val="100000"/>
              </a:lnSpc>
              <a:defRPr sz="1100">
                <a:latin typeface="Calibri"/>
                <a:ea typeface="Calibri"/>
                <a:cs typeface="Calibri"/>
                <a:sym typeface="Calibri"/>
              </a:defRPr>
            </a:pPr>
            <a:r>
              <a:t>Note: These numbers relate only to public hearings. The final public hearing was in March 2017.</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a:spLocks noGrp="1" noRot="1" noChangeAspect="1"/>
          </p:cNvSpPr>
          <p:nvPr>
            <p:ph type="sldImg"/>
          </p:nvPr>
        </p:nvSpPr>
        <p:spPr>
          <a:prstGeom prst="rect">
            <a:avLst/>
          </a:prstGeom>
        </p:spPr>
        <p:txBody>
          <a:bodyPr/>
          <a:lstStyle/>
          <a:p>
            <a:endParaRPr/>
          </a:p>
        </p:txBody>
      </p:sp>
      <p:sp>
        <p:nvSpPr>
          <p:cNvPr id="363" name="Shape 363"/>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Sources</a:t>
            </a:r>
          </a:p>
          <a:p>
            <a:pPr defTabSz="914400">
              <a:lnSpc>
                <a:spcPct val="100000"/>
              </a:lnSpc>
              <a:defRPr sz="1100">
                <a:latin typeface="Calibri"/>
                <a:ea typeface="Calibri"/>
                <a:cs typeface="Calibri"/>
                <a:sym typeface="Calibri"/>
              </a:defRPr>
            </a:pPr>
            <a:r>
              <a:t>Volume 1, Section 3.3.1 </a:t>
            </a:r>
            <a:r>
              <a:rPr i="1"/>
              <a:t>Policy</a:t>
            </a:r>
            <a:r>
              <a:t>, p 42.</a:t>
            </a:r>
          </a:p>
          <a:p>
            <a:pPr defTabSz="914400">
              <a:lnSpc>
                <a:spcPct val="100000"/>
              </a:lnSpc>
              <a:defRPr sz="1100">
                <a:latin typeface="Calibri"/>
                <a:ea typeface="Calibri"/>
                <a:cs typeface="Calibri"/>
                <a:sym typeface="Calibri"/>
              </a:defRPr>
            </a:pPr>
            <a:r>
              <a:t>Volume 1, Section 3.3.2 </a:t>
            </a:r>
            <a:r>
              <a:rPr i="1"/>
              <a:t>Research</a:t>
            </a:r>
            <a:r>
              <a:t>, p 45.</a:t>
            </a:r>
          </a:p>
          <a:p>
            <a:pPr defTabSz="914400">
              <a:lnSpc>
                <a:spcPct val="100000"/>
              </a:lnSpc>
              <a:defRPr sz="1100">
                <a:latin typeface="Calibri"/>
                <a:ea typeface="Calibri"/>
                <a:cs typeface="Calibri"/>
                <a:sym typeface="Calibri"/>
              </a:defRPr>
            </a:pPr>
            <a:r>
              <a:t>* 52 published during the course of the Royal Commission plus 7 published with the Final report.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Shape 371"/>
          <p:cNvSpPr>
            <a:spLocks noGrp="1" noRot="1" noChangeAspect="1"/>
          </p:cNvSpPr>
          <p:nvPr>
            <p:ph type="sldImg"/>
          </p:nvPr>
        </p:nvSpPr>
        <p:spPr>
          <a:prstGeom prst="rect">
            <a:avLst/>
          </a:prstGeom>
        </p:spPr>
        <p:txBody>
          <a:bodyPr/>
          <a:lstStyle/>
          <a:p>
            <a:endParaRPr/>
          </a:p>
        </p:txBody>
      </p:sp>
      <p:sp>
        <p:nvSpPr>
          <p:cNvPr id="372" name="Shape 372"/>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Final information update, The survivors of child sexual abuse, pp 3</a:t>
            </a:r>
          </a:p>
          <a:p>
            <a:pPr defTabSz="914400">
              <a:lnSpc>
                <a:spcPct val="100000"/>
              </a:lnSpc>
              <a:defRPr sz="1100" i="1">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Information from all private sessions, 7 May 2013 – 24 November 2017</a:t>
            </a:r>
            <a:endParaRPr i="1"/>
          </a:p>
          <a:p>
            <a:pPr defTabSz="914400">
              <a:lnSpc>
                <a:spcPct val="100000"/>
              </a:lnSpc>
              <a:defRPr sz="1100" i="1">
                <a:latin typeface="Calibri"/>
                <a:ea typeface="Calibri"/>
                <a:cs typeface="Calibri"/>
                <a:sym typeface="Calibri"/>
              </a:defRPr>
            </a:pPr>
            <a:endParaRPr i="1"/>
          </a:p>
          <a:p>
            <a:pPr defTabSz="914400">
              <a:lnSpc>
                <a:spcPct val="100000"/>
              </a:lnSpc>
              <a:defRPr sz="1100" i="1">
                <a:latin typeface="Calibri"/>
                <a:ea typeface="Calibri"/>
                <a:cs typeface="Calibri"/>
                <a:sym typeface="Calibri"/>
              </a:defRPr>
            </a:pPr>
            <a:r>
              <a:t>------------------------------</a:t>
            </a:r>
          </a:p>
          <a:p>
            <a:pPr defTabSz="914400">
              <a:lnSpc>
                <a:spcPct val="100000"/>
              </a:lnSpc>
              <a:defRPr sz="1100">
                <a:latin typeface="Calibri"/>
                <a:ea typeface="Calibri"/>
                <a:cs typeface="Calibri"/>
                <a:sym typeface="Calibri"/>
              </a:defRPr>
            </a:pPr>
            <a:r>
              <a:t>The final information update provides the information we have learned from the 8,013 private sessions during the course of the Royal Commission.</a:t>
            </a:r>
          </a:p>
          <a:p>
            <a:pPr defTabSz="914400">
              <a:lnSpc>
                <a:spcPct val="100000"/>
              </a:lnSpc>
              <a:defRPr sz="1100">
                <a:latin typeface="Calibri"/>
                <a:ea typeface="Calibri"/>
                <a:cs typeface="Calibri"/>
                <a:sym typeface="Calibri"/>
              </a:defRPr>
            </a:pPr>
            <a:endParaRPr/>
          </a:p>
          <a:p>
            <a:pPr defTabSz="914400">
              <a:lnSpc>
                <a:spcPct val="100000"/>
              </a:lnSpc>
              <a:defRPr sz="1100">
                <a:latin typeface="Calibri"/>
                <a:ea typeface="Calibri"/>
                <a:cs typeface="Calibri"/>
                <a:sym typeface="Calibri"/>
              </a:defRPr>
            </a:pPr>
            <a:r>
              <a:t>CALD: 3.1% of all survivors as at 31 May 2017</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Shape 380"/>
          <p:cNvSpPr>
            <a:spLocks noGrp="1" noRot="1" noChangeAspect="1"/>
          </p:cNvSpPr>
          <p:nvPr>
            <p:ph type="sldImg"/>
          </p:nvPr>
        </p:nvSpPr>
        <p:spPr>
          <a:prstGeom prst="rect">
            <a:avLst/>
          </a:prstGeom>
        </p:spPr>
        <p:txBody>
          <a:bodyPr/>
          <a:lstStyle/>
          <a:p>
            <a:endParaRPr/>
          </a:p>
        </p:txBody>
      </p:sp>
      <p:sp>
        <p:nvSpPr>
          <p:cNvPr id="381" name="Shape 381"/>
          <p:cNvSpPr>
            <a:spLocks noGrp="1"/>
          </p:cNvSpPr>
          <p:nvPr>
            <p:ph type="body" sz="quarter" idx="1"/>
          </p:nvPr>
        </p:nvSpPr>
        <p:spPr>
          <a:prstGeom prst="rect">
            <a:avLst/>
          </a:prstGeom>
        </p:spPr>
        <p:txBody>
          <a:bodyPr/>
          <a:lstStyle/>
          <a:p>
            <a:pPr defTabSz="914400">
              <a:lnSpc>
                <a:spcPct val="100000"/>
              </a:lnSpc>
              <a:defRPr sz="1100" b="1">
                <a:latin typeface="Calibri"/>
                <a:ea typeface="Calibri"/>
                <a:cs typeface="Calibri"/>
                <a:sym typeface="Calibri"/>
              </a:defRPr>
            </a:pPr>
            <a:r>
              <a:t>Source</a:t>
            </a:r>
          </a:p>
          <a:p>
            <a:pPr defTabSz="914400">
              <a:lnSpc>
                <a:spcPct val="100000"/>
              </a:lnSpc>
              <a:defRPr sz="1100">
                <a:latin typeface="Calibri"/>
                <a:ea typeface="Calibri"/>
                <a:cs typeface="Calibri"/>
                <a:sym typeface="Calibri"/>
              </a:defRPr>
            </a:pPr>
            <a:r>
              <a:t>Volume 2, Section 2.1.4 </a:t>
            </a:r>
            <a:r>
              <a:rPr i="1"/>
              <a:t>Duration and frequency of child sexual abuse, and number of perpetrators</a:t>
            </a:r>
            <a:r>
              <a:t>, pp 37-38.</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41900"/>
            <a:ext cx="10464800" cy="11303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Body Level One…"/>
          <p:cNvSpPr txBox="1">
            <a:spLocks noGrp="1"/>
          </p:cNvSpPr>
          <p:nvPr>
            <p:ph type="body" sz="quarter" idx="1"/>
          </p:nvPr>
        </p:nvSpPr>
        <p:spPr>
          <a:xfrm>
            <a:off x="1270000" y="6362700"/>
            <a:ext cx="10464800" cy="461366"/>
          </a:xfrm>
          <a:prstGeom prst="rect">
            <a:avLst/>
          </a:prstGeom>
        </p:spPr>
        <p:txBody>
          <a:bodyPr anchor="t"/>
          <a:lstStyle>
            <a:lvl1pPr marL="0" indent="0" algn="ctr">
              <a:spcBef>
                <a:spcPts val="0"/>
              </a:spcBef>
              <a:buSzTx/>
              <a:buNone/>
              <a:defRPr sz="2400" i="1"/>
            </a:lvl1pPr>
            <a:lvl2pPr marL="777875" indent="-333375" algn="ctr">
              <a:spcBef>
                <a:spcPts val="0"/>
              </a:spcBef>
              <a:defRPr sz="2400" i="1"/>
            </a:lvl2pPr>
            <a:lvl3pPr marL="1222375" indent="-333375" algn="ctr">
              <a:spcBef>
                <a:spcPts val="0"/>
              </a:spcBef>
              <a:defRPr sz="2400" i="1"/>
            </a:lvl3pPr>
            <a:lvl4pPr marL="1666875" indent="-333375" algn="ctr">
              <a:spcBef>
                <a:spcPts val="0"/>
              </a:spcBef>
              <a:defRPr sz="2400" i="1"/>
            </a:lvl4pPr>
            <a:lvl5pPr marL="2111375" indent="-333375" algn="ctr">
              <a:spcBef>
                <a:spcPts val="0"/>
              </a:spcBef>
              <a:defRPr sz="2400" i="1"/>
            </a:lvl5pPr>
          </a:lstStyle>
          <a:p>
            <a:r>
              <a:t>Body Level One</a:t>
            </a:r>
          </a:p>
          <a:p>
            <a:pPr lvl="1"/>
            <a:r>
              <a:t>Body Level Two</a:t>
            </a:r>
          </a:p>
          <a:p>
            <a:pPr lvl="2"/>
            <a:r>
              <a:t>Body Level Three</a:t>
            </a:r>
          </a:p>
          <a:p>
            <a:pPr lvl="3"/>
            <a:r>
              <a:t>Body Level Four</a:t>
            </a:r>
          </a:p>
          <a:p>
            <a:pPr lvl="4"/>
            <a:r>
              <a:t>Body Level Five</a:t>
            </a:r>
          </a:p>
        </p:txBody>
      </p:sp>
      <p:sp>
        <p:nvSpPr>
          <p:cNvPr id="94" name="“Type a quote here.”"/>
          <p:cNvSpPr txBox="1">
            <a:spLocks noGrp="1"/>
          </p:cNvSpPr>
          <p:nvPr>
            <p:ph type="body" sz="quarter" idx="13"/>
          </p:nvPr>
        </p:nvSpPr>
        <p:spPr>
          <a:xfrm>
            <a:off x="1270000" y="4267112"/>
            <a:ext cx="10464800" cy="609779"/>
          </a:xfrm>
          <a:prstGeom prst="rect">
            <a:avLst/>
          </a:prstGeom>
        </p:spPr>
        <p:txBody>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7_Custom Layout">
    <p:spTree>
      <p:nvGrpSpPr>
        <p:cNvPr id="1" name=""/>
        <p:cNvGrpSpPr/>
        <p:nvPr/>
      </p:nvGrpSpPr>
      <p:grpSpPr>
        <a:xfrm>
          <a:off x="0" y="0"/>
          <a:ext cx="0" cy="0"/>
          <a:chOff x="0" y="0"/>
          <a:chExt cx="0" cy="0"/>
        </a:xfrm>
      </p:grpSpPr>
      <p:sp>
        <p:nvSpPr>
          <p:cNvPr id="117" name="Body Level One…"/>
          <p:cNvSpPr txBox="1">
            <a:spLocks noGrp="1"/>
          </p:cNvSpPr>
          <p:nvPr>
            <p:ph type="body" sz="quarter" idx="1"/>
          </p:nvPr>
        </p:nvSpPr>
        <p:spPr>
          <a:xfrm>
            <a:off x="894077" y="1939070"/>
            <a:ext cx="11217924" cy="719266"/>
          </a:xfrm>
          <a:prstGeom prst="rect">
            <a:avLst/>
          </a:prstGeom>
        </p:spPr>
        <p:txBody>
          <a:bodyPr lIns="65022" tIns="65022" rIns="65022" bIns="65022" anchor="t"/>
          <a:lstStyle>
            <a:lvl1pPr marL="0" indent="0" defTabSz="1300480">
              <a:lnSpc>
                <a:spcPct val="90000"/>
              </a:lnSpc>
              <a:spcBef>
                <a:spcPts val="1400"/>
              </a:spcBef>
              <a:buSzTx/>
              <a:buNone/>
              <a:defRPr sz="4200">
                <a:solidFill>
                  <a:srgbClr val="5B9BD5"/>
                </a:solidFill>
                <a:latin typeface="Calibri"/>
                <a:ea typeface="Calibri"/>
                <a:cs typeface="Calibri"/>
                <a:sym typeface="Calibri"/>
              </a:defRPr>
            </a:lvl1pPr>
            <a:lvl2pPr marL="857250" indent="-400050" defTabSz="1300480">
              <a:lnSpc>
                <a:spcPct val="90000"/>
              </a:lnSpc>
              <a:spcBef>
                <a:spcPts val="1400"/>
              </a:spcBef>
              <a:buSzPct val="100000"/>
              <a:defRPr sz="4200">
                <a:solidFill>
                  <a:srgbClr val="5B9BD5"/>
                </a:solidFill>
                <a:latin typeface="Calibri"/>
                <a:ea typeface="Calibri"/>
                <a:cs typeface="Calibri"/>
                <a:sym typeface="Calibri"/>
              </a:defRPr>
            </a:lvl2pPr>
            <a:lvl3pPr marL="1394460" indent="-480060" defTabSz="1300480">
              <a:lnSpc>
                <a:spcPct val="90000"/>
              </a:lnSpc>
              <a:spcBef>
                <a:spcPts val="1400"/>
              </a:spcBef>
              <a:buSzPct val="100000"/>
              <a:defRPr sz="4200">
                <a:solidFill>
                  <a:srgbClr val="5B9BD5"/>
                </a:solidFill>
                <a:latin typeface="Calibri"/>
                <a:ea typeface="Calibri"/>
                <a:cs typeface="Calibri"/>
                <a:sym typeface="Calibri"/>
              </a:defRPr>
            </a:lvl3pPr>
            <a:lvl4pPr marL="1905000" indent="-533400" defTabSz="1300480">
              <a:lnSpc>
                <a:spcPct val="90000"/>
              </a:lnSpc>
              <a:spcBef>
                <a:spcPts val="1400"/>
              </a:spcBef>
              <a:buSzPct val="100000"/>
              <a:defRPr sz="4200">
                <a:solidFill>
                  <a:srgbClr val="5B9BD5"/>
                </a:solidFill>
                <a:latin typeface="Calibri"/>
                <a:ea typeface="Calibri"/>
                <a:cs typeface="Calibri"/>
                <a:sym typeface="Calibri"/>
              </a:defRPr>
            </a:lvl4pPr>
            <a:lvl5pPr marL="2362200" indent="-533400" defTabSz="1300480">
              <a:lnSpc>
                <a:spcPct val="90000"/>
              </a:lnSpc>
              <a:spcBef>
                <a:spcPts val="1400"/>
              </a:spcBef>
              <a:buSzPct val="100000"/>
              <a:defRPr sz="4200">
                <a:solidFill>
                  <a:srgbClr val="5B9BD5"/>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18" name="Shape 171"/>
          <p:cNvSpPr/>
          <p:nvPr/>
        </p:nvSpPr>
        <p:spPr>
          <a:xfrm>
            <a:off x="-1" y="-3"/>
            <a:ext cx="13004802" cy="640003"/>
          </a:xfrm>
          <a:prstGeom prst="rect">
            <a:avLst/>
          </a:prstGeom>
          <a:solidFill>
            <a:srgbClr val="002060"/>
          </a:solidFill>
          <a:ln w="12700">
            <a:solidFill>
              <a:srgbClr val="42719B"/>
            </a:solidFill>
            <a:miter/>
          </a:ln>
        </p:spPr>
        <p:txBody>
          <a:bodyPr lIns="50800" tIns="50800" rIns="50800" bIns="50800" anchor="ctr"/>
          <a:lstStyle/>
          <a:p>
            <a:pPr defTabSz="1300480">
              <a:defRPr>
                <a:solidFill>
                  <a:srgbClr val="FFFFFF"/>
                </a:solidFill>
                <a:latin typeface="Calibri"/>
                <a:ea typeface="Calibri"/>
                <a:cs typeface="Calibri"/>
                <a:sym typeface="Calibri"/>
              </a:defRPr>
            </a:pPr>
            <a:endParaRPr/>
          </a:p>
        </p:txBody>
      </p:sp>
      <p:sp>
        <p:nvSpPr>
          <p:cNvPr id="119" name="Title Text"/>
          <p:cNvSpPr txBox="1">
            <a:spLocks noGrp="1"/>
          </p:cNvSpPr>
          <p:nvPr>
            <p:ph type="title"/>
          </p:nvPr>
        </p:nvSpPr>
        <p:spPr>
          <a:xfrm>
            <a:off x="894077" y="770350"/>
            <a:ext cx="11216645" cy="1067662"/>
          </a:xfrm>
          <a:prstGeom prst="rect">
            <a:avLst/>
          </a:prstGeom>
        </p:spPr>
        <p:txBody>
          <a:bodyPr lIns="65022" tIns="65022" rIns="65022" bIns="65022" anchor="b"/>
          <a:lstStyle>
            <a:lvl1pPr algn="l" defTabSz="1300480">
              <a:lnSpc>
                <a:spcPct val="90000"/>
              </a:lnSpc>
              <a:defRPr sz="5600" b="1">
                <a:solidFill>
                  <a:srgbClr val="002060"/>
                </a:solidFill>
                <a:latin typeface="Calibri"/>
                <a:ea typeface="Calibri"/>
                <a:cs typeface="Calibri"/>
                <a:sym typeface="Calibri"/>
              </a:defRPr>
            </a:lvl1pPr>
          </a:lstStyle>
          <a:p>
            <a:r>
              <a:t>Title Text</a:t>
            </a:r>
          </a:p>
        </p:txBody>
      </p:sp>
      <p:sp>
        <p:nvSpPr>
          <p:cNvPr id="120" name="Shape 173"/>
          <p:cNvSpPr>
            <a:spLocks noGrp="1"/>
          </p:cNvSpPr>
          <p:nvPr>
            <p:ph type="body" idx="13"/>
          </p:nvPr>
        </p:nvSpPr>
        <p:spPr>
          <a:xfrm>
            <a:off x="894077" y="2759393"/>
            <a:ext cx="11216645" cy="6023756"/>
          </a:xfrm>
          <a:prstGeom prst="rect">
            <a:avLst/>
          </a:prstGeom>
        </p:spPr>
        <p:txBody>
          <a:bodyPr lIns="65022" tIns="65022" rIns="65022" bIns="65022" anchor="t"/>
          <a:lstStyle/>
          <a:p>
            <a:endParaRPr/>
          </a:p>
        </p:txBody>
      </p:sp>
      <p:sp>
        <p:nvSpPr>
          <p:cNvPr id="121" name="Slide Number"/>
          <p:cNvSpPr txBox="1">
            <a:spLocks noGrp="1"/>
          </p:cNvSpPr>
          <p:nvPr>
            <p:ph type="sldNum" sz="quarter" idx="2"/>
          </p:nvPr>
        </p:nvSpPr>
        <p:spPr>
          <a:xfrm>
            <a:off x="8964243" y="8854471"/>
            <a:ext cx="355867" cy="371345"/>
          </a:xfrm>
          <a:prstGeom prst="rect">
            <a:avLst/>
          </a:prstGeom>
        </p:spPr>
        <p:txBody>
          <a:bodyPr lIns="65022" tIns="65022" rIns="65022" bIns="65022" anchor="ctr"/>
          <a:lstStyle>
            <a:lvl1pPr algn="r" defTabSz="1300480">
              <a:defRPr>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icture and Content 0">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Shape 117"/>
          <p:cNvSpPr>
            <a:spLocks noGrp="1"/>
          </p:cNvSpPr>
          <p:nvPr>
            <p:ph type="pic" sz="half" idx="13"/>
          </p:nvPr>
        </p:nvSpPr>
        <p:spPr>
          <a:xfrm>
            <a:off x="614398" y="2457598"/>
            <a:ext cx="5785604" cy="5990405"/>
          </a:xfrm>
          <a:prstGeom prst="rect">
            <a:avLst/>
          </a:prstGeom>
        </p:spPr>
        <p:txBody>
          <a:bodyPr lIns="91439" tIns="45719" rIns="91439" bIns="45719" anchor="t">
            <a:noAutofit/>
          </a:bodyPr>
          <a:lstStyle/>
          <a:p>
            <a:endParaRPr/>
          </a:p>
        </p:txBody>
      </p:sp>
      <p:sp>
        <p:nvSpPr>
          <p:cNvPr id="129" name="Title Text"/>
          <p:cNvSpPr txBox="1">
            <a:spLocks noGrp="1"/>
          </p:cNvSpPr>
          <p:nvPr>
            <p:ph type="title"/>
          </p:nvPr>
        </p:nvSpPr>
        <p:spPr>
          <a:xfrm>
            <a:off x="614398" y="460797"/>
            <a:ext cx="11776007" cy="908450"/>
          </a:xfrm>
          <a:prstGeom prst="rect">
            <a:avLst/>
          </a:prstGeom>
        </p:spPr>
        <p:txBody>
          <a:bodyPr lIns="0" tIns="0" rIns="0" bIns="0" anchor="t"/>
          <a:lstStyle>
            <a:lvl1pPr algn="l" defTabSz="1300480">
              <a:defRPr sz="5600" b="1">
                <a:solidFill>
                  <a:srgbClr val="004C8F"/>
                </a:solidFill>
                <a:latin typeface="Calibri"/>
                <a:ea typeface="Calibri"/>
                <a:cs typeface="Calibri"/>
                <a:sym typeface="Calibri"/>
              </a:defRPr>
            </a:lvl1pPr>
          </a:lstStyle>
          <a:p>
            <a:r>
              <a:t>Title Text</a:t>
            </a:r>
          </a:p>
        </p:txBody>
      </p:sp>
      <p:sp>
        <p:nvSpPr>
          <p:cNvPr id="130" name="Body Level One…"/>
          <p:cNvSpPr txBox="1">
            <a:spLocks noGrp="1"/>
          </p:cNvSpPr>
          <p:nvPr>
            <p:ph type="body" sz="half" idx="1"/>
          </p:nvPr>
        </p:nvSpPr>
        <p:spPr>
          <a:xfrm>
            <a:off x="6604796" y="2457598"/>
            <a:ext cx="5785608" cy="5987630"/>
          </a:xfrm>
          <a:prstGeom prst="rect">
            <a:avLst/>
          </a:prstGeom>
        </p:spPr>
        <p:txBody>
          <a:bodyPr lIns="0" tIns="0" rIns="0" bIns="0" anchor="t"/>
          <a:lstStyle>
            <a:lvl1pPr marL="0" indent="0" defTabSz="1300480">
              <a:spcBef>
                <a:spcPts val="1500"/>
              </a:spcBef>
              <a:buSzTx/>
              <a:buNone/>
              <a:defRPr sz="2800">
                <a:latin typeface="Calibri"/>
                <a:ea typeface="Calibri"/>
                <a:cs typeface="Calibri"/>
                <a:sym typeface="Calibri"/>
              </a:defRPr>
            </a:lvl1pPr>
            <a:lvl2pPr marL="302258" indent="-302258" defTabSz="1300480">
              <a:spcBef>
                <a:spcPts val="1500"/>
              </a:spcBef>
              <a:buSzPct val="100000"/>
              <a:defRPr sz="2800">
                <a:latin typeface="Calibri"/>
                <a:ea typeface="Calibri"/>
                <a:cs typeface="Calibri"/>
                <a:sym typeface="Calibri"/>
              </a:defRPr>
            </a:lvl2pPr>
            <a:lvl3pPr marL="518398" indent="-302396" defTabSz="1300480">
              <a:spcBef>
                <a:spcPts val="1500"/>
              </a:spcBef>
              <a:buSzPct val="100000"/>
              <a:defRPr sz="2800">
                <a:latin typeface="Calibri"/>
                <a:ea typeface="Calibri"/>
                <a:cs typeface="Calibri"/>
                <a:sym typeface="Calibri"/>
              </a:defRPr>
            </a:lvl3pPr>
            <a:lvl4pPr marL="734398" indent="-302398" defTabSz="1300480">
              <a:spcBef>
                <a:spcPts val="1500"/>
              </a:spcBef>
              <a:buSzPct val="100000"/>
              <a:defRPr sz="2800">
                <a:latin typeface="Calibri"/>
                <a:ea typeface="Calibri"/>
                <a:cs typeface="Calibri"/>
                <a:sym typeface="Calibri"/>
              </a:defRPr>
            </a:lvl4pPr>
            <a:lvl5pPr marL="950397" indent="-302398" defTabSz="1300480">
              <a:spcBef>
                <a:spcPts val="1500"/>
              </a:spcBef>
              <a:buSzPct val="100000"/>
              <a:defRPr sz="28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31" name="Shape 120"/>
          <p:cNvSpPr>
            <a:spLocks noGrp="1"/>
          </p:cNvSpPr>
          <p:nvPr>
            <p:ph type="body" sz="quarter" idx="14"/>
          </p:nvPr>
        </p:nvSpPr>
        <p:spPr>
          <a:xfrm>
            <a:off x="614116" y="1208318"/>
            <a:ext cx="11776572" cy="512002"/>
          </a:xfrm>
          <a:prstGeom prst="rect">
            <a:avLst/>
          </a:prstGeom>
        </p:spPr>
        <p:txBody>
          <a:bodyPr lIns="0" tIns="0" rIns="0" bIns="0" anchor="t"/>
          <a:lstStyle/>
          <a:p>
            <a:endParaRPr/>
          </a:p>
        </p:txBody>
      </p:sp>
      <p:sp>
        <p:nvSpPr>
          <p:cNvPr id="132" name="Slide Number"/>
          <p:cNvSpPr txBox="1">
            <a:spLocks noGrp="1"/>
          </p:cNvSpPr>
          <p:nvPr>
            <p:ph type="sldNum" sz="quarter" idx="2"/>
          </p:nvPr>
        </p:nvSpPr>
        <p:spPr>
          <a:xfrm>
            <a:off x="8964241" y="8854471"/>
            <a:ext cx="355867" cy="371345"/>
          </a:xfrm>
          <a:prstGeom prst="rect">
            <a:avLst/>
          </a:prstGeom>
        </p:spPr>
        <p:txBody>
          <a:bodyPr lIns="65022" tIns="65022" rIns="65022" bIns="65022" anchor="ctr"/>
          <a:lstStyle>
            <a:lvl1pPr algn="r" defTabSz="1300480">
              <a:defRPr>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7_Custom Layout">
    <p:spTree>
      <p:nvGrpSpPr>
        <p:cNvPr id="1" name=""/>
        <p:cNvGrpSpPr/>
        <p:nvPr/>
      </p:nvGrpSpPr>
      <p:grpSpPr>
        <a:xfrm>
          <a:off x="0" y="0"/>
          <a:ext cx="0" cy="0"/>
          <a:chOff x="0" y="0"/>
          <a:chExt cx="0" cy="0"/>
        </a:xfrm>
      </p:grpSpPr>
      <p:sp>
        <p:nvSpPr>
          <p:cNvPr id="139" name="Body Level One…"/>
          <p:cNvSpPr txBox="1">
            <a:spLocks noGrp="1"/>
          </p:cNvSpPr>
          <p:nvPr>
            <p:ph type="body" sz="quarter" idx="1"/>
          </p:nvPr>
        </p:nvSpPr>
        <p:spPr>
          <a:xfrm>
            <a:off x="894077" y="1939070"/>
            <a:ext cx="11217924" cy="719266"/>
          </a:xfrm>
          <a:prstGeom prst="rect">
            <a:avLst/>
          </a:prstGeom>
        </p:spPr>
        <p:txBody>
          <a:bodyPr lIns="65022" tIns="65022" rIns="65022" bIns="65022" anchor="t"/>
          <a:lstStyle>
            <a:lvl1pPr marL="0" indent="0" defTabSz="1300480">
              <a:lnSpc>
                <a:spcPct val="90000"/>
              </a:lnSpc>
              <a:spcBef>
                <a:spcPts val="1400"/>
              </a:spcBef>
              <a:buSzTx/>
              <a:buNone/>
              <a:defRPr sz="4200">
                <a:solidFill>
                  <a:srgbClr val="5B9BD5"/>
                </a:solidFill>
                <a:latin typeface="Calibri"/>
                <a:ea typeface="Calibri"/>
                <a:cs typeface="Calibri"/>
                <a:sym typeface="Calibri"/>
              </a:defRPr>
            </a:lvl1pPr>
            <a:lvl2pPr marL="857250" indent="-400050" defTabSz="1300480">
              <a:lnSpc>
                <a:spcPct val="90000"/>
              </a:lnSpc>
              <a:spcBef>
                <a:spcPts val="1400"/>
              </a:spcBef>
              <a:buSzPct val="100000"/>
              <a:defRPr sz="4200">
                <a:solidFill>
                  <a:srgbClr val="5B9BD5"/>
                </a:solidFill>
                <a:latin typeface="Calibri"/>
                <a:ea typeface="Calibri"/>
                <a:cs typeface="Calibri"/>
                <a:sym typeface="Calibri"/>
              </a:defRPr>
            </a:lvl2pPr>
            <a:lvl3pPr marL="1394460" indent="-480060" defTabSz="1300480">
              <a:lnSpc>
                <a:spcPct val="90000"/>
              </a:lnSpc>
              <a:spcBef>
                <a:spcPts val="1400"/>
              </a:spcBef>
              <a:buSzPct val="100000"/>
              <a:defRPr sz="4200">
                <a:solidFill>
                  <a:srgbClr val="5B9BD5"/>
                </a:solidFill>
                <a:latin typeface="Calibri"/>
                <a:ea typeface="Calibri"/>
                <a:cs typeface="Calibri"/>
                <a:sym typeface="Calibri"/>
              </a:defRPr>
            </a:lvl3pPr>
            <a:lvl4pPr marL="1905000" indent="-533400" defTabSz="1300480">
              <a:lnSpc>
                <a:spcPct val="90000"/>
              </a:lnSpc>
              <a:spcBef>
                <a:spcPts val="1400"/>
              </a:spcBef>
              <a:buSzPct val="100000"/>
              <a:defRPr sz="4200">
                <a:solidFill>
                  <a:srgbClr val="5B9BD5"/>
                </a:solidFill>
                <a:latin typeface="Calibri"/>
                <a:ea typeface="Calibri"/>
                <a:cs typeface="Calibri"/>
                <a:sym typeface="Calibri"/>
              </a:defRPr>
            </a:lvl4pPr>
            <a:lvl5pPr marL="2362200" indent="-533400" defTabSz="1300480">
              <a:lnSpc>
                <a:spcPct val="90000"/>
              </a:lnSpc>
              <a:spcBef>
                <a:spcPts val="1400"/>
              </a:spcBef>
              <a:buSzPct val="100000"/>
              <a:defRPr sz="4200">
                <a:solidFill>
                  <a:srgbClr val="5B9BD5"/>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40" name="Shape 118"/>
          <p:cNvSpPr/>
          <p:nvPr/>
        </p:nvSpPr>
        <p:spPr>
          <a:xfrm>
            <a:off x="-1" y="-3"/>
            <a:ext cx="13004802" cy="640003"/>
          </a:xfrm>
          <a:prstGeom prst="rect">
            <a:avLst/>
          </a:prstGeom>
          <a:solidFill>
            <a:srgbClr val="002060"/>
          </a:solidFill>
          <a:ln w="12700">
            <a:solidFill>
              <a:srgbClr val="42719B"/>
            </a:solidFill>
            <a:miter/>
          </a:ln>
        </p:spPr>
        <p:txBody>
          <a:bodyPr lIns="50800" tIns="50800" rIns="50800" bIns="50800" anchor="ctr"/>
          <a:lstStyle/>
          <a:p>
            <a:pPr defTabSz="1300480">
              <a:defRPr>
                <a:solidFill>
                  <a:srgbClr val="FFFFFF"/>
                </a:solidFill>
                <a:latin typeface="Calibri"/>
                <a:ea typeface="Calibri"/>
                <a:cs typeface="Calibri"/>
                <a:sym typeface="Calibri"/>
              </a:defRPr>
            </a:pPr>
            <a:endParaRPr/>
          </a:p>
        </p:txBody>
      </p:sp>
      <p:sp>
        <p:nvSpPr>
          <p:cNvPr id="141" name="Title Text"/>
          <p:cNvSpPr txBox="1">
            <a:spLocks noGrp="1"/>
          </p:cNvSpPr>
          <p:nvPr>
            <p:ph type="title"/>
          </p:nvPr>
        </p:nvSpPr>
        <p:spPr>
          <a:xfrm>
            <a:off x="894077" y="770350"/>
            <a:ext cx="11216645" cy="1067662"/>
          </a:xfrm>
          <a:prstGeom prst="rect">
            <a:avLst/>
          </a:prstGeom>
        </p:spPr>
        <p:txBody>
          <a:bodyPr lIns="65022" tIns="65022" rIns="65022" bIns="65022" anchor="b"/>
          <a:lstStyle>
            <a:lvl1pPr algn="l" defTabSz="1300480">
              <a:lnSpc>
                <a:spcPct val="90000"/>
              </a:lnSpc>
              <a:defRPr sz="5600" b="1">
                <a:solidFill>
                  <a:srgbClr val="002060"/>
                </a:solidFill>
                <a:latin typeface="Calibri"/>
                <a:ea typeface="Calibri"/>
                <a:cs typeface="Calibri"/>
                <a:sym typeface="Calibri"/>
              </a:defRPr>
            </a:lvl1pPr>
          </a:lstStyle>
          <a:p>
            <a:r>
              <a:t>Title Text</a:t>
            </a:r>
          </a:p>
        </p:txBody>
      </p:sp>
      <p:sp>
        <p:nvSpPr>
          <p:cNvPr id="142" name="Shape 120"/>
          <p:cNvSpPr>
            <a:spLocks noGrp="1"/>
          </p:cNvSpPr>
          <p:nvPr>
            <p:ph type="body" idx="13"/>
          </p:nvPr>
        </p:nvSpPr>
        <p:spPr>
          <a:xfrm>
            <a:off x="894077" y="2759393"/>
            <a:ext cx="11216645" cy="6023756"/>
          </a:xfrm>
          <a:prstGeom prst="rect">
            <a:avLst/>
          </a:prstGeom>
        </p:spPr>
        <p:txBody>
          <a:bodyPr lIns="65022" tIns="65022" rIns="65022" bIns="65022" anchor="t"/>
          <a:lstStyle/>
          <a:p>
            <a:endParaRPr/>
          </a:p>
        </p:txBody>
      </p:sp>
      <p:sp>
        <p:nvSpPr>
          <p:cNvPr id="143" name="Slide Number"/>
          <p:cNvSpPr txBox="1">
            <a:spLocks noGrp="1"/>
          </p:cNvSpPr>
          <p:nvPr>
            <p:ph type="sldNum" sz="quarter" idx="2"/>
          </p:nvPr>
        </p:nvSpPr>
        <p:spPr>
          <a:xfrm>
            <a:off x="8964242" y="8854470"/>
            <a:ext cx="355867" cy="371345"/>
          </a:xfrm>
          <a:prstGeom prst="rect">
            <a:avLst/>
          </a:prstGeom>
        </p:spPr>
        <p:txBody>
          <a:bodyPr lIns="65022" tIns="65022" rIns="65022" bIns="65022" anchor="ctr"/>
          <a:lstStyle>
            <a:lvl1pPr algn="r" defTabSz="1300480">
              <a:defRPr>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6_Custom Layout">
    <p:spTree>
      <p:nvGrpSpPr>
        <p:cNvPr id="1" name=""/>
        <p:cNvGrpSpPr/>
        <p:nvPr/>
      </p:nvGrpSpPr>
      <p:grpSpPr>
        <a:xfrm>
          <a:off x="0" y="0"/>
          <a:ext cx="0" cy="0"/>
          <a:chOff x="0" y="0"/>
          <a:chExt cx="0" cy="0"/>
        </a:xfrm>
      </p:grpSpPr>
      <p:sp>
        <p:nvSpPr>
          <p:cNvPr id="150" name="Body Level One…"/>
          <p:cNvSpPr txBox="1">
            <a:spLocks noGrp="1"/>
          </p:cNvSpPr>
          <p:nvPr>
            <p:ph type="body" sz="quarter" idx="1"/>
          </p:nvPr>
        </p:nvSpPr>
        <p:spPr>
          <a:xfrm>
            <a:off x="894077" y="1939070"/>
            <a:ext cx="11217924" cy="716802"/>
          </a:xfrm>
          <a:prstGeom prst="rect">
            <a:avLst/>
          </a:prstGeom>
        </p:spPr>
        <p:txBody>
          <a:bodyPr lIns="65022" tIns="65022" rIns="65022" bIns="65022" anchor="t"/>
          <a:lstStyle>
            <a:lvl1pPr marL="0" indent="0" defTabSz="1300480">
              <a:lnSpc>
                <a:spcPct val="90000"/>
              </a:lnSpc>
              <a:spcBef>
                <a:spcPts val="1400"/>
              </a:spcBef>
              <a:buSzTx/>
              <a:buNone/>
              <a:defRPr sz="4200">
                <a:solidFill>
                  <a:srgbClr val="5B9BD5"/>
                </a:solidFill>
                <a:latin typeface="Calibri"/>
                <a:ea typeface="Calibri"/>
                <a:cs typeface="Calibri"/>
                <a:sym typeface="Calibri"/>
              </a:defRPr>
            </a:lvl1pPr>
            <a:lvl2pPr marL="857250" indent="-400050" defTabSz="1300480">
              <a:lnSpc>
                <a:spcPct val="90000"/>
              </a:lnSpc>
              <a:spcBef>
                <a:spcPts val="1400"/>
              </a:spcBef>
              <a:buSzPct val="100000"/>
              <a:defRPr sz="4200">
                <a:solidFill>
                  <a:srgbClr val="5B9BD5"/>
                </a:solidFill>
                <a:latin typeface="Calibri"/>
                <a:ea typeface="Calibri"/>
                <a:cs typeface="Calibri"/>
                <a:sym typeface="Calibri"/>
              </a:defRPr>
            </a:lvl2pPr>
            <a:lvl3pPr marL="1394460" indent="-480060" defTabSz="1300480">
              <a:lnSpc>
                <a:spcPct val="90000"/>
              </a:lnSpc>
              <a:spcBef>
                <a:spcPts val="1400"/>
              </a:spcBef>
              <a:buSzPct val="100000"/>
              <a:defRPr sz="4200">
                <a:solidFill>
                  <a:srgbClr val="5B9BD5"/>
                </a:solidFill>
                <a:latin typeface="Calibri"/>
                <a:ea typeface="Calibri"/>
                <a:cs typeface="Calibri"/>
                <a:sym typeface="Calibri"/>
              </a:defRPr>
            </a:lvl3pPr>
            <a:lvl4pPr marL="1905000" indent="-533400" defTabSz="1300480">
              <a:lnSpc>
                <a:spcPct val="90000"/>
              </a:lnSpc>
              <a:spcBef>
                <a:spcPts val="1400"/>
              </a:spcBef>
              <a:buSzPct val="100000"/>
              <a:defRPr sz="4200">
                <a:solidFill>
                  <a:srgbClr val="5B9BD5"/>
                </a:solidFill>
                <a:latin typeface="Calibri"/>
                <a:ea typeface="Calibri"/>
                <a:cs typeface="Calibri"/>
                <a:sym typeface="Calibri"/>
              </a:defRPr>
            </a:lvl4pPr>
            <a:lvl5pPr marL="2362200" indent="-533400" defTabSz="1300480">
              <a:lnSpc>
                <a:spcPct val="90000"/>
              </a:lnSpc>
              <a:spcBef>
                <a:spcPts val="1400"/>
              </a:spcBef>
              <a:buSzPct val="100000"/>
              <a:defRPr sz="4200">
                <a:solidFill>
                  <a:srgbClr val="5B9BD5"/>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51" name="Text Placeholder 6"/>
          <p:cNvSpPr>
            <a:spLocks noGrp="1"/>
          </p:cNvSpPr>
          <p:nvPr>
            <p:ph type="body" sz="half" idx="13"/>
          </p:nvPr>
        </p:nvSpPr>
        <p:spPr>
          <a:xfrm>
            <a:off x="894077" y="2738439"/>
            <a:ext cx="6451206" cy="5939205"/>
          </a:xfrm>
          <a:prstGeom prst="rect">
            <a:avLst/>
          </a:prstGeom>
        </p:spPr>
        <p:txBody>
          <a:bodyPr lIns="65022" tIns="65022" rIns="65022" bIns="65022" anchor="t"/>
          <a:lstStyle/>
          <a:p>
            <a:endParaRPr/>
          </a:p>
        </p:txBody>
      </p:sp>
      <p:sp>
        <p:nvSpPr>
          <p:cNvPr id="152" name="Rectangle 7"/>
          <p:cNvSpPr/>
          <p:nvPr/>
        </p:nvSpPr>
        <p:spPr>
          <a:xfrm>
            <a:off x="-1" y="-2"/>
            <a:ext cx="13004802" cy="640003"/>
          </a:xfrm>
          <a:prstGeom prst="rect">
            <a:avLst/>
          </a:prstGeom>
          <a:solidFill>
            <a:srgbClr val="002060"/>
          </a:solidFill>
          <a:ln w="12700">
            <a:solidFill>
              <a:srgbClr val="42719B"/>
            </a:solidFill>
            <a:miter/>
          </a:ln>
        </p:spPr>
        <p:txBody>
          <a:bodyPr lIns="50800" tIns="50800" rIns="50800" bIns="50800" anchor="ctr"/>
          <a:lstStyle/>
          <a:p>
            <a:pPr defTabSz="1300480">
              <a:defRPr>
                <a:solidFill>
                  <a:srgbClr val="FFFFFF"/>
                </a:solidFill>
                <a:latin typeface="Calibri"/>
                <a:ea typeface="Calibri"/>
                <a:cs typeface="Calibri"/>
                <a:sym typeface="Calibri"/>
              </a:defRPr>
            </a:pPr>
            <a:endParaRPr/>
          </a:p>
        </p:txBody>
      </p:sp>
      <p:sp>
        <p:nvSpPr>
          <p:cNvPr id="153" name="Title Text"/>
          <p:cNvSpPr txBox="1">
            <a:spLocks noGrp="1"/>
          </p:cNvSpPr>
          <p:nvPr>
            <p:ph type="title"/>
          </p:nvPr>
        </p:nvSpPr>
        <p:spPr>
          <a:xfrm>
            <a:off x="895359" y="770350"/>
            <a:ext cx="11216642" cy="1067662"/>
          </a:xfrm>
          <a:prstGeom prst="rect">
            <a:avLst/>
          </a:prstGeom>
        </p:spPr>
        <p:txBody>
          <a:bodyPr lIns="65022" tIns="65022" rIns="65022" bIns="65022" anchor="b"/>
          <a:lstStyle>
            <a:lvl1pPr algn="l" defTabSz="1300480">
              <a:lnSpc>
                <a:spcPct val="90000"/>
              </a:lnSpc>
              <a:defRPr sz="5600" b="1">
                <a:solidFill>
                  <a:srgbClr val="002060"/>
                </a:solidFill>
                <a:latin typeface="Calibri"/>
                <a:ea typeface="Calibri"/>
                <a:cs typeface="Calibri"/>
                <a:sym typeface="Calibri"/>
              </a:defRPr>
            </a:lvl1pPr>
          </a:lstStyle>
          <a:p>
            <a:r>
              <a:t>Title Text</a:t>
            </a:r>
          </a:p>
        </p:txBody>
      </p:sp>
      <p:sp>
        <p:nvSpPr>
          <p:cNvPr id="154" name="Picture Placeholder 2"/>
          <p:cNvSpPr>
            <a:spLocks noGrp="1"/>
          </p:cNvSpPr>
          <p:nvPr>
            <p:ph type="pic" sz="half" idx="14"/>
          </p:nvPr>
        </p:nvSpPr>
        <p:spPr>
          <a:xfrm>
            <a:off x="7504000" y="2738440"/>
            <a:ext cx="4608003" cy="5939202"/>
          </a:xfrm>
          <a:prstGeom prst="rect">
            <a:avLst/>
          </a:prstGeom>
        </p:spPr>
        <p:txBody>
          <a:bodyPr lIns="91439" tIns="45719" rIns="91439" bIns="45719" anchor="t">
            <a:noAutofit/>
          </a:bodyPr>
          <a:lstStyle/>
          <a:p>
            <a:endParaRPr/>
          </a:p>
        </p:txBody>
      </p:sp>
      <p:grpSp>
        <p:nvGrpSpPr>
          <p:cNvPr id="157" name="Footer Placeholder 9"/>
          <p:cNvGrpSpPr/>
          <p:nvPr/>
        </p:nvGrpSpPr>
        <p:grpSpPr>
          <a:xfrm>
            <a:off x="-2" y="9095477"/>
            <a:ext cx="13004807" cy="640009"/>
            <a:chOff x="0" y="-1"/>
            <a:chExt cx="13004806" cy="640008"/>
          </a:xfrm>
        </p:grpSpPr>
        <p:sp>
          <p:nvSpPr>
            <p:cNvPr id="155" name="Rectangle"/>
            <p:cNvSpPr/>
            <p:nvPr/>
          </p:nvSpPr>
          <p:spPr>
            <a:xfrm>
              <a:off x="-1" y="-2"/>
              <a:ext cx="13004807" cy="640009"/>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888888"/>
                  </a:solidFill>
                  <a:latin typeface="Calibri"/>
                  <a:ea typeface="Calibri"/>
                  <a:cs typeface="Calibri"/>
                  <a:sym typeface="Calibri"/>
                </a:defRPr>
              </a:pPr>
              <a:endParaRPr/>
            </a:p>
          </p:txBody>
        </p:sp>
        <p:sp>
          <p:nvSpPr>
            <p:cNvPr id="156" name="Child sexual abuse in institutions: Learnings from the Royal Commission"/>
            <p:cNvSpPr txBox="1"/>
            <p:nvPr/>
          </p:nvSpPr>
          <p:spPr>
            <a:xfrm>
              <a:off x="-1" y="134327"/>
              <a:ext cx="13004807"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158" name="Slide Number"/>
          <p:cNvSpPr txBox="1">
            <a:spLocks noGrp="1"/>
          </p:cNvSpPr>
          <p:nvPr>
            <p:ph type="sldNum" sz="quarter" idx="2"/>
          </p:nvPr>
        </p:nvSpPr>
        <p:spPr>
          <a:xfrm>
            <a:off x="8964242" y="8854470"/>
            <a:ext cx="355867" cy="371345"/>
          </a:xfrm>
          <a:prstGeom prst="rect">
            <a:avLst/>
          </a:prstGeom>
        </p:spPr>
        <p:txBody>
          <a:bodyPr lIns="65022" tIns="65022" rIns="65022" bIns="65022" anchor="ctr"/>
          <a:lstStyle>
            <a:lvl1pPr algn="r" defTabSz="1300480">
              <a:defRPr>
                <a:solidFill>
                  <a:srgbClr val="888888"/>
                </a:solidFill>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5_Custom Layout">
    <p:spTree>
      <p:nvGrpSpPr>
        <p:cNvPr id="1" name=""/>
        <p:cNvGrpSpPr/>
        <p:nvPr/>
      </p:nvGrpSpPr>
      <p:grpSpPr>
        <a:xfrm>
          <a:off x="0" y="0"/>
          <a:ext cx="0" cy="0"/>
          <a:chOff x="0" y="0"/>
          <a:chExt cx="0" cy="0"/>
        </a:xfrm>
      </p:grpSpPr>
      <p:sp>
        <p:nvSpPr>
          <p:cNvPr id="165" name="Body Level One…"/>
          <p:cNvSpPr txBox="1">
            <a:spLocks noGrp="1"/>
          </p:cNvSpPr>
          <p:nvPr>
            <p:ph type="body" sz="quarter" idx="1"/>
          </p:nvPr>
        </p:nvSpPr>
        <p:spPr>
          <a:xfrm>
            <a:off x="894077" y="1939070"/>
            <a:ext cx="11217924" cy="719266"/>
          </a:xfrm>
          <a:prstGeom prst="rect">
            <a:avLst/>
          </a:prstGeom>
        </p:spPr>
        <p:txBody>
          <a:bodyPr lIns="65022" tIns="65022" rIns="65022" bIns="65022" anchor="t"/>
          <a:lstStyle>
            <a:lvl1pPr marL="0" indent="0" defTabSz="1300480">
              <a:lnSpc>
                <a:spcPct val="90000"/>
              </a:lnSpc>
              <a:spcBef>
                <a:spcPts val="1400"/>
              </a:spcBef>
              <a:buSzTx/>
              <a:buNone/>
              <a:defRPr sz="4200">
                <a:solidFill>
                  <a:srgbClr val="5B9BD5"/>
                </a:solidFill>
                <a:latin typeface="Calibri"/>
                <a:ea typeface="Calibri"/>
                <a:cs typeface="Calibri"/>
                <a:sym typeface="Calibri"/>
              </a:defRPr>
            </a:lvl1pPr>
            <a:lvl2pPr marL="857250" indent="-400050" defTabSz="1300480">
              <a:lnSpc>
                <a:spcPct val="90000"/>
              </a:lnSpc>
              <a:spcBef>
                <a:spcPts val="1400"/>
              </a:spcBef>
              <a:buSzPct val="100000"/>
              <a:defRPr sz="4200">
                <a:solidFill>
                  <a:srgbClr val="5B9BD5"/>
                </a:solidFill>
                <a:latin typeface="Calibri"/>
                <a:ea typeface="Calibri"/>
                <a:cs typeface="Calibri"/>
                <a:sym typeface="Calibri"/>
              </a:defRPr>
            </a:lvl2pPr>
            <a:lvl3pPr marL="1394460" indent="-480060" defTabSz="1300480">
              <a:lnSpc>
                <a:spcPct val="90000"/>
              </a:lnSpc>
              <a:spcBef>
                <a:spcPts val="1400"/>
              </a:spcBef>
              <a:buSzPct val="100000"/>
              <a:defRPr sz="4200">
                <a:solidFill>
                  <a:srgbClr val="5B9BD5"/>
                </a:solidFill>
                <a:latin typeface="Calibri"/>
                <a:ea typeface="Calibri"/>
                <a:cs typeface="Calibri"/>
                <a:sym typeface="Calibri"/>
              </a:defRPr>
            </a:lvl3pPr>
            <a:lvl4pPr marL="1905000" indent="-533400" defTabSz="1300480">
              <a:lnSpc>
                <a:spcPct val="90000"/>
              </a:lnSpc>
              <a:spcBef>
                <a:spcPts val="1400"/>
              </a:spcBef>
              <a:buSzPct val="100000"/>
              <a:defRPr sz="4200">
                <a:solidFill>
                  <a:srgbClr val="5B9BD5"/>
                </a:solidFill>
                <a:latin typeface="Calibri"/>
                <a:ea typeface="Calibri"/>
                <a:cs typeface="Calibri"/>
                <a:sym typeface="Calibri"/>
              </a:defRPr>
            </a:lvl4pPr>
            <a:lvl5pPr marL="2362200" indent="-533400" defTabSz="1300480">
              <a:lnSpc>
                <a:spcPct val="90000"/>
              </a:lnSpc>
              <a:spcBef>
                <a:spcPts val="1400"/>
              </a:spcBef>
              <a:buSzPct val="100000"/>
              <a:defRPr sz="4200">
                <a:solidFill>
                  <a:srgbClr val="5B9BD5"/>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66" name="Rectangle 7"/>
          <p:cNvSpPr/>
          <p:nvPr/>
        </p:nvSpPr>
        <p:spPr>
          <a:xfrm>
            <a:off x="-1" y="-3"/>
            <a:ext cx="13004802" cy="640003"/>
          </a:xfrm>
          <a:prstGeom prst="rect">
            <a:avLst/>
          </a:prstGeom>
          <a:solidFill>
            <a:srgbClr val="002060"/>
          </a:solidFill>
          <a:ln w="12700">
            <a:solidFill>
              <a:srgbClr val="42719B"/>
            </a:solidFill>
            <a:miter/>
          </a:ln>
        </p:spPr>
        <p:txBody>
          <a:bodyPr lIns="50800" tIns="50800" rIns="50800" bIns="50800" anchor="ctr"/>
          <a:lstStyle/>
          <a:p>
            <a:pPr defTabSz="1300480">
              <a:defRPr>
                <a:solidFill>
                  <a:srgbClr val="FFFFFF"/>
                </a:solidFill>
                <a:latin typeface="Calibri"/>
                <a:ea typeface="Calibri"/>
                <a:cs typeface="Calibri"/>
                <a:sym typeface="Calibri"/>
              </a:defRPr>
            </a:pPr>
            <a:endParaRPr/>
          </a:p>
        </p:txBody>
      </p:sp>
      <p:sp>
        <p:nvSpPr>
          <p:cNvPr id="167" name="Title Text"/>
          <p:cNvSpPr txBox="1">
            <a:spLocks noGrp="1"/>
          </p:cNvSpPr>
          <p:nvPr>
            <p:ph type="title"/>
          </p:nvPr>
        </p:nvSpPr>
        <p:spPr>
          <a:xfrm>
            <a:off x="894077" y="770350"/>
            <a:ext cx="11216644" cy="1067662"/>
          </a:xfrm>
          <a:prstGeom prst="rect">
            <a:avLst/>
          </a:prstGeom>
        </p:spPr>
        <p:txBody>
          <a:bodyPr lIns="65022" tIns="65022" rIns="65022" bIns="65022" anchor="b"/>
          <a:lstStyle>
            <a:lvl1pPr algn="l" defTabSz="1300480">
              <a:lnSpc>
                <a:spcPct val="90000"/>
              </a:lnSpc>
              <a:defRPr sz="5600" b="1">
                <a:solidFill>
                  <a:srgbClr val="002060"/>
                </a:solidFill>
                <a:latin typeface="Calibri"/>
                <a:ea typeface="Calibri"/>
                <a:cs typeface="Calibri"/>
                <a:sym typeface="Calibri"/>
              </a:defRPr>
            </a:lvl1pPr>
          </a:lstStyle>
          <a:p>
            <a:r>
              <a:t>Title Text</a:t>
            </a:r>
          </a:p>
        </p:txBody>
      </p:sp>
      <p:sp>
        <p:nvSpPr>
          <p:cNvPr id="168" name="Text Placeholder 2"/>
          <p:cNvSpPr>
            <a:spLocks noGrp="1"/>
          </p:cNvSpPr>
          <p:nvPr>
            <p:ph type="body" idx="13"/>
          </p:nvPr>
        </p:nvSpPr>
        <p:spPr>
          <a:xfrm>
            <a:off x="894077" y="2759393"/>
            <a:ext cx="11216645" cy="6023756"/>
          </a:xfrm>
          <a:prstGeom prst="rect">
            <a:avLst/>
          </a:prstGeom>
        </p:spPr>
        <p:txBody>
          <a:bodyPr lIns="65022" tIns="65022" rIns="65022" bIns="65022" anchor="t"/>
          <a:lstStyle/>
          <a:p>
            <a:endParaRPr/>
          </a:p>
        </p:txBody>
      </p:sp>
      <p:grpSp>
        <p:nvGrpSpPr>
          <p:cNvPr id="171" name="Footer Placeholder 9"/>
          <p:cNvGrpSpPr/>
          <p:nvPr/>
        </p:nvGrpSpPr>
        <p:grpSpPr>
          <a:xfrm>
            <a:off x="-2" y="9095477"/>
            <a:ext cx="13004807" cy="640009"/>
            <a:chOff x="0" y="-1"/>
            <a:chExt cx="13004806" cy="640008"/>
          </a:xfrm>
        </p:grpSpPr>
        <p:sp>
          <p:nvSpPr>
            <p:cNvPr id="169" name="Rectangle"/>
            <p:cNvSpPr/>
            <p:nvPr/>
          </p:nvSpPr>
          <p:spPr>
            <a:xfrm>
              <a:off x="-1" y="-2"/>
              <a:ext cx="13004807" cy="640009"/>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888888"/>
                  </a:solidFill>
                  <a:latin typeface="Calibri"/>
                  <a:ea typeface="Calibri"/>
                  <a:cs typeface="Calibri"/>
                  <a:sym typeface="Calibri"/>
                </a:defRPr>
              </a:pPr>
              <a:endParaRPr/>
            </a:p>
          </p:txBody>
        </p:sp>
        <p:sp>
          <p:nvSpPr>
            <p:cNvPr id="170" name="Child sexual abuse in institutions: Learnings from the Royal Commission"/>
            <p:cNvSpPr txBox="1"/>
            <p:nvPr/>
          </p:nvSpPr>
          <p:spPr>
            <a:xfrm>
              <a:off x="-1" y="134327"/>
              <a:ext cx="13004807"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172" name="Slide Number"/>
          <p:cNvSpPr txBox="1">
            <a:spLocks noGrp="1"/>
          </p:cNvSpPr>
          <p:nvPr>
            <p:ph type="sldNum" sz="quarter" idx="2"/>
          </p:nvPr>
        </p:nvSpPr>
        <p:spPr>
          <a:xfrm>
            <a:off x="538215" y="9308283"/>
            <a:ext cx="355866" cy="371345"/>
          </a:xfrm>
          <a:prstGeom prst="rect">
            <a:avLst/>
          </a:prstGeom>
        </p:spPr>
        <p:txBody>
          <a:bodyPr lIns="65022" tIns="65022" rIns="65022" bIns="65022" anchor="ctr"/>
          <a:lstStyle>
            <a:lvl1pPr algn="r" defTabSz="1300480">
              <a:defRPr>
                <a:solidFill>
                  <a:srgbClr val="888888"/>
                </a:solidFill>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and Content 0">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79" name="Title Text"/>
          <p:cNvSpPr txBox="1">
            <a:spLocks noGrp="1"/>
          </p:cNvSpPr>
          <p:nvPr>
            <p:ph type="title"/>
          </p:nvPr>
        </p:nvSpPr>
        <p:spPr>
          <a:xfrm>
            <a:off x="614398" y="460306"/>
            <a:ext cx="11776007" cy="908450"/>
          </a:xfrm>
          <a:prstGeom prst="rect">
            <a:avLst/>
          </a:prstGeom>
        </p:spPr>
        <p:txBody>
          <a:bodyPr lIns="0" tIns="0" rIns="0" bIns="0" anchor="t"/>
          <a:lstStyle>
            <a:lvl1pPr algn="l" defTabSz="1300480">
              <a:defRPr sz="5400" b="1">
                <a:solidFill>
                  <a:srgbClr val="004C8F"/>
                </a:solidFill>
                <a:latin typeface="Calibri"/>
                <a:ea typeface="Calibri"/>
                <a:cs typeface="Calibri"/>
                <a:sym typeface="Calibri"/>
              </a:defRPr>
            </a:lvl1pPr>
          </a:lstStyle>
          <a:p>
            <a:r>
              <a:t>Title Text</a:t>
            </a:r>
          </a:p>
        </p:txBody>
      </p:sp>
      <p:sp>
        <p:nvSpPr>
          <p:cNvPr id="180" name="Body Level One…"/>
          <p:cNvSpPr txBox="1">
            <a:spLocks noGrp="1"/>
          </p:cNvSpPr>
          <p:nvPr>
            <p:ph type="body" idx="1"/>
          </p:nvPr>
        </p:nvSpPr>
        <p:spPr>
          <a:xfrm>
            <a:off x="614398" y="2457598"/>
            <a:ext cx="10752547" cy="5987632"/>
          </a:xfrm>
          <a:prstGeom prst="rect">
            <a:avLst/>
          </a:prstGeom>
        </p:spPr>
        <p:txBody>
          <a:bodyPr lIns="0" tIns="0" rIns="0" bIns="0" anchor="t"/>
          <a:lstStyle>
            <a:lvl1pPr marL="0" indent="0" defTabSz="1300480">
              <a:spcBef>
                <a:spcPts val="1400"/>
              </a:spcBef>
              <a:buSzTx/>
              <a:buNone/>
              <a:defRPr sz="2400">
                <a:latin typeface="Calibri"/>
                <a:ea typeface="Calibri"/>
                <a:cs typeface="Calibri"/>
                <a:sym typeface="Calibri"/>
              </a:defRPr>
            </a:lvl1pPr>
            <a:lvl2pPr marL="259078" indent="-259078" defTabSz="1300480">
              <a:spcBef>
                <a:spcPts val="1400"/>
              </a:spcBef>
              <a:buSzPct val="100000"/>
              <a:defRPr sz="2400">
                <a:latin typeface="Calibri"/>
                <a:ea typeface="Calibri"/>
                <a:cs typeface="Calibri"/>
                <a:sym typeface="Calibri"/>
              </a:defRPr>
            </a:lvl2pPr>
            <a:lvl3pPr marL="475197" indent="-259198" defTabSz="1300480">
              <a:spcBef>
                <a:spcPts val="1400"/>
              </a:spcBef>
              <a:buSzPct val="100000"/>
              <a:defRPr sz="2400">
                <a:latin typeface="Calibri"/>
                <a:ea typeface="Calibri"/>
                <a:cs typeface="Calibri"/>
                <a:sym typeface="Calibri"/>
              </a:defRPr>
            </a:lvl3pPr>
            <a:lvl4pPr marL="691198" indent="-259198" defTabSz="1300480">
              <a:spcBef>
                <a:spcPts val="1400"/>
              </a:spcBef>
              <a:buSzPct val="100000"/>
              <a:defRPr sz="2400">
                <a:latin typeface="Calibri"/>
                <a:ea typeface="Calibri"/>
                <a:cs typeface="Calibri"/>
                <a:sym typeface="Calibri"/>
              </a:defRPr>
            </a:lvl4pPr>
            <a:lvl5pPr marL="907198" indent="-259198" defTabSz="1300480">
              <a:spcBef>
                <a:spcPts val="1400"/>
              </a:spcBef>
              <a:buSzPct val="100000"/>
              <a:defRPr sz="24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81" name="Shape 149"/>
          <p:cNvSpPr>
            <a:spLocks noGrp="1"/>
          </p:cNvSpPr>
          <p:nvPr>
            <p:ph type="body" sz="quarter" idx="13"/>
          </p:nvPr>
        </p:nvSpPr>
        <p:spPr>
          <a:xfrm>
            <a:off x="614110" y="1207750"/>
            <a:ext cx="11776580" cy="512007"/>
          </a:xfrm>
          <a:prstGeom prst="rect">
            <a:avLst/>
          </a:prstGeom>
        </p:spPr>
        <p:txBody>
          <a:bodyPr lIns="0" tIns="0" rIns="0" bIns="0" anchor="t"/>
          <a:lstStyle/>
          <a:p>
            <a:endParaRPr/>
          </a:p>
        </p:txBody>
      </p:sp>
      <p:sp>
        <p:nvSpPr>
          <p:cNvPr id="182" name="Slide Number"/>
          <p:cNvSpPr txBox="1">
            <a:spLocks noGrp="1"/>
          </p:cNvSpPr>
          <p:nvPr>
            <p:ph type="sldNum" sz="quarter" idx="2"/>
          </p:nvPr>
        </p:nvSpPr>
        <p:spPr>
          <a:xfrm>
            <a:off x="8990885" y="8873521"/>
            <a:ext cx="329226" cy="333245"/>
          </a:xfrm>
          <a:prstGeom prst="rect">
            <a:avLst/>
          </a:prstGeom>
        </p:spPr>
        <p:txBody>
          <a:bodyPr lIns="65022" tIns="65022" rIns="65022" bIns="65022" anchor="ctr"/>
          <a:lstStyle>
            <a:lvl1pPr algn="r" defTabSz="1300480">
              <a:defRPr sz="1400">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nd Content 0">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9" name="Title Text"/>
          <p:cNvSpPr txBox="1">
            <a:spLocks noGrp="1"/>
          </p:cNvSpPr>
          <p:nvPr>
            <p:ph type="title"/>
          </p:nvPr>
        </p:nvSpPr>
        <p:spPr>
          <a:xfrm>
            <a:off x="614398" y="460306"/>
            <a:ext cx="11776004" cy="908450"/>
          </a:xfrm>
          <a:prstGeom prst="rect">
            <a:avLst/>
          </a:prstGeom>
        </p:spPr>
        <p:txBody>
          <a:bodyPr lIns="0" tIns="0" rIns="0" bIns="0" anchor="t"/>
          <a:lstStyle>
            <a:lvl1pPr algn="l" defTabSz="1300480">
              <a:defRPr sz="5400" b="1">
                <a:solidFill>
                  <a:srgbClr val="004C8F"/>
                </a:solidFill>
                <a:latin typeface="Calibri"/>
                <a:ea typeface="Calibri"/>
                <a:cs typeface="Calibri"/>
                <a:sym typeface="Calibri"/>
              </a:defRPr>
            </a:lvl1pPr>
          </a:lstStyle>
          <a:p>
            <a:r>
              <a:t>Title Text</a:t>
            </a:r>
          </a:p>
        </p:txBody>
      </p:sp>
      <p:sp>
        <p:nvSpPr>
          <p:cNvPr id="190" name="Body Level One…"/>
          <p:cNvSpPr txBox="1">
            <a:spLocks noGrp="1"/>
          </p:cNvSpPr>
          <p:nvPr>
            <p:ph type="body" idx="1"/>
          </p:nvPr>
        </p:nvSpPr>
        <p:spPr>
          <a:xfrm>
            <a:off x="614398" y="2457599"/>
            <a:ext cx="10752547" cy="5987628"/>
          </a:xfrm>
          <a:prstGeom prst="rect">
            <a:avLst/>
          </a:prstGeom>
        </p:spPr>
        <p:txBody>
          <a:bodyPr lIns="0" tIns="0" rIns="0" bIns="0" anchor="t"/>
          <a:lstStyle>
            <a:lvl1pPr marL="0" indent="0" defTabSz="1300480">
              <a:spcBef>
                <a:spcPts val="1500"/>
              </a:spcBef>
              <a:buSzTx/>
              <a:buNone/>
              <a:defRPr sz="2400">
                <a:latin typeface="Calibri"/>
                <a:ea typeface="Calibri"/>
                <a:cs typeface="Calibri"/>
                <a:sym typeface="Calibri"/>
              </a:defRPr>
            </a:lvl1pPr>
            <a:lvl2pPr marL="259079" indent="-259079" defTabSz="1300480">
              <a:spcBef>
                <a:spcPts val="1500"/>
              </a:spcBef>
              <a:buSzPct val="100000"/>
              <a:defRPr sz="2400">
                <a:latin typeface="Calibri"/>
                <a:ea typeface="Calibri"/>
                <a:cs typeface="Calibri"/>
                <a:sym typeface="Calibri"/>
              </a:defRPr>
            </a:lvl2pPr>
            <a:lvl3pPr marL="475197" indent="-259199" defTabSz="1300480">
              <a:spcBef>
                <a:spcPts val="1500"/>
              </a:spcBef>
              <a:buSzPct val="100000"/>
              <a:defRPr sz="2400">
                <a:latin typeface="Calibri"/>
                <a:ea typeface="Calibri"/>
                <a:cs typeface="Calibri"/>
                <a:sym typeface="Calibri"/>
              </a:defRPr>
            </a:lvl3pPr>
            <a:lvl4pPr marL="691198" indent="-259199" defTabSz="1300480">
              <a:spcBef>
                <a:spcPts val="1500"/>
              </a:spcBef>
              <a:buSzPct val="100000"/>
              <a:defRPr sz="2400">
                <a:latin typeface="Calibri"/>
                <a:ea typeface="Calibri"/>
                <a:cs typeface="Calibri"/>
                <a:sym typeface="Calibri"/>
              </a:defRPr>
            </a:lvl4pPr>
            <a:lvl5pPr marL="907198" indent="-259199" defTabSz="1300480">
              <a:spcBef>
                <a:spcPts val="1500"/>
              </a:spcBef>
              <a:buSzPct val="100000"/>
              <a:defRPr sz="24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191" name="Shape 183"/>
          <p:cNvSpPr>
            <a:spLocks noGrp="1"/>
          </p:cNvSpPr>
          <p:nvPr>
            <p:ph type="body" sz="quarter" idx="13"/>
          </p:nvPr>
        </p:nvSpPr>
        <p:spPr>
          <a:xfrm>
            <a:off x="614114" y="1207750"/>
            <a:ext cx="11776572" cy="512007"/>
          </a:xfrm>
          <a:prstGeom prst="rect">
            <a:avLst/>
          </a:prstGeom>
        </p:spPr>
        <p:txBody>
          <a:bodyPr lIns="0" tIns="0" rIns="0" bIns="0" anchor="t"/>
          <a:lstStyle/>
          <a:p>
            <a:endParaRPr/>
          </a:p>
        </p:txBody>
      </p:sp>
      <p:sp>
        <p:nvSpPr>
          <p:cNvPr id="192" name="Slide Number"/>
          <p:cNvSpPr txBox="1">
            <a:spLocks noGrp="1"/>
          </p:cNvSpPr>
          <p:nvPr>
            <p:ph type="sldNum" sz="quarter" idx="2"/>
          </p:nvPr>
        </p:nvSpPr>
        <p:spPr>
          <a:xfrm>
            <a:off x="8990882" y="8873521"/>
            <a:ext cx="329226" cy="333245"/>
          </a:xfrm>
          <a:prstGeom prst="rect">
            <a:avLst/>
          </a:prstGeom>
        </p:spPr>
        <p:txBody>
          <a:bodyPr lIns="65022" tIns="65022" rIns="65022" bIns="65022" anchor="ctr"/>
          <a:lstStyle>
            <a:lvl1pPr algn="r" defTabSz="1300480">
              <a:defRPr sz="1400">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25600" y="673100"/>
            <a:ext cx="9753600" cy="5905500"/>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53400"/>
            <a:ext cx="10464800" cy="11303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199" name="Title Text"/>
          <p:cNvSpPr txBox="1">
            <a:spLocks noGrp="1"/>
          </p:cNvSpPr>
          <p:nvPr>
            <p:ph type="title"/>
          </p:nvPr>
        </p:nvSpPr>
        <p:spPr>
          <a:xfrm>
            <a:off x="650237" y="130950"/>
            <a:ext cx="11704326" cy="2144891"/>
          </a:xfrm>
          <a:prstGeom prst="rect">
            <a:avLst/>
          </a:prstGeom>
        </p:spPr>
        <p:txBody>
          <a:bodyPr lIns="65022" tIns="65022" rIns="65022" bIns="65022"/>
          <a:lstStyle>
            <a:lvl1pPr defTabSz="457200">
              <a:defRPr sz="5600">
                <a:latin typeface="Calibri"/>
                <a:ea typeface="Calibri"/>
                <a:cs typeface="Calibri"/>
                <a:sym typeface="Calibri"/>
              </a:defRPr>
            </a:lvl1pPr>
          </a:lstStyle>
          <a:p>
            <a:r>
              <a:t>Title Text</a:t>
            </a:r>
          </a:p>
        </p:txBody>
      </p:sp>
      <p:sp>
        <p:nvSpPr>
          <p:cNvPr id="200" name="Body Level One…"/>
          <p:cNvSpPr txBox="1">
            <a:spLocks noGrp="1"/>
          </p:cNvSpPr>
          <p:nvPr>
            <p:ph type="body" sz="half" idx="1"/>
          </p:nvPr>
        </p:nvSpPr>
        <p:spPr>
          <a:xfrm>
            <a:off x="650237" y="2275838"/>
            <a:ext cx="5743791" cy="7477763"/>
          </a:xfrm>
          <a:prstGeom prst="rect">
            <a:avLst/>
          </a:prstGeom>
        </p:spPr>
        <p:txBody>
          <a:bodyPr lIns="65022" tIns="65022" rIns="65022" bIns="65022" anchor="t"/>
          <a:lstStyle>
            <a:lvl1pPr marL="416377" indent="-416377" defTabSz="457200">
              <a:spcBef>
                <a:spcPts val="600"/>
              </a:spcBef>
              <a:buSzPct val="100000"/>
              <a:buFont typeface="Arial"/>
              <a:defRPr sz="3400">
                <a:latin typeface="Calibri"/>
                <a:ea typeface="Calibri"/>
                <a:cs typeface="Calibri"/>
                <a:sym typeface="Calibri"/>
              </a:defRPr>
            </a:lvl1pPr>
            <a:lvl2pPr marL="862011" indent="-404809" defTabSz="457200">
              <a:spcBef>
                <a:spcPts val="600"/>
              </a:spcBef>
              <a:buSzPct val="100000"/>
              <a:buFont typeface="Arial"/>
              <a:buChar char="–"/>
              <a:defRPr sz="3400">
                <a:latin typeface="Calibri"/>
                <a:ea typeface="Calibri"/>
                <a:cs typeface="Calibri"/>
                <a:sym typeface="Calibri"/>
              </a:defRPr>
            </a:lvl2pPr>
            <a:lvl3pPr marL="1303019" indent="-388619" defTabSz="457200">
              <a:spcBef>
                <a:spcPts val="600"/>
              </a:spcBef>
              <a:buSzPct val="100000"/>
              <a:buFont typeface="Arial"/>
              <a:defRPr sz="3400">
                <a:latin typeface="Calibri"/>
                <a:ea typeface="Calibri"/>
                <a:cs typeface="Calibri"/>
                <a:sym typeface="Calibri"/>
              </a:defRPr>
            </a:lvl3pPr>
            <a:lvl4pPr marL="1803400" indent="-431800" defTabSz="457200">
              <a:spcBef>
                <a:spcPts val="600"/>
              </a:spcBef>
              <a:buSzPct val="100000"/>
              <a:buFont typeface="Arial"/>
              <a:buChar char="–"/>
              <a:defRPr sz="3400">
                <a:latin typeface="Calibri"/>
                <a:ea typeface="Calibri"/>
                <a:cs typeface="Calibri"/>
                <a:sym typeface="Calibri"/>
              </a:defRPr>
            </a:lvl4pPr>
            <a:lvl5pPr marL="2260600" indent="-431800" defTabSz="457200">
              <a:spcBef>
                <a:spcPts val="600"/>
              </a:spcBef>
              <a:buSzPct val="100000"/>
              <a:buFont typeface="Arial"/>
              <a:buChar char="»"/>
              <a:defRPr sz="34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201" name="Slide Number"/>
          <p:cNvSpPr txBox="1">
            <a:spLocks noGrp="1"/>
          </p:cNvSpPr>
          <p:nvPr>
            <p:ph type="sldNum" sz="quarter" idx="2"/>
          </p:nvPr>
        </p:nvSpPr>
        <p:spPr>
          <a:xfrm>
            <a:off x="12051977" y="9145863"/>
            <a:ext cx="302586" cy="307845"/>
          </a:xfrm>
          <a:prstGeom prst="rect">
            <a:avLst/>
          </a:prstGeom>
        </p:spPr>
        <p:txBody>
          <a:bodyPr lIns="65022" tIns="65022" rIns="65022" bIns="65022" anchor="ctr"/>
          <a:lstStyle>
            <a:lvl1pPr algn="r" defTabSz="457200">
              <a:defRPr sz="1200">
                <a:solidFill>
                  <a:srgbClr val="888888"/>
                </a:solidFill>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grpSp>
        <p:nvGrpSpPr>
          <p:cNvPr id="210" name="Group 159"/>
          <p:cNvGrpSpPr/>
          <p:nvPr/>
        </p:nvGrpSpPr>
        <p:grpSpPr>
          <a:xfrm>
            <a:off x="334359" y="312047"/>
            <a:ext cx="12339211" cy="7680015"/>
            <a:chOff x="-1" y="0"/>
            <a:chExt cx="12339210" cy="7680014"/>
          </a:xfrm>
        </p:grpSpPr>
        <p:sp>
          <p:nvSpPr>
            <p:cNvPr id="208" name="Shape 157"/>
            <p:cNvSpPr/>
            <p:nvPr/>
          </p:nvSpPr>
          <p:spPr>
            <a:xfrm>
              <a:off x="-2" y="-1"/>
              <a:ext cx="12339211" cy="7680015"/>
            </a:xfrm>
            <a:prstGeom prst="rect">
              <a:avLst/>
            </a:prstGeom>
            <a:solidFill>
              <a:srgbClr val="004C8F"/>
            </a:solidFill>
            <a:ln w="12700" cap="flat">
              <a:noFill/>
              <a:miter lim="400000"/>
            </a:ln>
            <a:effectLst/>
          </p:spPr>
          <p:txBody>
            <a:bodyPr wrap="square" lIns="50800" tIns="50800" rIns="50800" bIns="50800" numCol="1" anchor="ctr">
              <a:noAutofit/>
            </a:bodyPr>
            <a:lstStyle/>
            <a:p>
              <a:pPr defTabSz="1300480">
                <a:defRPr>
                  <a:latin typeface="Calibri"/>
                  <a:ea typeface="Calibri"/>
                  <a:cs typeface="Calibri"/>
                  <a:sym typeface="Calibri"/>
                </a:defRPr>
              </a:pPr>
              <a:endParaRPr/>
            </a:p>
          </p:txBody>
        </p:sp>
        <p:sp>
          <p:nvSpPr>
            <p:cNvPr id="209" name="Shape 158"/>
            <p:cNvSpPr txBox="1"/>
            <p:nvPr/>
          </p:nvSpPr>
          <p:spPr>
            <a:xfrm>
              <a:off x="-2" y="3662204"/>
              <a:ext cx="12339211" cy="35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ctr">
              <a:spAutoFit/>
            </a:bodyPr>
            <a:lstStyle>
              <a:lvl1pPr defTabSz="1300480">
                <a:defRPr>
                  <a:latin typeface="Calibri"/>
                  <a:ea typeface="Calibri"/>
                  <a:cs typeface="Calibri"/>
                  <a:sym typeface="Calibri"/>
                </a:defRPr>
              </a:lvl1pPr>
            </a:lstStyle>
            <a:p>
              <a:r>
                <a:t> </a:t>
              </a:r>
            </a:p>
          </p:txBody>
        </p:sp>
      </p:grpSp>
      <p:sp>
        <p:nvSpPr>
          <p:cNvPr id="211" name="Title Text"/>
          <p:cNvSpPr txBox="1">
            <a:spLocks noGrp="1"/>
          </p:cNvSpPr>
          <p:nvPr>
            <p:ph type="title"/>
          </p:nvPr>
        </p:nvSpPr>
        <p:spPr>
          <a:xfrm>
            <a:off x="1503692" y="1484733"/>
            <a:ext cx="10240007" cy="2816008"/>
          </a:xfrm>
          <a:prstGeom prst="rect">
            <a:avLst/>
          </a:prstGeom>
        </p:spPr>
        <p:txBody>
          <a:bodyPr lIns="0" tIns="0" rIns="0" bIns="0" anchor="b"/>
          <a:lstStyle>
            <a:lvl1pPr algn="l" defTabSz="1300480">
              <a:lnSpc>
                <a:spcPct val="90000"/>
              </a:lnSpc>
              <a:defRPr sz="10200" b="1">
                <a:solidFill>
                  <a:srgbClr val="FFFFFF"/>
                </a:solidFill>
                <a:latin typeface="Calibri"/>
                <a:ea typeface="Calibri"/>
                <a:cs typeface="Calibri"/>
                <a:sym typeface="Calibri"/>
              </a:defRPr>
            </a:lvl1pPr>
          </a:lstStyle>
          <a:p>
            <a:r>
              <a:t>Title Text</a:t>
            </a:r>
          </a:p>
        </p:txBody>
      </p:sp>
      <p:sp>
        <p:nvSpPr>
          <p:cNvPr id="212" name="Body Level One…"/>
          <p:cNvSpPr txBox="1">
            <a:spLocks noGrp="1"/>
          </p:cNvSpPr>
          <p:nvPr>
            <p:ph type="body" sz="half" idx="1"/>
          </p:nvPr>
        </p:nvSpPr>
        <p:spPr>
          <a:xfrm>
            <a:off x="1503692" y="4318796"/>
            <a:ext cx="10240007" cy="2817713"/>
          </a:xfrm>
          <a:prstGeom prst="rect">
            <a:avLst/>
          </a:prstGeom>
        </p:spPr>
        <p:txBody>
          <a:bodyPr lIns="0" tIns="0" rIns="0" bIns="0" anchor="t"/>
          <a:lstStyle>
            <a:lvl1pPr marL="0" indent="0" defTabSz="1300480">
              <a:spcBef>
                <a:spcPts val="1500"/>
              </a:spcBef>
              <a:buSzTx/>
              <a:buNone/>
              <a:defRPr sz="3400">
                <a:solidFill>
                  <a:srgbClr val="0094D9"/>
                </a:solidFill>
                <a:latin typeface="Calibri"/>
                <a:ea typeface="Calibri"/>
                <a:cs typeface="Calibri"/>
                <a:sym typeface="Calibri"/>
              </a:defRPr>
            </a:lvl1pPr>
            <a:lvl2pPr marL="367029" indent="-367029" defTabSz="1300480">
              <a:spcBef>
                <a:spcPts val="1500"/>
              </a:spcBef>
              <a:buSzPct val="100000"/>
              <a:defRPr sz="3400">
                <a:solidFill>
                  <a:srgbClr val="0094D9"/>
                </a:solidFill>
                <a:latin typeface="Calibri"/>
                <a:ea typeface="Calibri"/>
                <a:cs typeface="Calibri"/>
                <a:sym typeface="Calibri"/>
              </a:defRPr>
            </a:lvl2pPr>
            <a:lvl3pPr marL="583197" indent="-367198" defTabSz="1300480">
              <a:spcBef>
                <a:spcPts val="1500"/>
              </a:spcBef>
              <a:buSzPct val="100000"/>
              <a:defRPr sz="3400">
                <a:solidFill>
                  <a:srgbClr val="0094D9"/>
                </a:solidFill>
                <a:latin typeface="Calibri"/>
                <a:ea typeface="Calibri"/>
                <a:cs typeface="Calibri"/>
                <a:sym typeface="Calibri"/>
              </a:defRPr>
            </a:lvl3pPr>
            <a:lvl4pPr marL="799198" indent="-367198" defTabSz="1300480">
              <a:spcBef>
                <a:spcPts val="1500"/>
              </a:spcBef>
              <a:buSzPct val="100000"/>
              <a:defRPr sz="3400">
                <a:solidFill>
                  <a:srgbClr val="0094D9"/>
                </a:solidFill>
                <a:latin typeface="Calibri"/>
                <a:ea typeface="Calibri"/>
                <a:cs typeface="Calibri"/>
                <a:sym typeface="Calibri"/>
              </a:defRPr>
            </a:lvl4pPr>
            <a:lvl5pPr marL="1015198" indent="-367198" defTabSz="1300480">
              <a:spcBef>
                <a:spcPts val="1500"/>
              </a:spcBef>
              <a:buSzPct val="100000"/>
              <a:defRPr sz="3400">
                <a:solidFill>
                  <a:srgbClr val="0094D9"/>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pic>
        <p:nvPicPr>
          <p:cNvPr id="213" name="image1.png" descr="image1.png"/>
          <p:cNvPicPr>
            <a:picLocks noChangeAspect="1"/>
          </p:cNvPicPr>
          <p:nvPr/>
        </p:nvPicPr>
        <p:blipFill>
          <a:blip r:embed="rId2">
            <a:extLst/>
          </a:blip>
          <a:stretch>
            <a:fillRect/>
          </a:stretch>
        </p:blipFill>
        <p:spPr>
          <a:xfrm>
            <a:off x="8290900" y="621361"/>
            <a:ext cx="4040171" cy="736945"/>
          </a:xfrm>
          <a:prstGeom prst="rect">
            <a:avLst/>
          </a:prstGeom>
          <a:ln w="12700">
            <a:miter lim="400000"/>
          </a:ln>
        </p:spPr>
      </p:pic>
      <p:sp>
        <p:nvSpPr>
          <p:cNvPr id="214" name="Slide Number"/>
          <p:cNvSpPr txBox="1">
            <a:spLocks noGrp="1"/>
          </p:cNvSpPr>
          <p:nvPr>
            <p:ph type="sldNum" sz="quarter" idx="2"/>
          </p:nvPr>
        </p:nvSpPr>
        <p:spPr>
          <a:xfrm>
            <a:off x="8964241" y="8854471"/>
            <a:ext cx="355867" cy="371345"/>
          </a:xfrm>
          <a:prstGeom prst="rect">
            <a:avLst/>
          </a:prstGeom>
        </p:spPr>
        <p:txBody>
          <a:bodyPr lIns="65022" tIns="65022" rIns="65022" bIns="65022" anchor="ctr"/>
          <a:lstStyle>
            <a:lvl1pPr algn="r" defTabSz="1300480">
              <a:defRPr>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21" name="Title Text"/>
          <p:cNvSpPr txBox="1">
            <a:spLocks noGrp="1"/>
          </p:cNvSpPr>
          <p:nvPr>
            <p:ph type="title"/>
          </p:nvPr>
        </p:nvSpPr>
        <p:spPr>
          <a:prstGeom prst="rect">
            <a:avLst/>
          </a:prstGeom>
        </p:spPr>
        <p:txBody>
          <a:bodyPr/>
          <a:lstStyle/>
          <a:p>
            <a:r>
              <a:t>Title Text</a:t>
            </a:r>
          </a:p>
        </p:txBody>
      </p:sp>
      <p:sp>
        <p:nvSpPr>
          <p:cNvPr id="222"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2_Title Slide">
    <p:spTree>
      <p:nvGrpSpPr>
        <p:cNvPr id="1" name=""/>
        <p:cNvGrpSpPr/>
        <p:nvPr/>
      </p:nvGrpSpPr>
      <p:grpSpPr>
        <a:xfrm>
          <a:off x="0" y="0"/>
          <a:ext cx="0" cy="0"/>
          <a:chOff x="0" y="0"/>
          <a:chExt cx="0" cy="0"/>
        </a:xfrm>
      </p:grpSpPr>
      <p:sp>
        <p:nvSpPr>
          <p:cNvPr id="230" name="Title Text"/>
          <p:cNvSpPr txBox="1">
            <a:spLocks noGrp="1"/>
          </p:cNvSpPr>
          <p:nvPr>
            <p:ph type="title"/>
          </p:nvPr>
        </p:nvSpPr>
        <p:spPr>
          <a:xfrm>
            <a:off x="890878" y="1596248"/>
            <a:ext cx="11223043" cy="3068518"/>
          </a:xfrm>
          <a:prstGeom prst="rect">
            <a:avLst/>
          </a:prstGeom>
        </p:spPr>
        <p:txBody>
          <a:bodyPr lIns="65022" tIns="65022" rIns="65022" bIns="65022" anchor="b"/>
          <a:lstStyle>
            <a:lvl1pPr defTabSz="1300480">
              <a:spcBef>
                <a:spcPts val="1700"/>
              </a:spcBef>
              <a:defRPr sz="7600" b="1">
                <a:solidFill>
                  <a:srgbClr val="002060"/>
                </a:solidFill>
                <a:latin typeface="Calibri"/>
                <a:ea typeface="Calibri"/>
                <a:cs typeface="Calibri"/>
                <a:sym typeface="Calibri"/>
              </a:defRPr>
            </a:lvl1pPr>
          </a:lstStyle>
          <a:p>
            <a:r>
              <a:t>Title Text</a:t>
            </a:r>
          </a:p>
        </p:txBody>
      </p:sp>
      <p:sp>
        <p:nvSpPr>
          <p:cNvPr id="231" name="Body Level One…"/>
          <p:cNvSpPr txBox="1">
            <a:spLocks noGrp="1"/>
          </p:cNvSpPr>
          <p:nvPr>
            <p:ph type="body" sz="half" idx="1"/>
          </p:nvPr>
        </p:nvSpPr>
        <p:spPr>
          <a:xfrm>
            <a:off x="890878" y="4720101"/>
            <a:ext cx="11223043" cy="2757659"/>
          </a:xfrm>
          <a:prstGeom prst="rect">
            <a:avLst/>
          </a:prstGeom>
        </p:spPr>
        <p:txBody>
          <a:bodyPr lIns="65022" tIns="65022" rIns="65022" bIns="65022" anchor="t"/>
          <a:lstStyle>
            <a:lvl1pPr marL="0" indent="0" algn="ctr" defTabSz="1300480">
              <a:lnSpc>
                <a:spcPct val="90000"/>
              </a:lnSpc>
              <a:spcBef>
                <a:spcPts val="1400"/>
              </a:spcBef>
              <a:buSzTx/>
              <a:buNone/>
              <a:defRPr sz="6200">
                <a:solidFill>
                  <a:srgbClr val="5B9BD5"/>
                </a:solidFill>
                <a:latin typeface="Calibri Light"/>
                <a:ea typeface="Calibri Light"/>
                <a:cs typeface="Calibri Light"/>
                <a:sym typeface="Calibri Light"/>
              </a:defRPr>
            </a:lvl1pPr>
            <a:lvl2pPr marL="0" indent="0" algn="ctr" defTabSz="1300480">
              <a:lnSpc>
                <a:spcPct val="90000"/>
              </a:lnSpc>
              <a:spcBef>
                <a:spcPts val="1400"/>
              </a:spcBef>
              <a:buSzTx/>
              <a:buNone/>
              <a:defRPr sz="6200">
                <a:solidFill>
                  <a:srgbClr val="5B9BD5"/>
                </a:solidFill>
                <a:latin typeface="Calibri Light"/>
                <a:ea typeface="Calibri Light"/>
                <a:cs typeface="Calibri Light"/>
                <a:sym typeface="Calibri Light"/>
              </a:defRPr>
            </a:lvl2pPr>
            <a:lvl3pPr marL="0" indent="0" algn="ctr" defTabSz="1300480">
              <a:lnSpc>
                <a:spcPct val="90000"/>
              </a:lnSpc>
              <a:spcBef>
                <a:spcPts val="1400"/>
              </a:spcBef>
              <a:buSzTx/>
              <a:buNone/>
              <a:defRPr sz="6200">
                <a:solidFill>
                  <a:srgbClr val="5B9BD5"/>
                </a:solidFill>
                <a:latin typeface="Calibri Light"/>
                <a:ea typeface="Calibri Light"/>
                <a:cs typeface="Calibri Light"/>
                <a:sym typeface="Calibri Light"/>
              </a:defRPr>
            </a:lvl3pPr>
            <a:lvl4pPr marL="0" indent="0" algn="ctr" defTabSz="1300480">
              <a:lnSpc>
                <a:spcPct val="90000"/>
              </a:lnSpc>
              <a:spcBef>
                <a:spcPts val="1400"/>
              </a:spcBef>
              <a:buSzTx/>
              <a:buNone/>
              <a:defRPr sz="6200">
                <a:solidFill>
                  <a:srgbClr val="5B9BD5"/>
                </a:solidFill>
                <a:latin typeface="Calibri Light"/>
                <a:ea typeface="Calibri Light"/>
                <a:cs typeface="Calibri Light"/>
                <a:sym typeface="Calibri Light"/>
              </a:defRPr>
            </a:lvl4pPr>
            <a:lvl5pPr marL="0" indent="0" algn="ctr" defTabSz="1300480">
              <a:lnSpc>
                <a:spcPct val="90000"/>
              </a:lnSpc>
              <a:spcBef>
                <a:spcPts val="1400"/>
              </a:spcBef>
              <a:buSzTx/>
              <a:buNone/>
              <a:defRPr sz="6200">
                <a:solidFill>
                  <a:srgbClr val="5B9BD5"/>
                </a:solidFill>
                <a:latin typeface="Calibri Light"/>
                <a:ea typeface="Calibri Light"/>
                <a:cs typeface="Calibri Light"/>
                <a:sym typeface="Calibri Light"/>
              </a:defRPr>
            </a:lvl5pPr>
          </a:lstStyle>
          <a:p>
            <a:r>
              <a:t>Body Level One</a:t>
            </a:r>
          </a:p>
          <a:p>
            <a:pPr lvl="1"/>
            <a:r>
              <a:t>Body Level Two</a:t>
            </a:r>
          </a:p>
          <a:p>
            <a:pPr lvl="2"/>
            <a:r>
              <a:t>Body Level Three</a:t>
            </a:r>
          </a:p>
          <a:p>
            <a:pPr lvl="3"/>
            <a:r>
              <a:t>Body Level Four</a:t>
            </a:r>
          </a:p>
          <a:p>
            <a:pPr lvl="4"/>
            <a:r>
              <a:t>Body Level Five</a:t>
            </a:r>
          </a:p>
        </p:txBody>
      </p:sp>
      <p:sp>
        <p:nvSpPr>
          <p:cNvPr id="232" name="Rectangle 5"/>
          <p:cNvSpPr/>
          <p:nvPr/>
        </p:nvSpPr>
        <p:spPr>
          <a:xfrm>
            <a:off x="-1" y="-3"/>
            <a:ext cx="13004802" cy="640003"/>
          </a:xfrm>
          <a:prstGeom prst="rect">
            <a:avLst/>
          </a:prstGeom>
          <a:solidFill>
            <a:srgbClr val="002060"/>
          </a:solidFill>
          <a:ln w="12700">
            <a:solidFill>
              <a:srgbClr val="42719B"/>
            </a:solidFill>
            <a:miter/>
          </a:ln>
        </p:spPr>
        <p:txBody>
          <a:bodyPr lIns="50800" tIns="50800" rIns="50800" bIns="50800" anchor="ctr"/>
          <a:lstStyle/>
          <a:p>
            <a:pPr defTabSz="1300480">
              <a:defRPr>
                <a:solidFill>
                  <a:srgbClr val="FFFFFF"/>
                </a:solidFill>
                <a:latin typeface="Calibri"/>
                <a:ea typeface="Calibri"/>
                <a:cs typeface="Calibri"/>
                <a:sym typeface="Calibri"/>
              </a:defRPr>
            </a:pPr>
            <a:endParaRPr/>
          </a:p>
        </p:txBody>
      </p:sp>
      <p:grpSp>
        <p:nvGrpSpPr>
          <p:cNvPr id="235" name="Footer Placeholder 9"/>
          <p:cNvGrpSpPr/>
          <p:nvPr/>
        </p:nvGrpSpPr>
        <p:grpSpPr>
          <a:xfrm>
            <a:off x="-1" y="9095480"/>
            <a:ext cx="13004802" cy="640004"/>
            <a:chOff x="0" y="0"/>
            <a:chExt cx="13004801" cy="640002"/>
          </a:xfrm>
        </p:grpSpPr>
        <p:sp>
          <p:nvSpPr>
            <p:cNvPr id="233"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888888"/>
                  </a:solidFill>
                  <a:latin typeface="Calibri"/>
                  <a:ea typeface="Calibri"/>
                  <a:cs typeface="Calibri"/>
                  <a:sym typeface="Calibri"/>
                </a:defRPr>
              </a:pPr>
              <a:endParaRPr/>
            </a:p>
          </p:txBody>
        </p:sp>
        <p:sp>
          <p:nvSpPr>
            <p:cNvPr id="234"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236" name="Slide Number"/>
          <p:cNvSpPr txBox="1">
            <a:spLocks noGrp="1"/>
          </p:cNvSpPr>
          <p:nvPr>
            <p:ph type="sldNum" sz="quarter" idx="2"/>
          </p:nvPr>
        </p:nvSpPr>
        <p:spPr>
          <a:xfrm>
            <a:off x="8964240" y="8854469"/>
            <a:ext cx="355869" cy="371347"/>
          </a:xfrm>
          <a:prstGeom prst="rect">
            <a:avLst/>
          </a:prstGeom>
        </p:spPr>
        <p:txBody>
          <a:bodyPr lIns="65022" tIns="65022" rIns="65022" bIns="65022" anchor="ctr"/>
          <a:lstStyle>
            <a:lvl1pPr algn="r" defTabSz="1300480">
              <a:defRPr>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6_Custom Layout">
    <p:spTree>
      <p:nvGrpSpPr>
        <p:cNvPr id="1" name=""/>
        <p:cNvGrpSpPr/>
        <p:nvPr/>
      </p:nvGrpSpPr>
      <p:grpSpPr>
        <a:xfrm>
          <a:off x="0" y="0"/>
          <a:ext cx="0" cy="0"/>
          <a:chOff x="0" y="0"/>
          <a:chExt cx="0" cy="0"/>
        </a:xfrm>
      </p:grpSpPr>
      <p:sp>
        <p:nvSpPr>
          <p:cNvPr id="243" name="Body Level One…"/>
          <p:cNvSpPr txBox="1">
            <a:spLocks noGrp="1"/>
          </p:cNvSpPr>
          <p:nvPr>
            <p:ph type="body" sz="quarter" idx="1"/>
          </p:nvPr>
        </p:nvSpPr>
        <p:spPr>
          <a:xfrm>
            <a:off x="894078" y="1939070"/>
            <a:ext cx="11217922" cy="719266"/>
          </a:xfrm>
          <a:prstGeom prst="rect">
            <a:avLst/>
          </a:prstGeom>
        </p:spPr>
        <p:txBody>
          <a:bodyPr lIns="65022" tIns="65022" rIns="65022" bIns="65022" anchor="t"/>
          <a:lstStyle>
            <a:lvl1pPr marL="0" indent="0" defTabSz="1300480">
              <a:lnSpc>
                <a:spcPct val="90000"/>
              </a:lnSpc>
              <a:spcBef>
                <a:spcPts val="1400"/>
              </a:spcBef>
              <a:buSzTx/>
              <a:buNone/>
              <a:defRPr sz="4200">
                <a:solidFill>
                  <a:srgbClr val="5B9BD5"/>
                </a:solidFill>
                <a:latin typeface="Calibri"/>
                <a:ea typeface="Calibri"/>
                <a:cs typeface="Calibri"/>
                <a:sym typeface="Calibri"/>
              </a:defRPr>
            </a:lvl1pPr>
            <a:lvl2pPr marL="857250" indent="-400050" defTabSz="1300480">
              <a:lnSpc>
                <a:spcPct val="90000"/>
              </a:lnSpc>
              <a:spcBef>
                <a:spcPts val="1400"/>
              </a:spcBef>
              <a:buSzPct val="100000"/>
              <a:defRPr sz="4200">
                <a:solidFill>
                  <a:srgbClr val="5B9BD5"/>
                </a:solidFill>
                <a:latin typeface="Calibri"/>
                <a:ea typeface="Calibri"/>
                <a:cs typeface="Calibri"/>
                <a:sym typeface="Calibri"/>
              </a:defRPr>
            </a:lvl2pPr>
            <a:lvl3pPr marL="1394460" indent="-480060" defTabSz="1300480">
              <a:lnSpc>
                <a:spcPct val="90000"/>
              </a:lnSpc>
              <a:spcBef>
                <a:spcPts val="1400"/>
              </a:spcBef>
              <a:buSzPct val="100000"/>
              <a:defRPr sz="4200">
                <a:solidFill>
                  <a:srgbClr val="5B9BD5"/>
                </a:solidFill>
                <a:latin typeface="Calibri"/>
                <a:ea typeface="Calibri"/>
                <a:cs typeface="Calibri"/>
                <a:sym typeface="Calibri"/>
              </a:defRPr>
            </a:lvl3pPr>
            <a:lvl4pPr marL="1905000" indent="-533400" defTabSz="1300480">
              <a:lnSpc>
                <a:spcPct val="90000"/>
              </a:lnSpc>
              <a:spcBef>
                <a:spcPts val="1400"/>
              </a:spcBef>
              <a:buSzPct val="100000"/>
              <a:defRPr sz="4200">
                <a:solidFill>
                  <a:srgbClr val="5B9BD5"/>
                </a:solidFill>
                <a:latin typeface="Calibri"/>
                <a:ea typeface="Calibri"/>
                <a:cs typeface="Calibri"/>
                <a:sym typeface="Calibri"/>
              </a:defRPr>
            </a:lvl4pPr>
            <a:lvl5pPr marL="2362200" indent="-533400" defTabSz="1300480">
              <a:lnSpc>
                <a:spcPct val="90000"/>
              </a:lnSpc>
              <a:spcBef>
                <a:spcPts val="1400"/>
              </a:spcBef>
              <a:buSzPct val="100000"/>
              <a:defRPr sz="4200">
                <a:solidFill>
                  <a:srgbClr val="5B9BD5"/>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244" name="Rectangle 7"/>
          <p:cNvSpPr/>
          <p:nvPr/>
        </p:nvSpPr>
        <p:spPr>
          <a:xfrm>
            <a:off x="-1" y="-3"/>
            <a:ext cx="13004802" cy="640003"/>
          </a:xfrm>
          <a:prstGeom prst="rect">
            <a:avLst/>
          </a:prstGeom>
          <a:solidFill>
            <a:srgbClr val="002060"/>
          </a:solidFill>
          <a:ln w="12700">
            <a:solidFill>
              <a:srgbClr val="42719B"/>
            </a:solidFill>
            <a:miter/>
          </a:ln>
        </p:spPr>
        <p:txBody>
          <a:bodyPr lIns="50800" tIns="50800" rIns="50800" bIns="50800" anchor="ctr"/>
          <a:lstStyle/>
          <a:p>
            <a:pPr defTabSz="1300480">
              <a:defRPr>
                <a:solidFill>
                  <a:srgbClr val="FFFFFF"/>
                </a:solidFill>
                <a:latin typeface="Calibri"/>
                <a:ea typeface="Calibri"/>
                <a:cs typeface="Calibri"/>
                <a:sym typeface="Calibri"/>
              </a:defRPr>
            </a:pPr>
            <a:endParaRPr/>
          </a:p>
        </p:txBody>
      </p:sp>
      <p:sp>
        <p:nvSpPr>
          <p:cNvPr id="245" name="Title Text"/>
          <p:cNvSpPr txBox="1">
            <a:spLocks noGrp="1"/>
          </p:cNvSpPr>
          <p:nvPr>
            <p:ph type="title"/>
          </p:nvPr>
        </p:nvSpPr>
        <p:spPr>
          <a:xfrm>
            <a:off x="894078" y="770350"/>
            <a:ext cx="11216642" cy="1067662"/>
          </a:xfrm>
          <a:prstGeom prst="rect">
            <a:avLst/>
          </a:prstGeom>
        </p:spPr>
        <p:txBody>
          <a:bodyPr lIns="65022" tIns="65022" rIns="65022" bIns="65022" anchor="b"/>
          <a:lstStyle>
            <a:lvl1pPr algn="l" defTabSz="1300480">
              <a:lnSpc>
                <a:spcPct val="90000"/>
              </a:lnSpc>
              <a:defRPr sz="5600" b="1">
                <a:solidFill>
                  <a:srgbClr val="002060"/>
                </a:solidFill>
                <a:latin typeface="Calibri"/>
                <a:ea typeface="Calibri"/>
                <a:cs typeface="Calibri"/>
                <a:sym typeface="Calibri"/>
              </a:defRPr>
            </a:lvl1pPr>
          </a:lstStyle>
          <a:p>
            <a:r>
              <a:t>Title Text</a:t>
            </a:r>
          </a:p>
        </p:txBody>
      </p:sp>
      <p:sp>
        <p:nvSpPr>
          <p:cNvPr id="246" name="Text Placeholder 2"/>
          <p:cNvSpPr>
            <a:spLocks noGrp="1"/>
          </p:cNvSpPr>
          <p:nvPr>
            <p:ph type="body" idx="13"/>
          </p:nvPr>
        </p:nvSpPr>
        <p:spPr>
          <a:xfrm>
            <a:off x="894078" y="2759394"/>
            <a:ext cx="11216642" cy="6023754"/>
          </a:xfrm>
          <a:prstGeom prst="rect">
            <a:avLst/>
          </a:prstGeom>
        </p:spPr>
        <p:txBody>
          <a:bodyPr lIns="65022" tIns="65022" rIns="65022" bIns="65022" anchor="t"/>
          <a:lstStyle/>
          <a:p>
            <a:endParaRPr/>
          </a:p>
        </p:txBody>
      </p:sp>
      <p:sp>
        <p:nvSpPr>
          <p:cNvPr id="247" name="Slide Number"/>
          <p:cNvSpPr txBox="1">
            <a:spLocks noGrp="1"/>
          </p:cNvSpPr>
          <p:nvPr>
            <p:ph type="sldNum" sz="quarter" idx="2"/>
          </p:nvPr>
        </p:nvSpPr>
        <p:spPr>
          <a:xfrm>
            <a:off x="8964240" y="8854469"/>
            <a:ext cx="355869" cy="371347"/>
          </a:xfrm>
          <a:prstGeom prst="rect">
            <a:avLst/>
          </a:prstGeom>
        </p:spPr>
        <p:txBody>
          <a:bodyPr lIns="65022" tIns="65022" rIns="65022" bIns="65022" anchor="ctr"/>
          <a:lstStyle>
            <a:lvl1pPr algn="r" defTabSz="1300480">
              <a:defRPr>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4_Custom Layout">
    <p:spTree>
      <p:nvGrpSpPr>
        <p:cNvPr id="1" name=""/>
        <p:cNvGrpSpPr/>
        <p:nvPr/>
      </p:nvGrpSpPr>
      <p:grpSpPr>
        <a:xfrm>
          <a:off x="0" y="0"/>
          <a:ext cx="0" cy="0"/>
          <a:chOff x="0" y="0"/>
          <a:chExt cx="0" cy="0"/>
        </a:xfrm>
      </p:grpSpPr>
      <p:sp>
        <p:nvSpPr>
          <p:cNvPr id="254" name="Rectangle 7"/>
          <p:cNvSpPr/>
          <p:nvPr/>
        </p:nvSpPr>
        <p:spPr>
          <a:xfrm>
            <a:off x="-1" y="-3"/>
            <a:ext cx="13004802" cy="640003"/>
          </a:xfrm>
          <a:prstGeom prst="rect">
            <a:avLst/>
          </a:prstGeom>
          <a:solidFill>
            <a:srgbClr val="002060"/>
          </a:solidFill>
          <a:ln w="12700">
            <a:solidFill>
              <a:srgbClr val="42719B"/>
            </a:solidFill>
            <a:miter/>
          </a:ln>
        </p:spPr>
        <p:txBody>
          <a:bodyPr lIns="50800" tIns="50800" rIns="50800" bIns="50800" anchor="ctr"/>
          <a:lstStyle/>
          <a:p>
            <a:pPr defTabSz="1300480">
              <a:defRPr>
                <a:solidFill>
                  <a:srgbClr val="FFFFFF"/>
                </a:solidFill>
                <a:latin typeface="Calibri"/>
                <a:ea typeface="Calibri"/>
                <a:cs typeface="Calibri"/>
                <a:sym typeface="Calibri"/>
              </a:defRPr>
            </a:pPr>
            <a:endParaRPr/>
          </a:p>
        </p:txBody>
      </p:sp>
      <p:sp>
        <p:nvSpPr>
          <p:cNvPr id="255" name="Body Level One…"/>
          <p:cNvSpPr txBox="1">
            <a:spLocks noGrp="1"/>
          </p:cNvSpPr>
          <p:nvPr>
            <p:ph type="body" sz="quarter" idx="1"/>
          </p:nvPr>
        </p:nvSpPr>
        <p:spPr>
          <a:xfrm>
            <a:off x="894078" y="1939070"/>
            <a:ext cx="11217922" cy="716801"/>
          </a:xfrm>
          <a:prstGeom prst="rect">
            <a:avLst/>
          </a:prstGeom>
        </p:spPr>
        <p:txBody>
          <a:bodyPr lIns="65022" tIns="65022" rIns="65022" bIns="65022" anchor="t"/>
          <a:lstStyle>
            <a:lvl1pPr marL="0" indent="0" defTabSz="1300480">
              <a:lnSpc>
                <a:spcPct val="90000"/>
              </a:lnSpc>
              <a:spcBef>
                <a:spcPts val="1400"/>
              </a:spcBef>
              <a:buSzTx/>
              <a:buNone/>
              <a:defRPr sz="4200">
                <a:solidFill>
                  <a:srgbClr val="5B9BD5"/>
                </a:solidFill>
                <a:latin typeface="Calibri"/>
                <a:ea typeface="Calibri"/>
                <a:cs typeface="Calibri"/>
                <a:sym typeface="Calibri"/>
              </a:defRPr>
            </a:lvl1pPr>
            <a:lvl2pPr marL="857250" indent="-400050" defTabSz="1300480">
              <a:lnSpc>
                <a:spcPct val="90000"/>
              </a:lnSpc>
              <a:spcBef>
                <a:spcPts val="1400"/>
              </a:spcBef>
              <a:buSzPct val="100000"/>
              <a:defRPr sz="4200">
                <a:solidFill>
                  <a:srgbClr val="5B9BD5"/>
                </a:solidFill>
                <a:latin typeface="Calibri"/>
                <a:ea typeface="Calibri"/>
                <a:cs typeface="Calibri"/>
                <a:sym typeface="Calibri"/>
              </a:defRPr>
            </a:lvl2pPr>
            <a:lvl3pPr marL="1394460" indent="-480060" defTabSz="1300480">
              <a:lnSpc>
                <a:spcPct val="90000"/>
              </a:lnSpc>
              <a:spcBef>
                <a:spcPts val="1400"/>
              </a:spcBef>
              <a:buSzPct val="100000"/>
              <a:defRPr sz="4200">
                <a:solidFill>
                  <a:srgbClr val="5B9BD5"/>
                </a:solidFill>
                <a:latin typeface="Calibri"/>
                <a:ea typeface="Calibri"/>
                <a:cs typeface="Calibri"/>
                <a:sym typeface="Calibri"/>
              </a:defRPr>
            </a:lvl3pPr>
            <a:lvl4pPr marL="1905000" indent="-533400" defTabSz="1300480">
              <a:lnSpc>
                <a:spcPct val="90000"/>
              </a:lnSpc>
              <a:spcBef>
                <a:spcPts val="1400"/>
              </a:spcBef>
              <a:buSzPct val="100000"/>
              <a:defRPr sz="4200">
                <a:solidFill>
                  <a:srgbClr val="5B9BD5"/>
                </a:solidFill>
                <a:latin typeface="Calibri"/>
                <a:ea typeface="Calibri"/>
                <a:cs typeface="Calibri"/>
                <a:sym typeface="Calibri"/>
              </a:defRPr>
            </a:lvl4pPr>
            <a:lvl5pPr marL="2362200" indent="-533400" defTabSz="1300480">
              <a:lnSpc>
                <a:spcPct val="90000"/>
              </a:lnSpc>
              <a:spcBef>
                <a:spcPts val="1400"/>
              </a:spcBef>
              <a:buSzPct val="100000"/>
              <a:defRPr sz="4200">
                <a:solidFill>
                  <a:srgbClr val="5B9BD5"/>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256" name="Text Placeholder 6"/>
          <p:cNvSpPr>
            <a:spLocks noGrp="1"/>
          </p:cNvSpPr>
          <p:nvPr>
            <p:ph type="body" sz="half" idx="13"/>
          </p:nvPr>
        </p:nvSpPr>
        <p:spPr>
          <a:xfrm>
            <a:off x="894078" y="2738440"/>
            <a:ext cx="6451203" cy="5939202"/>
          </a:xfrm>
          <a:prstGeom prst="rect">
            <a:avLst/>
          </a:prstGeom>
        </p:spPr>
        <p:txBody>
          <a:bodyPr lIns="65022" tIns="65022" rIns="65022" bIns="65022" anchor="t"/>
          <a:lstStyle/>
          <a:p>
            <a:endParaRPr/>
          </a:p>
        </p:txBody>
      </p:sp>
      <p:sp>
        <p:nvSpPr>
          <p:cNvPr id="257" name="Title Text"/>
          <p:cNvSpPr txBox="1">
            <a:spLocks noGrp="1"/>
          </p:cNvSpPr>
          <p:nvPr>
            <p:ph type="title"/>
          </p:nvPr>
        </p:nvSpPr>
        <p:spPr>
          <a:xfrm>
            <a:off x="895359" y="770350"/>
            <a:ext cx="11216642" cy="1067662"/>
          </a:xfrm>
          <a:prstGeom prst="rect">
            <a:avLst/>
          </a:prstGeom>
        </p:spPr>
        <p:txBody>
          <a:bodyPr lIns="65022" tIns="65022" rIns="65022" bIns="65022" anchor="b"/>
          <a:lstStyle>
            <a:lvl1pPr algn="l" defTabSz="1300480">
              <a:lnSpc>
                <a:spcPct val="90000"/>
              </a:lnSpc>
              <a:defRPr sz="5600" b="1">
                <a:solidFill>
                  <a:srgbClr val="002060"/>
                </a:solidFill>
                <a:latin typeface="Calibri"/>
                <a:ea typeface="Calibri"/>
                <a:cs typeface="Calibri"/>
                <a:sym typeface="Calibri"/>
              </a:defRPr>
            </a:lvl1pPr>
          </a:lstStyle>
          <a:p>
            <a:r>
              <a:t>Title Text</a:t>
            </a:r>
          </a:p>
        </p:txBody>
      </p:sp>
      <p:sp>
        <p:nvSpPr>
          <p:cNvPr id="258" name="Picture Placeholder 2"/>
          <p:cNvSpPr>
            <a:spLocks noGrp="1"/>
          </p:cNvSpPr>
          <p:nvPr>
            <p:ph type="pic" sz="half" idx="14"/>
          </p:nvPr>
        </p:nvSpPr>
        <p:spPr>
          <a:xfrm>
            <a:off x="7504000" y="2738440"/>
            <a:ext cx="4608002" cy="5939202"/>
          </a:xfrm>
          <a:prstGeom prst="rect">
            <a:avLst/>
          </a:prstGeom>
        </p:spPr>
        <p:txBody>
          <a:bodyPr lIns="91439" tIns="45719" rIns="91439" bIns="45719" anchor="t">
            <a:noAutofit/>
          </a:bodyPr>
          <a:lstStyle/>
          <a:p>
            <a:endParaRPr/>
          </a:p>
        </p:txBody>
      </p:sp>
      <p:sp>
        <p:nvSpPr>
          <p:cNvPr id="259" name="Slide Number"/>
          <p:cNvSpPr txBox="1">
            <a:spLocks noGrp="1"/>
          </p:cNvSpPr>
          <p:nvPr>
            <p:ph type="sldNum" sz="quarter" idx="2"/>
          </p:nvPr>
        </p:nvSpPr>
        <p:spPr>
          <a:xfrm>
            <a:off x="8964240" y="8854469"/>
            <a:ext cx="355869" cy="371347"/>
          </a:xfrm>
          <a:prstGeom prst="rect">
            <a:avLst/>
          </a:prstGeom>
        </p:spPr>
        <p:txBody>
          <a:bodyPr lIns="65022" tIns="65022" rIns="65022" bIns="65022" anchor="ctr"/>
          <a:lstStyle>
            <a:lvl1pPr algn="r" defTabSz="1300480">
              <a:defRPr>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266" name="Title Text"/>
          <p:cNvSpPr txBox="1">
            <a:spLocks noGrp="1"/>
          </p:cNvSpPr>
          <p:nvPr>
            <p:ph type="title"/>
          </p:nvPr>
        </p:nvSpPr>
        <p:spPr>
          <a:xfrm>
            <a:off x="650235" y="130949"/>
            <a:ext cx="11704328" cy="2144893"/>
          </a:xfrm>
          <a:prstGeom prst="rect">
            <a:avLst/>
          </a:prstGeom>
        </p:spPr>
        <p:txBody>
          <a:bodyPr lIns="65021" tIns="65021" rIns="65021" bIns="65021"/>
          <a:lstStyle>
            <a:lvl1pPr defTabSz="457198">
              <a:defRPr sz="5400">
                <a:latin typeface="Calibri"/>
                <a:ea typeface="Calibri"/>
                <a:cs typeface="Calibri"/>
                <a:sym typeface="Calibri"/>
              </a:defRPr>
            </a:lvl1pPr>
          </a:lstStyle>
          <a:p>
            <a:r>
              <a:t>Title Text</a:t>
            </a:r>
          </a:p>
        </p:txBody>
      </p:sp>
      <p:sp>
        <p:nvSpPr>
          <p:cNvPr id="267" name="Body Level One…"/>
          <p:cNvSpPr txBox="1">
            <a:spLocks noGrp="1"/>
          </p:cNvSpPr>
          <p:nvPr>
            <p:ph type="body" sz="half" idx="1"/>
          </p:nvPr>
        </p:nvSpPr>
        <p:spPr>
          <a:xfrm>
            <a:off x="650235" y="2275837"/>
            <a:ext cx="5743795" cy="7477765"/>
          </a:xfrm>
          <a:prstGeom prst="rect">
            <a:avLst/>
          </a:prstGeom>
        </p:spPr>
        <p:txBody>
          <a:bodyPr lIns="65021" tIns="65021" rIns="65021" bIns="65021" anchor="t"/>
          <a:lstStyle>
            <a:lvl1pPr marL="367390" indent="-367390" defTabSz="457198">
              <a:spcBef>
                <a:spcPts val="500"/>
              </a:spcBef>
              <a:buSzPct val="100000"/>
              <a:buFont typeface="Arial"/>
              <a:defRPr sz="3000">
                <a:latin typeface="Calibri"/>
                <a:ea typeface="Calibri"/>
                <a:cs typeface="Calibri"/>
                <a:sym typeface="Calibri"/>
              </a:defRPr>
            </a:lvl1pPr>
            <a:lvl2pPr marL="814386" indent="-357184" defTabSz="457198">
              <a:spcBef>
                <a:spcPts val="500"/>
              </a:spcBef>
              <a:buSzPct val="100000"/>
              <a:buFont typeface="Arial"/>
              <a:buChar char="–"/>
              <a:defRPr sz="3000">
                <a:latin typeface="Calibri"/>
                <a:ea typeface="Calibri"/>
                <a:cs typeface="Calibri"/>
                <a:sym typeface="Calibri"/>
              </a:defRPr>
            </a:lvl2pPr>
            <a:lvl3pPr marL="1257298" indent="-342898" defTabSz="457198">
              <a:spcBef>
                <a:spcPts val="500"/>
              </a:spcBef>
              <a:buSzPct val="100000"/>
              <a:buFont typeface="Arial"/>
              <a:defRPr sz="3000">
                <a:latin typeface="Calibri"/>
                <a:ea typeface="Calibri"/>
                <a:cs typeface="Calibri"/>
                <a:sym typeface="Calibri"/>
              </a:defRPr>
            </a:lvl3pPr>
            <a:lvl4pPr marL="1752600" indent="-381000" defTabSz="457198">
              <a:spcBef>
                <a:spcPts val="500"/>
              </a:spcBef>
              <a:buSzPct val="100000"/>
              <a:buFont typeface="Arial"/>
              <a:buChar char="–"/>
              <a:defRPr sz="3000">
                <a:latin typeface="Calibri"/>
                <a:ea typeface="Calibri"/>
                <a:cs typeface="Calibri"/>
                <a:sym typeface="Calibri"/>
              </a:defRPr>
            </a:lvl4pPr>
            <a:lvl5pPr marL="2209800" indent="-381000" defTabSz="457198">
              <a:spcBef>
                <a:spcPts val="500"/>
              </a:spcBef>
              <a:buSzPct val="100000"/>
              <a:buFont typeface="Arial"/>
              <a:buChar char="»"/>
              <a:defRPr sz="3000">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268" name="Slide Number"/>
          <p:cNvSpPr txBox="1">
            <a:spLocks noGrp="1"/>
          </p:cNvSpPr>
          <p:nvPr>
            <p:ph type="sldNum" sz="quarter" idx="2"/>
          </p:nvPr>
        </p:nvSpPr>
        <p:spPr>
          <a:xfrm>
            <a:off x="12065300" y="9158564"/>
            <a:ext cx="289265" cy="282443"/>
          </a:xfrm>
          <a:prstGeom prst="rect">
            <a:avLst/>
          </a:prstGeom>
        </p:spPr>
        <p:txBody>
          <a:bodyPr lIns="65021" tIns="65021" rIns="65021" bIns="65021" anchor="ctr"/>
          <a:lstStyle>
            <a:lvl1pPr algn="r" defTabSz="457198">
              <a:defRPr sz="1100">
                <a:solidFill>
                  <a:srgbClr val="888888"/>
                </a:solidFill>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5_Custom Layout">
    <p:spTree>
      <p:nvGrpSpPr>
        <p:cNvPr id="1" name=""/>
        <p:cNvGrpSpPr/>
        <p:nvPr/>
      </p:nvGrpSpPr>
      <p:grpSpPr>
        <a:xfrm>
          <a:off x="0" y="0"/>
          <a:ext cx="0" cy="0"/>
          <a:chOff x="0" y="0"/>
          <a:chExt cx="0" cy="0"/>
        </a:xfrm>
      </p:grpSpPr>
      <p:sp>
        <p:nvSpPr>
          <p:cNvPr id="275" name="Body Level One…"/>
          <p:cNvSpPr txBox="1">
            <a:spLocks noGrp="1"/>
          </p:cNvSpPr>
          <p:nvPr>
            <p:ph type="body" sz="quarter" idx="1"/>
          </p:nvPr>
        </p:nvSpPr>
        <p:spPr>
          <a:xfrm>
            <a:off x="894077" y="1939070"/>
            <a:ext cx="11217924" cy="719266"/>
          </a:xfrm>
          <a:prstGeom prst="rect">
            <a:avLst/>
          </a:prstGeom>
        </p:spPr>
        <p:txBody>
          <a:bodyPr lIns="65022" tIns="65022" rIns="65022" bIns="65022" anchor="t"/>
          <a:lstStyle>
            <a:lvl1pPr marL="0" indent="0" defTabSz="1300480">
              <a:lnSpc>
                <a:spcPct val="90000"/>
              </a:lnSpc>
              <a:spcBef>
                <a:spcPts val="1400"/>
              </a:spcBef>
              <a:buSzTx/>
              <a:buNone/>
              <a:defRPr sz="4200">
                <a:solidFill>
                  <a:srgbClr val="5B9BD5"/>
                </a:solidFill>
                <a:latin typeface="Calibri"/>
                <a:ea typeface="Calibri"/>
                <a:cs typeface="Calibri"/>
                <a:sym typeface="Calibri"/>
              </a:defRPr>
            </a:lvl1pPr>
            <a:lvl2pPr marL="857250" indent="-400050" defTabSz="1300480">
              <a:lnSpc>
                <a:spcPct val="90000"/>
              </a:lnSpc>
              <a:spcBef>
                <a:spcPts val="1400"/>
              </a:spcBef>
              <a:buSzPct val="100000"/>
              <a:defRPr sz="4200">
                <a:solidFill>
                  <a:srgbClr val="5B9BD5"/>
                </a:solidFill>
                <a:latin typeface="Calibri"/>
                <a:ea typeface="Calibri"/>
                <a:cs typeface="Calibri"/>
                <a:sym typeface="Calibri"/>
              </a:defRPr>
            </a:lvl2pPr>
            <a:lvl3pPr marL="1394460" indent="-480060" defTabSz="1300480">
              <a:lnSpc>
                <a:spcPct val="90000"/>
              </a:lnSpc>
              <a:spcBef>
                <a:spcPts val="1400"/>
              </a:spcBef>
              <a:buSzPct val="100000"/>
              <a:defRPr sz="4200">
                <a:solidFill>
                  <a:srgbClr val="5B9BD5"/>
                </a:solidFill>
                <a:latin typeface="Calibri"/>
                <a:ea typeface="Calibri"/>
                <a:cs typeface="Calibri"/>
                <a:sym typeface="Calibri"/>
              </a:defRPr>
            </a:lvl3pPr>
            <a:lvl4pPr marL="1905000" indent="-533400" defTabSz="1300480">
              <a:lnSpc>
                <a:spcPct val="90000"/>
              </a:lnSpc>
              <a:spcBef>
                <a:spcPts val="1400"/>
              </a:spcBef>
              <a:buSzPct val="100000"/>
              <a:defRPr sz="4200">
                <a:solidFill>
                  <a:srgbClr val="5B9BD5"/>
                </a:solidFill>
                <a:latin typeface="Calibri"/>
                <a:ea typeface="Calibri"/>
                <a:cs typeface="Calibri"/>
                <a:sym typeface="Calibri"/>
              </a:defRPr>
            </a:lvl4pPr>
            <a:lvl5pPr marL="2362200" indent="-533400" defTabSz="1300480">
              <a:lnSpc>
                <a:spcPct val="90000"/>
              </a:lnSpc>
              <a:spcBef>
                <a:spcPts val="1400"/>
              </a:spcBef>
              <a:buSzPct val="100000"/>
              <a:defRPr sz="4200">
                <a:solidFill>
                  <a:srgbClr val="5B9BD5"/>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276" name="Rectangle 7"/>
          <p:cNvSpPr/>
          <p:nvPr/>
        </p:nvSpPr>
        <p:spPr>
          <a:xfrm>
            <a:off x="-1" y="-3"/>
            <a:ext cx="13004802" cy="640003"/>
          </a:xfrm>
          <a:prstGeom prst="rect">
            <a:avLst/>
          </a:prstGeom>
          <a:solidFill>
            <a:srgbClr val="002060"/>
          </a:solidFill>
          <a:ln w="12700">
            <a:solidFill>
              <a:srgbClr val="42719B"/>
            </a:solidFill>
            <a:miter/>
          </a:ln>
        </p:spPr>
        <p:txBody>
          <a:bodyPr lIns="50800" tIns="50800" rIns="50800" bIns="50800" anchor="ctr"/>
          <a:lstStyle/>
          <a:p>
            <a:pPr defTabSz="1300480">
              <a:defRPr>
                <a:solidFill>
                  <a:srgbClr val="FFFFFF"/>
                </a:solidFill>
                <a:latin typeface="Calibri"/>
                <a:ea typeface="Calibri"/>
                <a:cs typeface="Calibri"/>
                <a:sym typeface="Calibri"/>
              </a:defRPr>
            </a:pPr>
            <a:endParaRPr/>
          </a:p>
        </p:txBody>
      </p:sp>
      <p:sp>
        <p:nvSpPr>
          <p:cNvPr id="277" name="Title Text"/>
          <p:cNvSpPr txBox="1">
            <a:spLocks noGrp="1"/>
          </p:cNvSpPr>
          <p:nvPr>
            <p:ph type="title"/>
          </p:nvPr>
        </p:nvSpPr>
        <p:spPr>
          <a:xfrm>
            <a:off x="894077" y="770350"/>
            <a:ext cx="11216644" cy="1067662"/>
          </a:xfrm>
          <a:prstGeom prst="rect">
            <a:avLst/>
          </a:prstGeom>
        </p:spPr>
        <p:txBody>
          <a:bodyPr lIns="65022" tIns="65022" rIns="65022" bIns="65022" anchor="b"/>
          <a:lstStyle>
            <a:lvl1pPr algn="l" defTabSz="1300480">
              <a:lnSpc>
                <a:spcPct val="90000"/>
              </a:lnSpc>
              <a:defRPr sz="5600" b="1">
                <a:solidFill>
                  <a:srgbClr val="002060"/>
                </a:solidFill>
                <a:latin typeface="Calibri"/>
                <a:ea typeface="Calibri"/>
                <a:cs typeface="Calibri"/>
                <a:sym typeface="Calibri"/>
              </a:defRPr>
            </a:lvl1pPr>
          </a:lstStyle>
          <a:p>
            <a:r>
              <a:t>Title Text</a:t>
            </a:r>
          </a:p>
        </p:txBody>
      </p:sp>
      <p:sp>
        <p:nvSpPr>
          <p:cNvPr id="278" name="Text Placeholder 2"/>
          <p:cNvSpPr>
            <a:spLocks noGrp="1"/>
          </p:cNvSpPr>
          <p:nvPr>
            <p:ph type="body" idx="13"/>
          </p:nvPr>
        </p:nvSpPr>
        <p:spPr>
          <a:xfrm>
            <a:off x="894077" y="2759393"/>
            <a:ext cx="11216645" cy="6023756"/>
          </a:xfrm>
          <a:prstGeom prst="rect">
            <a:avLst/>
          </a:prstGeom>
        </p:spPr>
        <p:txBody>
          <a:bodyPr lIns="65022" tIns="65022" rIns="65022" bIns="65022" anchor="t"/>
          <a:lstStyle/>
          <a:p>
            <a:endParaRPr/>
          </a:p>
        </p:txBody>
      </p:sp>
      <p:sp>
        <p:nvSpPr>
          <p:cNvPr id="279" name="Rectangle 6"/>
          <p:cNvSpPr txBox="1"/>
          <p:nvPr/>
        </p:nvSpPr>
        <p:spPr>
          <a:xfrm>
            <a:off x="-4" y="123019"/>
            <a:ext cx="2790596" cy="3713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5022" tIns="65022" rIns="65022" bIns="65022">
            <a:spAutoFit/>
          </a:bodyPr>
          <a:lstStyle>
            <a:lvl1pPr algn="l" defTabSz="1300480">
              <a:defRPr sz="1600">
                <a:solidFill>
                  <a:srgbClr val="FFFFFF"/>
                </a:solidFill>
                <a:latin typeface="Calibri"/>
                <a:ea typeface="Calibri"/>
                <a:cs typeface="Calibri"/>
                <a:sym typeface="Calibri"/>
              </a:defRPr>
            </a:lvl1pPr>
          </a:lstStyle>
          <a:p>
            <a:r>
              <a:t>Making institutions child safe</a:t>
            </a:r>
          </a:p>
        </p:txBody>
      </p:sp>
      <p:sp>
        <p:nvSpPr>
          <p:cNvPr id="280" name="Slide Number"/>
          <p:cNvSpPr txBox="1">
            <a:spLocks noGrp="1"/>
          </p:cNvSpPr>
          <p:nvPr>
            <p:ph type="sldNum" sz="quarter" idx="2"/>
          </p:nvPr>
        </p:nvSpPr>
        <p:spPr>
          <a:xfrm>
            <a:off x="8964242" y="8854470"/>
            <a:ext cx="355867" cy="371345"/>
          </a:xfrm>
          <a:prstGeom prst="rect">
            <a:avLst/>
          </a:prstGeom>
        </p:spPr>
        <p:txBody>
          <a:bodyPr lIns="65022" tIns="65022" rIns="65022" bIns="65022" anchor="ctr"/>
          <a:lstStyle>
            <a:lvl1pPr algn="r" defTabSz="1300480">
              <a:defRPr>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7_Custom Layout">
    <p:spTree>
      <p:nvGrpSpPr>
        <p:cNvPr id="1" name=""/>
        <p:cNvGrpSpPr/>
        <p:nvPr/>
      </p:nvGrpSpPr>
      <p:grpSpPr>
        <a:xfrm>
          <a:off x="0" y="0"/>
          <a:ext cx="0" cy="0"/>
          <a:chOff x="0" y="0"/>
          <a:chExt cx="0" cy="0"/>
        </a:xfrm>
      </p:grpSpPr>
      <p:sp>
        <p:nvSpPr>
          <p:cNvPr id="287" name="Body Level One…"/>
          <p:cNvSpPr txBox="1">
            <a:spLocks noGrp="1"/>
          </p:cNvSpPr>
          <p:nvPr>
            <p:ph type="body" sz="quarter" idx="1"/>
          </p:nvPr>
        </p:nvSpPr>
        <p:spPr>
          <a:xfrm>
            <a:off x="894077" y="1939069"/>
            <a:ext cx="11217926" cy="719269"/>
          </a:xfrm>
          <a:prstGeom prst="rect">
            <a:avLst/>
          </a:prstGeom>
        </p:spPr>
        <p:txBody>
          <a:bodyPr lIns="65021" tIns="65021" rIns="65021" bIns="65021" anchor="t"/>
          <a:lstStyle>
            <a:lvl1pPr marL="0" indent="0" defTabSz="1300480">
              <a:lnSpc>
                <a:spcPct val="90000"/>
              </a:lnSpc>
              <a:spcBef>
                <a:spcPts val="1200"/>
              </a:spcBef>
              <a:buSzTx/>
              <a:buNone/>
              <a:defRPr sz="3800">
                <a:solidFill>
                  <a:srgbClr val="5B9BD5"/>
                </a:solidFill>
                <a:latin typeface="Calibri"/>
                <a:ea typeface="Calibri"/>
                <a:cs typeface="Calibri"/>
                <a:sym typeface="Calibri"/>
              </a:defRPr>
            </a:lvl1pPr>
            <a:lvl2pPr marL="819150" indent="-361950" defTabSz="1300480">
              <a:lnSpc>
                <a:spcPct val="90000"/>
              </a:lnSpc>
              <a:spcBef>
                <a:spcPts val="1200"/>
              </a:spcBef>
              <a:buSzPct val="100000"/>
              <a:defRPr sz="3800">
                <a:solidFill>
                  <a:srgbClr val="5B9BD5"/>
                </a:solidFill>
                <a:latin typeface="Calibri"/>
                <a:ea typeface="Calibri"/>
                <a:cs typeface="Calibri"/>
                <a:sym typeface="Calibri"/>
              </a:defRPr>
            </a:lvl2pPr>
            <a:lvl3pPr marL="1348738" indent="-434338" defTabSz="1300480">
              <a:lnSpc>
                <a:spcPct val="90000"/>
              </a:lnSpc>
              <a:spcBef>
                <a:spcPts val="1200"/>
              </a:spcBef>
              <a:buSzPct val="100000"/>
              <a:defRPr sz="3800">
                <a:solidFill>
                  <a:srgbClr val="5B9BD5"/>
                </a:solidFill>
                <a:latin typeface="Calibri"/>
                <a:ea typeface="Calibri"/>
                <a:cs typeface="Calibri"/>
                <a:sym typeface="Calibri"/>
              </a:defRPr>
            </a:lvl3pPr>
            <a:lvl4pPr marL="1854200" indent="-482600" defTabSz="1300480">
              <a:lnSpc>
                <a:spcPct val="90000"/>
              </a:lnSpc>
              <a:spcBef>
                <a:spcPts val="1200"/>
              </a:spcBef>
              <a:buSzPct val="100000"/>
              <a:defRPr sz="3800">
                <a:solidFill>
                  <a:srgbClr val="5B9BD5"/>
                </a:solidFill>
                <a:latin typeface="Calibri"/>
                <a:ea typeface="Calibri"/>
                <a:cs typeface="Calibri"/>
                <a:sym typeface="Calibri"/>
              </a:defRPr>
            </a:lvl4pPr>
            <a:lvl5pPr marL="2311400" indent="-482600" defTabSz="1300480">
              <a:lnSpc>
                <a:spcPct val="90000"/>
              </a:lnSpc>
              <a:spcBef>
                <a:spcPts val="1200"/>
              </a:spcBef>
              <a:buSzPct val="100000"/>
              <a:defRPr sz="3800">
                <a:solidFill>
                  <a:srgbClr val="5B9BD5"/>
                </a:solidFill>
                <a:latin typeface="Calibri"/>
                <a:ea typeface="Calibri"/>
                <a:cs typeface="Calibri"/>
                <a:sym typeface="Calibri"/>
              </a:defRPr>
            </a:lvl5pPr>
          </a:lstStyle>
          <a:p>
            <a:r>
              <a:t>Body Level One</a:t>
            </a:r>
          </a:p>
          <a:p>
            <a:pPr lvl="1"/>
            <a:r>
              <a:t>Body Level Two</a:t>
            </a:r>
          </a:p>
          <a:p>
            <a:pPr lvl="2"/>
            <a:r>
              <a:t>Body Level Three</a:t>
            </a:r>
          </a:p>
          <a:p>
            <a:pPr lvl="3"/>
            <a:r>
              <a:t>Body Level Four</a:t>
            </a:r>
          </a:p>
          <a:p>
            <a:pPr lvl="4"/>
            <a:r>
              <a:t>Body Level Five</a:t>
            </a:r>
          </a:p>
        </p:txBody>
      </p:sp>
      <p:sp>
        <p:nvSpPr>
          <p:cNvPr id="288" name="Shape 118"/>
          <p:cNvSpPr/>
          <p:nvPr/>
        </p:nvSpPr>
        <p:spPr>
          <a:xfrm>
            <a:off x="-2" y="-6"/>
            <a:ext cx="13004805" cy="640007"/>
          </a:xfrm>
          <a:prstGeom prst="rect">
            <a:avLst/>
          </a:prstGeom>
          <a:solidFill>
            <a:srgbClr val="002060"/>
          </a:solidFill>
          <a:ln w="3175">
            <a:solidFill>
              <a:srgbClr val="42719B"/>
            </a:solidFill>
            <a:miter/>
          </a:ln>
        </p:spPr>
        <p:txBody>
          <a:bodyPr lIns="50800" tIns="50800" rIns="50800" bIns="50800" anchor="ctr"/>
          <a:lstStyle/>
          <a:p>
            <a:pPr defTabSz="1300480">
              <a:defRPr sz="2200">
                <a:solidFill>
                  <a:srgbClr val="FFFFFF"/>
                </a:solidFill>
                <a:latin typeface="Calibri"/>
                <a:ea typeface="Calibri"/>
                <a:cs typeface="Calibri"/>
                <a:sym typeface="Calibri"/>
              </a:defRPr>
            </a:pPr>
            <a:endParaRPr/>
          </a:p>
        </p:txBody>
      </p:sp>
      <p:sp>
        <p:nvSpPr>
          <p:cNvPr id="289" name="Title Text"/>
          <p:cNvSpPr txBox="1">
            <a:spLocks noGrp="1"/>
          </p:cNvSpPr>
          <p:nvPr>
            <p:ph type="title"/>
          </p:nvPr>
        </p:nvSpPr>
        <p:spPr>
          <a:xfrm>
            <a:off x="894077" y="770349"/>
            <a:ext cx="11216645" cy="1067665"/>
          </a:xfrm>
          <a:prstGeom prst="rect">
            <a:avLst/>
          </a:prstGeom>
        </p:spPr>
        <p:txBody>
          <a:bodyPr lIns="65021" tIns="65021" rIns="65021" bIns="65021" anchor="b"/>
          <a:lstStyle>
            <a:lvl1pPr algn="l" defTabSz="1300480">
              <a:lnSpc>
                <a:spcPct val="90000"/>
              </a:lnSpc>
              <a:defRPr sz="5400" b="1">
                <a:solidFill>
                  <a:srgbClr val="002060"/>
                </a:solidFill>
                <a:latin typeface="Calibri"/>
                <a:ea typeface="Calibri"/>
                <a:cs typeface="Calibri"/>
                <a:sym typeface="Calibri"/>
              </a:defRPr>
            </a:lvl1pPr>
          </a:lstStyle>
          <a:p>
            <a:r>
              <a:t>Title Text</a:t>
            </a:r>
          </a:p>
        </p:txBody>
      </p:sp>
      <p:sp>
        <p:nvSpPr>
          <p:cNvPr id="290" name="Shape 120"/>
          <p:cNvSpPr>
            <a:spLocks noGrp="1"/>
          </p:cNvSpPr>
          <p:nvPr>
            <p:ph type="body" idx="13"/>
          </p:nvPr>
        </p:nvSpPr>
        <p:spPr>
          <a:xfrm>
            <a:off x="894076" y="2759392"/>
            <a:ext cx="11216645" cy="6023758"/>
          </a:xfrm>
          <a:prstGeom prst="rect">
            <a:avLst/>
          </a:prstGeom>
        </p:spPr>
        <p:txBody>
          <a:bodyPr lIns="65021" tIns="65021" rIns="65021" bIns="65021" anchor="t"/>
          <a:lstStyle/>
          <a:p>
            <a:endParaRPr/>
          </a:p>
        </p:txBody>
      </p:sp>
      <p:sp>
        <p:nvSpPr>
          <p:cNvPr id="291" name="Slide Number"/>
          <p:cNvSpPr txBox="1">
            <a:spLocks noGrp="1"/>
          </p:cNvSpPr>
          <p:nvPr>
            <p:ph type="sldNum" sz="quarter" idx="2"/>
          </p:nvPr>
        </p:nvSpPr>
        <p:spPr>
          <a:xfrm>
            <a:off x="8990885" y="8873521"/>
            <a:ext cx="329225" cy="333243"/>
          </a:xfrm>
          <a:prstGeom prst="rect">
            <a:avLst/>
          </a:prstGeom>
        </p:spPr>
        <p:txBody>
          <a:bodyPr lIns="65021" tIns="65021" rIns="65021" bIns="65021" anchor="ctr"/>
          <a:lstStyle>
            <a:lvl1pPr algn="r" defTabSz="1300480">
              <a:defRPr sz="1400">
                <a:latin typeface="Calibri"/>
                <a:ea typeface="Calibri"/>
                <a:cs typeface="Calibri"/>
                <a:sym typeface="Calibri"/>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sz="half" idx="13"/>
          </p:nvPr>
        </p:nvSpPr>
        <p:spPr>
          <a:xfrm>
            <a:off x="6718300" y="635000"/>
            <a:ext cx="5334000" cy="8216900"/>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24400"/>
            <a:ext cx="5334000" cy="41148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half" idx="13"/>
          </p:nvPr>
        </p:nvSpPr>
        <p:spPr>
          <a:xfrm>
            <a:off x="6718300" y="2590800"/>
            <a:ext cx="5334000" cy="62865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5908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xfrm>
            <a:off x="6328884" y="9296400"/>
            <a:ext cx="340259" cy="342900"/>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6718300" y="889000"/>
            <a:ext cx="5334000" cy="3771900"/>
          </a:xfrm>
          <a:prstGeom prst="rect">
            <a:avLst/>
          </a:prstGeom>
        </p:spPr>
        <p:txBody>
          <a:bodyPr lIns="91439" tIns="45719" rIns="91439" bIns="45719" anchor="t">
            <a:noAutofit/>
          </a:bodyPr>
          <a:lstStyle/>
          <a:p>
            <a:endParaRPr/>
          </a:p>
        </p:txBody>
      </p:sp>
      <p:sp>
        <p:nvSpPr>
          <p:cNvPr id="85" name="Image"/>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254000"/>
            <a:ext cx="11099800"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590800"/>
            <a:ext cx="11099800"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sz="160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1pPr>
      <a:lvl2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2pPr>
      <a:lvl3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3pPr>
      <a:lvl4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4pPr>
      <a:lvl5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5pPr>
      <a:lvl6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6pPr>
      <a:lvl7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7pPr>
      <a:lvl8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8pPr>
      <a:lvl9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Helvetica Neue Medium"/>
          <a:ea typeface="Helvetica Neue Medium"/>
          <a:cs typeface="Helvetica Neue Medium"/>
          <a:sym typeface="Helvetica Neue Medium"/>
        </a:defRPr>
      </a:lvl9pPr>
    </p:titleStyle>
    <p:bodyStyle>
      <a:lvl1pPr marL="444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mn-lt"/>
          <a:ea typeface="+mn-ea"/>
          <a:cs typeface="+mn-cs"/>
          <a:sym typeface="Helvetica Neue"/>
        </a:defRPr>
      </a:lvl1pPr>
      <a:lvl2pPr marL="889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mn-lt"/>
          <a:ea typeface="+mn-ea"/>
          <a:cs typeface="+mn-cs"/>
          <a:sym typeface="Helvetica Neue"/>
        </a:defRPr>
      </a:lvl2pPr>
      <a:lvl3pPr marL="1333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mn-lt"/>
          <a:ea typeface="+mn-ea"/>
          <a:cs typeface="+mn-cs"/>
          <a:sym typeface="Helvetica Neue"/>
        </a:defRPr>
      </a:lvl3pPr>
      <a:lvl4pPr marL="1778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mn-lt"/>
          <a:ea typeface="+mn-ea"/>
          <a:cs typeface="+mn-cs"/>
          <a:sym typeface="Helvetica Neue"/>
        </a:defRPr>
      </a:lvl4pPr>
      <a:lvl5pPr marL="2222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mn-lt"/>
          <a:ea typeface="+mn-ea"/>
          <a:cs typeface="+mn-cs"/>
          <a:sym typeface="Helvetica Neue"/>
        </a:defRPr>
      </a:lvl5pPr>
      <a:lvl6pPr marL="2667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mn-lt"/>
          <a:ea typeface="+mn-ea"/>
          <a:cs typeface="+mn-cs"/>
          <a:sym typeface="Helvetica Neue"/>
        </a:defRPr>
      </a:lvl6pPr>
      <a:lvl7pPr marL="3111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mn-lt"/>
          <a:ea typeface="+mn-ea"/>
          <a:cs typeface="+mn-cs"/>
          <a:sym typeface="Helvetica Neue"/>
        </a:defRPr>
      </a:lvl7pPr>
      <a:lvl8pPr marL="3556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mn-lt"/>
          <a:ea typeface="+mn-ea"/>
          <a:cs typeface="+mn-cs"/>
          <a:sym typeface="Helvetica Neue"/>
        </a:defRPr>
      </a:lvl8pPr>
      <a:lvl9pPr marL="4000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1pPr>
      <a:lvl2pPr marL="0" marR="0" indent="0" algn="ct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2pPr>
      <a:lvl3pPr marL="0" marR="0" indent="0" algn="ct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3pPr>
      <a:lvl4pPr marL="0" marR="0" indent="0" algn="ct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4pPr>
      <a:lvl5pPr marL="0" marR="0" indent="0" algn="ct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5pPr>
      <a:lvl6pPr marL="0" marR="0" indent="0" algn="ct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6pPr>
      <a:lvl7pPr marL="0" marR="0" indent="0" algn="ct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7pPr>
      <a:lvl8pPr marL="0" marR="0" indent="0" algn="ct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8pPr>
      <a:lvl9pPr marL="0" marR="0" indent="0" algn="ctr" defTabSz="584200" rtl="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6.xml"/></Relationships>
</file>

<file path=ppt/slides/_rels/slide6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0.xml"/><Relationship Id="rId1" Type="http://schemas.openxmlformats.org/officeDocument/2006/relationships/slideLayout" Target="../slideLayouts/slideLayout21.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202"/>
          <p:cNvSpPr txBox="1">
            <a:spLocks noGrp="1"/>
          </p:cNvSpPr>
          <p:nvPr>
            <p:ph type="body" sz="quarter" idx="1"/>
          </p:nvPr>
        </p:nvSpPr>
        <p:spPr>
          <a:xfrm>
            <a:off x="894075" y="1939070"/>
            <a:ext cx="11217930" cy="719270"/>
          </a:xfrm>
          <a:prstGeom prst="rect">
            <a:avLst/>
          </a:prstGeom>
        </p:spPr>
        <p:txBody>
          <a:bodyPr/>
          <a:lstStyle/>
          <a:p>
            <a:pPr defTabSz="1235455">
              <a:spcBef>
                <a:spcPts val="1300"/>
              </a:spcBef>
              <a:defRPr sz="3900"/>
            </a:pPr>
            <a:endParaRPr/>
          </a:p>
        </p:txBody>
      </p:sp>
      <p:sp>
        <p:nvSpPr>
          <p:cNvPr id="301" name="Shape 203"/>
          <p:cNvSpPr txBox="1">
            <a:spLocks noGrp="1"/>
          </p:cNvSpPr>
          <p:nvPr>
            <p:ph type="title"/>
          </p:nvPr>
        </p:nvSpPr>
        <p:spPr>
          <a:xfrm>
            <a:off x="894077" y="770350"/>
            <a:ext cx="11216645" cy="1067662"/>
          </a:xfrm>
          <a:prstGeom prst="rect">
            <a:avLst/>
          </a:prstGeom>
        </p:spPr>
        <p:txBody>
          <a:bodyPr/>
          <a:lstStyle/>
          <a:p>
            <a:endParaRPr/>
          </a:p>
        </p:txBody>
      </p:sp>
      <p:sp>
        <p:nvSpPr>
          <p:cNvPr id="302" name="Shape 204"/>
          <p:cNvSpPr>
            <a:spLocks noGrp="1"/>
          </p:cNvSpPr>
          <p:nvPr>
            <p:ph type="body" idx="13"/>
          </p:nvPr>
        </p:nvSpPr>
        <p:spPr>
          <a:prstGeom prst="rect">
            <a:avLst/>
          </a:prstGeom>
        </p:spPr>
        <p:txBody>
          <a:bodyPr/>
          <a:lstStyle/>
          <a:p>
            <a:pPr marL="0" indent="0" defTabSz="1300480">
              <a:spcBef>
                <a:spcPts val="1400"/>
              </a:spcBef>
              <a:buSzTx/>
              <a:buNone/>
              <a:defRPr sz="3400">
                <a:latin typeface="Calibri"/>
                <a:ea typeface="Calibri"/>
                <a:cs typeface="Calibri"/>
                <a:sym typeface="Calibri"/>
              </a:defRPr>
            </a:pPr>
            <a:endParaRPr/>
          </a:p>
        </p:txBody>
      </p:sp>
      <p:pic>
        <p:nvPicPr>
          <p:cNvPr id="303" name="image2.png" descr="image2.png"/>
          <p:cNvPicPr>
            <a:picLocks noChangeAspect="1"/>
          </p:cNvPicPr>
          <p:nvPr/>
        </p:nvPicPr>
        <p:blipFill>
          <a:blip r:embed="rId2">
            <a:extLst/>
          </a:blip>
          <a:srcRect l="196"/>
          <a:stretch>
            <a:fillRect/>
          </a:stretch>
        </p:blipFill>
        <p:spPr>
          <a:xfrm>
            <a:off x="-1" y="2455"/>
            <a:ext cx="13754385" cy="9748689"/>
          </a:xfrm>
          <a:prstGeom prst="rect">
            <a:avLst/>
          </a:prstGeom>
          <a:ln w="12700">
            <a:miter lim="400000"/>
          </a:ln>
        </p:spPr>
      </p:pic>
      <p:sp>
        <p:nvSpPr>
          <p:cNvPr id="304" name="Shape 206"/>
          <p:cNvSpPr txBox="1"/>
          <p:nvPr/>
        </p:nvSpPr>
        <p:spPr>
          <a:xfrm>
            <a:off x="-4" y="-2"/>
            <a:ext cx="193545" cy="3713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5022" tIns="65022" rIns="65022" bIns="65022">
            <a:spAutoFit/>
          </a:bodyPr>
          <a:lstStyle>
            <a:lvl1pPr algn="l" defTabSz="650240">
              <a:defRPr sz="1600">
                <a:latin typeface="Times"/>
                <a:ea typeface="Times"/>
                <a:cs typeface="Times"/>
                <a:sym typeface="Times"/>
              </a:defRPr>
            </a:lvl1pPr>
          </a:lstStyle>
          <a:p>
            <a:r>
              <a:t> </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7" name="Group 256"/>
          <p:cNvGrpSpPr/>
          <p:nvPr/>
        </p:nvGrpSpPr>
        <p:grpSpPr>
          <a:xfrm>
            <a:off x="-4" y="9095474"/>
            <a:ext cx="13004812" cy="640012"/>
            <a:chOff x="0" y="-1"/>
            <a:chExt cx="13004810" cy="640011"/>
          </a:xfrm>
        </p:grpSpPr>
        <p:sp>
          <p:nvSpPr>
            <p:cNvPr id="365" name="Shape 254"/>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366" name="Shape 255"/>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368" name="Shape 257"/>
          <p:cNvSpPr txBox="1">
            <a:spLocks noGrp="1"/>
          </p:cNvSpPr>
          <p:nvPr>
            <p:ph type="body" sz="quarter" idx="1"/>
          </p:nvPr>
        </p:nvSpPr>
        <p:spPr>
          <a:xfrm>
            <a:off x="894075" y="1939070"/>
            <a:ext cx="11217930" cy="719270"/>
          </a:xfrm>
          <a:prstGeom prst="rect">
            <a:avLst/>
          </a:prstGeom>
        </p:spPr>
        <p:txBody>
          <a:bodyPr/>
          <a:lstStyle/>
          <a:p>
            <a:pPr defTabSz="1235455">
              <a:spcBef>
                <a:spcPts val="1300"/>
              </a:spcBef>
              <a:defRPr sz="3900"/>
            </a:pPr>
            <a:r>
              <a:t>Survivor as at 1</a:t>
            </a:r>
            <a:r>
              <a:rPr baseline="30496"/>
              <a:t>st</a:t>
            </a:r>
            <a:r>
              <a:t> December 2017</a:t>
            </a:r>
          </a:p>
        </p:txBody>
      </p:sp>
      <p:sp>
        <p:nvSpPr>
          <p:cNvPr id="369" name="Shape 258"/>
          <p:cNvSpPr txBox="1">
            <a:spLocks noGrp="1"/>
          </p:cNvSpPr>
          <p:nvPr>
            <p:ph type="title"/>
          </p:nvPr>
        </p:nvSpPr>
        <p:spPr>
          <a:xfrm>
            <a:off x="894077" y="770350"/>
            <a:ext cx="11216645" cy="1067662"/>
          </a:xfrm>
          <a:prstGeom prst="rect">
            <a:avLst/>
          </a:prstGeom>
        </p:spPr>
        <p:txBody>
          <a:bodyPr/>
          <a:lstStyle>
            <a:lvl1pPr defTabSz="1261463">
              <a:defRPr sz="5400"/>
            </a:lvl1pPr>
          </a:lstStyle>
          <a:p>
            <a:r>
              <a:t>What we heard in private sessions</a:t>
            </a:r>
          </a:p>
        </p:txBody>
      </p:sp>
      <p:sp>
        <p:nvSpPr>
          <p:cNvPr id="370" name="Shape 259"/>
          <p:cNvSpPr>
            <a:spLocks noGrp="1"/>
          </p:cNvSpPr>
          <p:nvPr>
            <p:ph type="body" idx="13"/>
          </p:nvPr>
        </p:nvSpPr>
        <p:spPr>
          <a:xfrm>
            <a:off x="894077" y="2601379"/>
            <a:ext cx="11216645" cy="602375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300480">
              <a:spcBef>
                <a:spcPts val="1400"/>
              </a:spcBef>
              <a:buSzTx/>
              <a:buNone/>
              <a:defRPr sz="3400">
                <a:latin typeface="Calibri"/>
                <a:ea typeface="Calibri"/>
                <a:cs typeface="Calibri"/>
                <a:sym typeface="Calibri"/>
              </a:defRPr>
            </a:pPr>
            <a:r>
              <a:t>Of the </a:t>
            </a:r>
            <a:r>
              <a:rPr b="1"/>
              <a:t>7,981</a:t>
            </a:r>
            <a:r>
              <a:t> survivors of abuse we heard about in private sessions:</a:t>
            </a:r>
            <a:endParaRPr sz="3800"/>
          </a:p>
          <a:p>
            <a:pPr marL="682874" indent="-485775" defTabSz="1300480">
              <a:spcBef>
                <a:spcPts val="700"/>
              </a:spcBef>
              <a:buClr>
                <a:srgbClr val="5B9BD5"/>
              </a:buClr>
              <a:buSzPct val="100000"/>
              <a:buChar char="▪"/>
              <a:defRPr sz="3400" b="1">
                <a:latin typeface="Calibri"/>
                <a:ea typeface="Calibri"/>
                <a:cs typeface="Calibri"/>
                <a:sym typeface="Calibri"/>
              </a:defRPr>
            </a:pPr>
            <a:r>
              <a:t>63.6%</a:t>
            </a:r>
            <a:r>
              <a:rPr b="0"/>
              <a:t> were male</a:t>
            </a:r>
            <a:endParaRPr sz="3800"/>
          </a:p>
          <a:p>
            <a:pPr marL="682874" indent="-485775" defTabSz="1300480">
              <a:spcBef>
                <a:spcPts val="700"/>
              </a:spcBef>
              <a:buClr>
                <a:srgbClr val="5B9BD5"/>
              </a:buClr>
              <a:buSzPct val="100000"/>
              <a:buChar char="▪"/>
              <a:defRPr sz="3400" b="1">
                <a:latin typeface="Calibri"/>
                <a:ea typeface="Calibri"/>
                <a:cs typeface="Calibri"/>
                <a:sym typeface="Calibri"/>
              </a:defRPr>
            </a:pPr>
            <a:r>
              <a:t>14.9% </a:t>
            </a:r>
            <a:r>
              <a:rPr b="0"/>
              <a:t>identified as Aboriginal and/or Torres Strait Islander</a:t>
            </a:r>
            <a:endParaRPr sz="3800"/>
          </a:p>
          <a:p>
            <a:pPr marL="682874" indent="-485775" defTabSz="1300480">
              <a:spcBef>
                <a:spcPts val="700"/>
              </a:spcBef>
              <a:buClr>
                <a:srgbClr val="5B9BD5"/>
              </a:buClr>
              <a:buSzPct val="100000"/>
              <a:buChar char="▪"/>
              <a:defRPr sz="3400" b="1">
                <a:latin typeface="Calibri"/>
                <a:ea typeface="Calibri"/>
                <a:cs typeface="Calibri"/>
                <a:sym typeface="Calibri"/>
              </a:defRPr>
            </a:pPr>
            <a:r>
              <a:t>4.2% </a:t>
            </a:r>
            <a:r>
              <a:rPr b="0"/>
              <a:t>had disability at the time of the abuse</a:t>
            </a:r>
          </a:p>
          <a:p>
            <a:pPr marL="682874" indent="-485775" defTabSz="1300480">
              <a:spcBef>
                <a:spcPts val="700"/>
              </a:spcBef>
              <a:buClr>
                <a:srgbClr val="5B9BD5"/>
              </a:buClr>
              <a:buSzPct val="100000"/>
              <a:buChar char="▪"/>
              <a:defRPr sz="3400">
                <a:latin typeface="Calibri"/>
                <a:ea typeface="Calibri"/>
                <a:cs typeface="Calibri"/>
                <a:sym typeface="Calibri"/>
              </a:defRPr>
            </a:pPr>
            <a:r>
              <a:t>the average age at the time of their private session was </a:t>
            </a:r>
            <a:r>
              <a:rPr b="1"/>
              <a:t>52 years. </a:t>
            </a:r>
            <a:r>
              <a:t>Range childhood to 90’s</a:t>
            </a:r>
            <a:endParaRPr sz="3800"/>
          </a:p>
          <a:p>
            <a:pPr marL="682874" indent="-485775" defTabSz="1300480">
              <a:spcBef>
                <a:spcPts val="700"/>
              </a:spcBef>
              <a:buClr>
                <a:srgbClr val="5B9BD5"/>
              </a:buClr>
              <a:buSzPct val="100000"/>
              <a:buChar char="▪"/>
              <a:defRPr sz="3400">
                <a:latin typeface="Calibri"/>
                <a:ea typeface="Calibri"/>
                <a:cs typeface="Calibri"/>
                <a:sym typeface="Calibri"/>
              </a:defRPr>
            </a:pPr>
            <a:r>
              <a:t>the average age at the time of first abuse was </a:t>
            </a:r>
            <a:r>
              <a:rPr b="1"/>
              <a:t>10.4 years</a:t>
            </a:r>
            <a:r>
              <a:t>.</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6" name="Group 265"/>
          <p:cNvGrpSpPr/>
          <p:nvPr/>
        </p:nvGrpSpPr>
        <p:grpSpPr>
          <a:xfrm>
            <a:off x="-4" y="9095474"/>
            <a:ext cx="13004812" cy="640012"/>
            <a:chOff x="0" y="-1"/>
            <a:chExt cx="13004810" cy="640011"/>
          </a:xfrm>
        </p:grpSpPr>
        <p:sp>
          <p:nvSpPr>
            <p:cNvPr id="374" name="Shape 263"/>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375" name="Shape 264"/>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377" name="Shape 266"/>
          <p:cNvSpPr txBox="1">
            <a:spLocks noGrp="1"/>
          </p:cNvSpPr>
          <p:nvPr>
            <p:ph type="body" sz="quarter" idx="1"/>
          </p:nvPr>
        </p:nvSpPr>
        <p:spPr>
          <a:xfrm>
            <a:off x="894075" y="1939070"/>
            <a:ext cx="11217930" cy="719270"/>
          </a:xfrm>
          <a:prstGeom prst="rect">
            <a:avLst/>
          </a:prstGeom>
        </p:spPr>
        <p:txBody>
          <a:bodyPr/>
          <a:lstStyle/>
          <a:p>
            <a:pPr defTabSz="1235455">
              <a:spcBef>
                <a:spcPts val="1300"/>
              </a:spcBef>
              <a:defRPr sz="3900"/>
            </a:pPr>
            <a:r>
              <a:t>Duration of abuse, as at 31</a:t>
            </a:r>
            <a:r>
              <a:rPr baseline="30496"/>
              <a:t>st</a:t>
            </a:r>
            <a:r>
              <a:t> May 2017</a:t>
            </a:r>
          </a:p>
        </p:txBody>
      </p:sp>
      <p:sp>
        <p:nvSpPr>
          <p:cNvPr id="378" name="Shape 267"/>
          <p:cNvSpPr txBox="1">
            <a:spLocks noGrp="1"/>
          </p:cNvSpPr>
          <p:nvPr>
            <p:ph type="title"/>
          </p:nvPr>
        </p:nvSpPr>
        <p:spPr>
          <a:xfrm>
            <a:off x="894077" y="770350"/>
            <a:ext cx="11216645" cy="1067662"/>
          </a:xfrm>
          <a:prstGeom prst="rect">
            <a:avLst/>
          </a:prstGeom>
        </p:spPr>
        <p:txBody>
          <a:bodyPr/>
          <a:lstStyle>
            <a:lvl1pPr defTabSz="1261463">
              <a:defRPr sz="5400"/>
            </a:lvl1pPr>
          </a:lstStyle>
          <a:p>
            <a:r>
              <a:t>What we heard in private sessions</a:t>
            </a:r>
          </a:p>
        </p:txBody>
      </p:sp>
      <p:sp>
        <p:nvSpPr>
          <p:cNvPr id="379" name="Shape 268"/>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300480">
              <a:spcBef>
                <a:spcPts val="1400"/>
              </a:spcBef>
              <a:buSzTx/>
              <a:buNone/>
              <a:defRPr sz="3400">
                <a:latin typeface="Calibri"/>
                <a:ea typeface="Calibri"/>
                <a:cs typeface="Calibri"/>
                <a:sym typeface="Calibri"/>
              </a:defRPr>
            </a:pPr>
            <a:r>
              <a:t>In private sessions, 74.3% of survivors talked about the duration of the abuse:</a:t>
            </a:r>
          </a:p>
          <a:p>
            <a:pPr marL="0" indent="0" defTabSz="1300480">
              <a:spcBef>
                <a:spcPts val="1400"/>
              </a:spcBef>
              <a:buSzTx/>
              <a:buNone/>
              <a:defRPr sz="3400">
                <a:latin typeface="Calibri"/>
                <a:ea typeface="Calibri"/>
                <a:cs typeface="Calibri"/>
                <a:sym typeface="Calibri"/>
              </a:defRPr>
            </a:pPr>
            <a:r>
              <a:t>Of these:</a:t>
            </a:r>
          </a:p>
          <a:p>
            <a:pPr marL="682874" indent="-485775" defTabSz="1300480">
              <a:spcBef>
                <a:spcPts val="700"/>
              </a:spcBef>
              <a:buClr>
                <a:srgbClr val="5B9BD5"/>
              </a:buClr>
              <a:buSzPct val="100000"/>
              <a:buChar char="▪"/>
              <a:defRPr sz="3400" b="1">
                <a:latin typeface="Calibri"/>
                <a:ea typeface="Calibri"/>
                <a:cs typeface="Calibri"/>
                <a:sym typeface="Calibri"/>
              </a:defRPr>
            </a:pPr>
            <a:r>
              <a:t>2.2</a:t>
            </a:r>
            <a:r>
              <a:rPr b="0"/>
              <a:t> years on average</a:t>
            </a:r>
          </a:p>
          <a:p>
            <a:pPr marL="682874" indent="-485775" defTabSz="1300480">
              <a:spcBef>
                <a:spcPts val="700"/>
              </a:spcBef>
              <a:buClr>
                <a:srgbClr val="5B9BD5"/>
              </a:buClr>
              <a:buSzPct val="100000"/>
              <a:buChar char="▪"/>
              <a:defRPr sz="3400" b="1">
                <a:latin typeface="Calibri"/>
                <a:ea typeface="Calibri"/>
                <a:cs typeface="Calibri"/>
                <a:sym typeface="Calibri"/>
              </a:defRPr>
            </a:pPr>
            <a:r>
              <a:t>14.4 % </a:t>
            </a:r>
            <a:r>
              <a:rPr b="0"/>
              <a:t>of female victims and </a:t>
            </a:r>
            <a:r>
              <a:t>8.9 % </a:t>
            </a:r>
            <a:r>
              <a:rPr b="0"/>
              <a:t>of male victims experienced abuse for between </a:t>
            </a:r>
            <a:r>
              <a:t>6</a:t>
            </a:r>
            <a:r>
              <a:rPr b="0"/>
              <a:t> and </a:t>
            </a:r>
            <a:r>
              <a:t>10</a:t>
            </a:r>
            <a:r>
              <a:rPr b="0"/>
              <a:t> years</a:t>
            </a:r>
          </a:p>
          <a:p>
            <a:pPr marL="682874" indent="-485775" defTabSz="1300480">
              <a:spcBef>
                <a:spcPts val="700"/>
              </a:spcBef>
              <a:buClr>
                <a:srgbClr val="5B9BD5"/>
              </a:buClr>
              <a:buSzPct val="100000"/>
              <a:buChar char="▪"/>
              <a:defRPr sz="3400" b="1">
                <a:latin typeface="Calibri"/>
                <a:ea typeface="Calibri"/>
                <a:cs typeface="Calibri"/>
                <a:sym typeface="Calibri"/>
              </a:defRPr>
            </a:pPr>
            <a:r>
              <a:t>3.9% </a:t>
            </a:r>
            <a:r>
              <a:rPr b="0"/>
              <a:t>of female victims and </a:t>
            </a:r>
            <a:r>
              <a:t>1.0% </a:t>
            </a:r>
            <a:r>
              <a:rPr b="0"/>
              <a:t>of male victims said the abuse went on for more than 10 years.</a:t>
            </a:r>
          </a:p>
          <a:p>
            <a:pPr marL="682874" indent="-485775" defTabSz="1300480">
              <a:spcBef>
                <a:spcPts val="700"/>
              </a:spcBef>
              <a:buClr>
                <a:srgbClr val="5B9BD5"/>
              </a:buClr>
              <a:buSzPct val="100000"/>
              <a:buChar char="▪"/>
              <a:defRPr sz="3400">
                <a:latin typeface="Calibri"/>
                <a:ea typeface="Calibri"/>
                <a:cs typeface="Calibri"/>
                <a:sym typeface="Calibri"/>
              </a:defRPr>
            </a:pPr>
            <a:r>
              <a:t>Into adulthood and next generation</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5" name="Group 274"/>
          <p:cNvGrpSpPr/>
          <p:nvPr/>
        </p:nvGrpSpPr>
        <p:grpSpPr>
          <a:xfrm>
            <a:off x="-4" y="9095474"/>
            <a:ext cx="13004812" cy="640012"/>
            <a:chOff x="0" y="-1"/>
            <a:chExt cx="13004810" cy="640011"/>
          </a:xfrm>
        </p:grpSpPr>
        <p:sp>
          <p:nvSpPr>
            <p:cNvPr id="383" name="Shape 272"/>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384" name="Shape 273"/>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386" name="Shape 275"/>
          <p:cNvSpPr txBox="1">
            <a:spLocks noGrp="1"/>
          </p:cNvSpPr>
          <p:nvPr>
            <p:ph type="body" sz="quarter" idx="1"/>
          </p:nvPr>
        </p:nvSpPr>
        <p:spPr>
          <a:xfrm>
            <a:off x="894075" y="1939070"/>
            <a:ext cx="11217930" cy="719270"/>
          </a:xfrm>
          <a:prstGeom prst="rect">
            <a:avLst/>
          </a:prstGeom>
        </p:spPr>
        <p:txBody>
          <a:bodyPr/>
          <a:lstStyle/>
          <a:p>
            <a:pPr defTabSz="1235455">
              <a:spcBef>
                <a:spcPts val="1300"/>
              </a:spcBef>
              <a:defRPr sz="3900"/>
            </a:pPr>
            <a:r>
              <a:t>Frequency of abuse, as at 31</a:t>
            </a:r>
            <a:r>
              <a:rPr baseline="30496"/>
              <a:t>st</a:t>
            </a:r>
            <a:r>
              <a:t> May 2017</a:t>
            </a:r>
          </a:p>
        </p:txBody>
      </p:sp>
      <p:sp>
        <p:nvSpPr>
          <p:cNvPr id="387" name="Shape 276"/>
          <p:cNvSpPr txBox="1">
            <a:spLocks noGrp="1"/>
          </p:cNvSpPr>
          <p:nvPr>
            <p:ph type="title"/>
          </p:nvPr>
        </p:nvSpPr>
        <p:spPr>
          <a:xfrm>
            <a:off x="894077" y="770350"/>
            <a:ext cx="11216645" cy="1067662"/>
          </a:xfrm>
          <a:prstGeom prst="rect">
            <a:avLst/>
          </a:prstGeom>
        </p:spPr>
        <p:txBody>
          <a:bodyPr/>
          <a:lstStyle>
            <a:lvl1pPr defTabSz="1261463">
              <a:defRPr sz="5400"/>
            </a:lvl1pPr>
          </a:lstStyle>
          <a:p>
            <a:r>
              <a:t>What we heard in private sessions</a:t>
            </a:r>
          </a:p>
        </p:txBody>
      </p:sp>
      <p:sp>
        <p:nvSpPr>
          <p:cNvPr id="388" name="Shape 277"/>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300480">
              <a:spcBef>
                <a:spcPts val="1400"/>
              </a:spcBef>
              <a:buSzTx/>
              <a:buNone/>
              <a:defRPr sz="3400">
                <a:latin typeface="Calibri"/>
                <a:ea typeface="Calibri"/>
                <a:cs typeface="Calibri"/>
                <a:sym typeface="Calibri"/>
              </a:defRPr>
            </a:pPr>
            <a:r>
              <a:t>In private sessions, </a:t>
            </a:r>
            <a:r>
              <a:rPr b="1"/>
              <a:t>92.3% </a:t>
            </a:r>
            <a:r>
              <a:t>of survivors talked about the frequency of the abuse:</a:t>
            </a:r>
          </a:p>
          <a:p>
            <a:pPr marL="0" indent="0" defTabSz="1300480">
              <a:spcBef>
                <a:spcPts val="1400"/>
              </a:spcBef>
              <a:buSzTx/>
              <a:buNone/>
              <a:defRPr sz="3400">
                <a:latin typeface="Calibri"/>
                <a:ea typeface="Calibri"/>
                <a:cs typeface="Calibri"/>
                <a:sym typeface="Calibri"/>
              </a:defRPr>
            </a:pPr>
            <a:r>
              <a:t>Of these:</a:t>
            </a:r>
          </a:p>
          <a:p>
            <a:pPr marL="682874" indent="-485775" defTabSz="1300480">
              <a:spcBef>
                <a:spcPts val="700"/>
              </a:spcBef>
              <a:buClr>
                <a:srgbClr val="5B9BD5"/>
              </a:buClr>
              <a:buSzPct val="100000"/>
              <a:buChar char="▪"/>
              <a:defRPr sz="3400" b="1">
                <a:latin typeface="Calibri"/>
                <a:ea typeface="Calibri"/>
                <a:cs typeface="Calibri"/>
                <a:sym typeface="Calibri"/>
              </a:defRPr>
            </a:pPr>
            <a:r>
              <a:t>85.0% </a:t>
            </a:r>
            <a:r>
              <a:rPr b="0"/>
              <a:t>told us they experienced abuse multiple times</a:t>
            </a:r>
          </a:p>
          <a:p>
            <a:pPr marL="682874" indent="-485775" defTabSz="1300480">
              <a:spcBef>
                <a:spcPts val="700"/>
              </a:spcBef>
              <a:buClr>
                <a:srgbClr val="5B9BD5"/>
              </a:buClr>
              <a:buSzPct val="100000"/>
              <a:buChar char="▪"/>
              <a:defRPr sz="3400" b="1">
                <a:latin typeface="Calibri"/>
                <a:ea typeface="Calibri"/>
                <a:cs typeface="Calibri"/>
                <a:sym typeface="Calibri"/>
              </a:defRPr>
            </a:pPr>
            <a:r>
              <a:t>20.8 % </a:t>
            </a:r>
            <a:r>
              <a:rPr b="0"/>
              <a:t>told us they</a:t>
            </a:r>
            <a:r>
              <a:t> </a:t>
            </a:r>
            <a:r>
              <a:rPr b="0"/>
              <a:t>experienced abuse on one occasion.</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4" name="Group 283"/>
          <p:cNvGrpSpPr/>
          <p:nvPr/>
        </p:nvGrpSpPr>
        <p:grpSpPr>
          <a:xfrm>
            <a:off x="-4" y="9095474"/>
            <a:ext cx="13004812" cy="640012"/>
            <a:chOff x="0" y="-1"/>
            <a:chExt cx="13004810" cy="640011"/>
          </a:xfrm>
        </p:grpSpPr>
        <p:sp>
          <p:nvSpPr>
            <p:cNvPr id="392" name="Shape 281"/>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393" name="Shape 282"/>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395" name="Shape 284"/>
          <p:cNvSpPr txBox="1">
            <a:spLocks noGrp="1"/>
          </p:cNvSpPr>
          <p:nvPr>
            <p:ph type="body" sz="quarter" idx="1"/>
          </p:nvPr>
        </p:nvSpPr>
        <p:spPr>
          <a:xfrm>
            <a:off x="894075" y="1939070"/>
            <a:ext cx="11217930" cy="719270"/>
          </a:xfrm>
          <a:prstGeom prst="rect">
            <a:avLst/>
          </a:prstGeom>
        </p:spPr>
        <p:txBody>
          <a:bodyPr/>
          <a:lstStyle>
            <a:lvl1pPr defTabSz="1235455">
              <a:spcBef>
                <a:spcPts val="1300"/>
              </a:spcBef>
              <a:defRPr sz="3900"/>
            </a:lvl1pPr>
          </a:lstStyle>
          <a:p>
            <a:r>
              <a:t>Number of perpetrators</a:t>
            </a:r>
          </a:p>
        </p:txBody>
      </p:sp>
      <p:sp>
        <p:nvSpPr>
          <p:cNvPr id="396" name="Shape 285"/>
          <p:cNvSpPr txBox="1">
            <a:spLocks noGrp="1"/>
          </p:cNvSpPr>
          <p:nvPr>
            <p:ph type="title"/>
          </p:nvPr>
        </p:nvSpPr>
        <p:spPr>
          <a:xfrm>
            <a:off x="894077" y="770350"/>
            <a:ext cx="11216645" cy="1067662"/>
          </a:xfrm>
          <a:prstGeom prst="rect">
            <a:avLst/>
          </a:prstGeom>
        </p:spPr>
        <p:txBody>
          <a:bodyPr/>
          <a:lstStyle>
            <a:lvl1pPr defTabSz="1261463">
              <a:defRPr sz="5400"/>
            </a:lvl1pPr>
          </a:lstStyle>
          <a:p>
            <a:r>
              <a:t>What we heard in private sessions</a:t>
            </a:r>
          </a:p>
        </p:txBody>
      </p:sp>
      <p:sp>
        <p:nvSpPr>
          <p:cNvPr id="397" name="Shape 286"/>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300480">
              <a:spcBef>
                <a:spcPts val="1400"/>
              </a:spcBef>
              <a:buSzTx/>
              <a:buNone/>
              <a:defRPr sz="3400">
                <a:latin typeface="Calibri"/>
                <a:ea typeface="Calibri"/>
                <a:cs typeface="Calibri"/>
                <a:sym typeface="Calibri"/>
              </a:defRPr>
            </a:pPr>
            <a:r>
              <a:t>Of all survivors we heard from in private sessions:</a:t>
            </a:r>
          </a:p>
          <a:p>
            <a:pPr marL="647700" indent="-647700" defTabSz="1300480">
              <a:spcBef>
                <a:spcPts val="1400"/>
              </a:spcBef>
              <a:buClr>
                <a:srgbClr val="2E75B6"/>
              </a:buClr>
              <a:buSzPct val="100000"/>
              <a:buChar char="▪"/>
              <a:defRPr sz="3400" b="1">
                <a:latin typeface="Calibri"/>
                <a:ea typeface="Calibri"/>
                <a:cs typeface="Calibri"/>
                <a:sym typeface="Calibri"/>
              </a:defRPr>
            </a:pPr>
            <a:r>
              <a:t>62.7% </a:t>
            </a:r>
            <a:r>
              <a:rPr b="0"/>
              <a:t>said they were sexually abused by a single perpetrator</a:t>
            </a:r>
          </a:p>
          <a:p>
            <a:pPr marL="647700" indent="-647700" defTabSz="1300480">
              <a:spcBef>
                <a:spcPts val="1400"/>
              </a:spcBef>
              <a:buClr>
                <a:srgbClr val="2E75B6"/>
              </a:buClr>
              <a:buSzPct val="100000"/>
              <a:buChar char="▪"/>
              <a:defRPr sz="3400" b="1">
                <a:latin typeface="Calibri"/>
                <a:ea typeface="Calibri"/>
                <a:cs typeface="Calibri"/>
                <a:sym typeface="Calibri"/>
              </a:defRPr>
            </a:pPr>
            <a:r>
              <a:t>36.3% </a:t>
            </a:r>
            <a:r>
              <a:rPr b="0"/>
              <a:t>described abuse by multiple perpetrators:</a:t>
            </a:r>
          </a:p>
          <a:p>
            <a:pPr marL="1082880" lvl="1" indent="-640080" defTabSz="1300480">
              <a:spcBef>
                <a:spcPts val="700"/>
              </a:spcBef>
              <a:buClr>
                <a:srgbClr val="2E75B6"/>
              </a:buClr>
              <a:buSzPct val="100000"/>
              <a:buFont typeface="Courier New"/>
              <a:buChar char="o"/>
              <a:defRPr sz="2800">
                <a:latin typeface="Calibri"/>
                <a:ea typeface="Calibri"/>
                <a:cs typeface="Calibri"/>
                <a:sym typeface="Calibri"/>
              </a:defRPr>
            </a:pPr>
            <a:r>
              <a:t>of these, </a:t>
            </a:r>
            <a:r>
              <a:rPr b="1"/>
              <a:t>49.9% </a:t>
            </a:r>
            <a:r>
              <a:t>said that this abuse occurred within a single institution.</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3" name="Group 301"/>
          <p:cNvGrpSpPr/>
          <p:nvPr/>
        </p:nvGrpSpPr>
        <p:grpSpPr>
          <a:xfrm>
            <a:off x="-4" y="9095474"/>
            <a:ext cx="13004812" cy="640012"/>
            <a:chOff x="0" y="-1"/>
            <a:chExt cx="13004810" cy="640011"/>
          </a:xfrm>
        </p:grpSpPr>
        <p:sp>
          <p:nvSpPr>
            <p:cNvPr id="401" name="Shape 299"/>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402" name="Shape 300"/>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404" name="Shape 302"/>
          <p:cNvSpPr txBox="1">
            <a:spLocks noGrp="1"/>
          </p:cNvSpPr>
          <p:nvPr>
            <p:ph type="body" sz="quarter" idx="1"/>
          </p:nvPr>
        </p:nvSpPr>
        <p:spPr>
          <a:xfrm>
            <a:off x="894075" y="1939070"/>
            <a:ext cx="11217930" cy="719270"/>
          </a:xfrm>
          <a:prstGeom prst="rect">
            <a:avLst/>
          </a:prstGeom>
        </p:spPr>
        <p:txBody>
          <a:bodyPr/>
          <a:lstStyle>
            <a:lvl1pPr defTabSz="1235455">
              <a:spcBef>
                <a:spcPts val="1300"/>
              </a:spcBef>
              <a:defRPr sz="3900"/>
            </a:lvl1pPr>
          </a:lstStyle>
          <a:p>
            <a:r>
              <a:t>Understanding impacts </a:t>
            </a:r>
          </a:p>
        </p:txBody>
      </p:sp>
      <p:sp>
        <p:nvSpPr>
          <p:cNvPr id="405" name="Shape 303"/>
          <p:cNvSpPr txBox="1">
            <a:spLocks noGrp="1"/>
          </p:cNvSpPr>
          <p:nvPr>
            <p:ph type="title"/>
          </p:nvPr>
        </p:nvSpPr>
        <p:spPr>
          <a:xfrm>
            <a:off x="894077" y="770350"/>
            <a:ext cx="11216645" cy="1067662"/>
          </a:xfrm>
          <a:prstGeom prst="rect">
            <a:avLst/>
          </a:prstGeom>
        </p:spPr>
        <p:txBody>
          <a:bodyPr/>
          <a:lstStyle/>
          <a:p>
            <a:r>
              <a:t>Impacts</a:t>
            </a:r>
          </a:p>
        </p:txBody>
      </p:sp>
      <p:sp>
        <p:nvSpPr>
          <p:cNvPr id="406" name="Shape 304"/>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300480">
              <a:spcBef>
                <a:spcPts val="1400"/>
              </a:spcBef>
              <a:buSzTx/>
              <a:buNone/>
              <a:defRPr sz="3400">
                <a:latin typeface="Calibri"/>
                <a:ea typeface="Calibri"/>
                <a:cs typeface="Calibri"/>
                <a:sym typeface="Calibri"/>
              </a:defRPr>
            </a:pPr>
            <a:r>
              <a:t>The impacts of child sexual abuse are different for each victim. </a:t>
            </a:r>
          </a:p>
          <a:p>
            <a:pPr marL="0" indent="0" defTabSz="1300480">
              <a:spcBef>
                <a:spcPts val="1400"/>
              </a:spcBef>
              <a:buSzTx/>
              <a:buNone/>
              <a:defRPr sz="3400">
                <a:latin typeface="Calibri"/>
                <a:ea typeface="Calibri"/>
                <a:cs typeface="Calibri"/>
                <a:sym typeface="Calibri"/>
              </a:defRPr>
            </a:pPr>
            <a:r>
              <a:t>Throughout our inquiry, we learned that:</a:t>
            </a:r>
          </a:p>
          <a:p>
            <a:pPr marL="682500" lvl="1" indent="-484499" defTabSz="1300480">
              <a:spcBef>
                <a:spcPts val="700"/>
              </a:spcBef>
              <a:buClr>
                <a:srgbClr val="5B9BD5"/>
              </a:buClr>
              <a:buSzPct val="100000"/>
              <a:buChar char="▪"/>
              <a:defRPr sz="3400">
                <a:latin typeface="Calibri"/>
                <a:ea typeface="Calibri"/>
                <a:cs typeface="Calibri"/>
                <a:sym typeface="Calibri"/>
              </a:defRPr>
            </a:pPr>
            <a:r>
              <a:t>impacts may be </a:t>
            </a:r>
            <a:r>
              <a:rPr b="1"/>
              <a:t>complex</a:t>
            </a:r>
            <a:r>
              <a:t> and </a:t>
            </a:r>
            <a:r>
              <a:rPr b="1"/>
              <a:t>interconnected</a:t>
            </a:r>
            <a:r>
              <a:t>. </a:t>
            </a:r>
          </a:p>
          <a:p>
            <a:pPr marL="682500" lvl="1" indent="-484499" defTabSz="1300480">
              <a:spcBef>
                <a:spcPts val="700"/>
              </a:spcBef>
              <a:buClr>
                <a:srgbClr val="5B9BD5"/>
              </a:buClr>
              <a:buSzPct val="100000"/>
              <a:buChar char="▪"/>
              <a:defRPr sz="3400">
                <a:latin typeface="Calibri"/>
                <a:ea typeface="Calibri"/>
                <a:cs typeface="Calibri"/>
                <a:sym typeface="Calibri"/>
              </a:defRPr>
            </a:pPr>
            <a:r>
              <a:t>child sexual abuse can affect </a:t>
            </a:r>
            <a:r>
              <a:rPr b="1"/>
              <a:t>many areas </a:t>
            </a:r>
            <a:r>
              <a:t>of a person’s life.</a:t>
            </a:r>
          </a:p>
          <a:p>
            <a:pPr marL="682500" lvl="1" indent="-484499" defTabSz="1300480">
              <a:spcBef>
                <a:spcPts val="700"/>
              </a:spcBef>
              <a:buClr>
                <a:srgbClr val="5B9BD5"/>
              </a:buClr>
              <a:buSzPct val="100000"/>
              <a:buChar char="▪"/>
              <a:defRPr sz="3400">
                <a:latin typeface="Calibri"/>
                <a:ea typeface="Calibri"/>
                <a:cs typeface="Calibri"/>
                <a:sym typeface="Calibri"/>
              </a:defRPr>
            </a:pPr>
            <a:r>
              <a:t>institutional </a:t>
            </a:r>
            <a:r>
              <a:rPr b="1"/>
              <a:t>responses</a:t>
            </a:r>
            <a:r>
              <a:t> may have significant impacts.</a:t>
            </a:r>
          </a:p>
          <a:p>
            <a:pPr marL="682500" lvl="1" indent="-484499" defTabSz="1300480">
              <a:spcBef>
                <a:spcPts val="700"/>
              </a:spcBef>
              <a:buClr>
                <a:srgbClr val="5B9BD5"/>
              </a:buClr>
              <a:buSzPct val="100000"/>
              <a:buChar char="▪"/>
              <a:defRPr sz="3400">
                <a:latin typeface="Calibri"/>
                <a:ea typeface="Calibri"/>
                <a:cs typeface="Calibri"/>
                <a:sym typeface="Calibri"/>
              </a:defRPr>
            </a:pPr>
            <a:r>
              <a:t>child sexual abuse has </a:t>
            </a:r>
            <a:r>
              <a:rPr b="1"/>
              <a:t>ripple effects</a:t>
            </a:r>
          </a:p>
          <a:p>
            <a:pPr marL="682500" lvl="1" indent="-484499" defTabSz="1300480">
              <a:spcBef>
                <a:spcPts val="700"/>
              </a:spcBef>
              <a:buClr>
                <a:srgbClr val="5B9BD5"/>
              </a:buClr>
              <a:buSzPct val="100000"/>
              <a:buChar char="▪"/>
              <a:defRPr sz="3400">
                <a:latin typeface="Calibri"/>
                <a:ea typeface="Calibri"/>
                <a:cs typeface="Calibri"/>
                <a:sym typeface="Calibri"/>
              </a:defRPr>
            </a:pPr>
            <a:r>
              <a:rPr b="1"/>
              <a:t>intergenerational</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2" name="Group 310"/>
          <p:cNvGrpSpPr/>
          <p:nvPr/>
        </p:nvGrpSpPr>
        <p:grpSpPr>
          <a:xfrm>
            <a:off x="-4" y="9095474"/>
            <a:ext cx="13004812" cy="640012"/>
            <a:chOff x="0" y="-1"/>
            <a:chExt cx="13004810" cy="640011"/>
          </a:xfrm>
        </p:grpSpPr>
        <p:sp>
          <p:nvSpPr>
            <p:cNvPr id="410" name="Shape 308"/>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411" name="Shape 309"/>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413" name="Shape 311"/>
          <p:cNvSpPr txBox="1">
            <a:spLocks noGrp="1"/>
          </p:cNvSpPr>
          <p:nvPr>
            <p:ph type="title"/>
          </p:nvPr>
        </p:nvSpPr>
        <p:spPr>
          <a:xfrm>
            <a:off x="894077" y="770350"/>
            <a:ext cx="11216645" cy="1067662"/>
          </a:xfrm>
          <a:prstGeom prst="rect">
            <a:avLst/>
          </a:prstGeom>
        </p:spPr>
        <p:txBody>
          <a:bodyPr/>
          <a:lstStyle/>
          <a:p>
            <a:r>
              <a:t>Understanding impacts</a:t>
            </a:r>
          </a:p>
        </p:txBody>
      </p:sp>
      <p:sp>
        <p:nvSpPr>
          <p:cNvPr id="414" name="Shape 312"/>
          <p:cNvSpPr txBox="1">
            <a:spLocks noGrp="1"/>
          </p:cNvSpPr>
          <p:nvPr>
            <p:ph type="body" idx="1"/>
          </p:nvPr>
        </p:nvSpPr>
        <p:spPr>
          <a:xfrm>
            <a:off x="894077" y="2759393"/>
            <a:ext cx="11216645" cy="6023756"/>
          </a:xfrm>
          <a:prstGeom prst="rect">
            <a:avLst/>
          </a:prstGeom>
        </p:spPr>
        <p:txBody>
          <a:bodyPr/>
          <a:lstStyle/>
          <a:p>
            <a:pPr marL="484499" lvl="1" indent="-484499">
              <a:lnSpc>
                <a:spcPct val="100000"/>
              </a:lnSpc>
              <a:spcBef>
                <a:spcPts val="700"/>
              </a:spcBef>
              <a:buClr>
                <a:srgbClr val="5B9BD5"/>
              </a:buClr>
              <a:buChar char="▪"/>
              <a:defRPr sz="3400" b="1">
                <a:solidFill>
                  <a:srgbClr val="000000"/>
                </a:solidFill>
              </a:defRPr>
            </a:pPr>
            <a:r>
              <a:t>Complex and profound</a:t>
            </a:r>
            <a:r>
              <a:rPr b="0"/>
              <a:t>: Difficult to isolate one impact from another.</a:t>
            </a:r>
          </a:p>
          <a:p>
            <a:pPr marL="484499" lvl="1" indent="-484499">
              <a:lnSpc>
                <a:spcPct val="100000"/>
              </a:lnSpc>
              <a:spcBef>
                <a:spcPts val="700"/>
              </a:spcBef>
              <a:buClr>
                <a:srgbClr val="5B9BD5"/>
              </a:buClr>
              <a:buChar char="▪"/>
              <a:defRPr sz="3400" b="1">
                <a:solidFill>
                  <a:srgbClr val="000000"/>
                </a:solidFill>
              </a:defRPr>
            </a:pPr>
            <a:r>
              <a:t>Differ by individual</a:t>
            </a:r>
            <a:r>
              <a:rPr b="0"/>
              <a:t>: Complex association between sexual abuse, reaction, and wellbeing throughout life.</a:t>
            </a:r>
          </a:p>
          <a:p>
            <a:pPr marL="484499" lvl="1" indent="-484499">
              <a:lnSpc>
                <a:spcPct val="100000"/>
              </a:lnSpc>
              <a:spcBef>
                <a:spcPts val="700"/>
              </a:spcBef>
              <a:buClr>
                <a:srgbClr val="5B9BD5"/>
              </a:buClr>
              <a:buChar char="▪"/>
              <a:defRPr sz="3400" b="1">
                <a:solidFill>
                  <a:srgbClr val="000000"/>
                </a:solidFill>
              </a:defRPr>
            </a:pPr>
            <a:r>
              <a:t>Change over time</a:t>
            </a:r>
            <a:r>
              <a:rPr b="0"/>
              <a:t>: Triggering events, life stages, cumulative harm. </a:t>
            </a:r>
          </a:p>
          <a:p>
            <a:pPr marL="484499" lvl="1" indent="-484499">
              <a:lnSpc>
                <a:spcPct val="100000"/>
              </a:lnSpc>
              <a:spcBef>
                <a:spcPts val="700"/>
              </a:spcBef>
              <a:buClr>
                <a:srgbClr val="5B9BD5"/>
              </a:buClr>
              <a:buChar char="▪"/>
              <a:defRPr sz="3400" b="1">
                <a:solidFill>
                  <a:srgbClr val="000000"/>
                </a:solidFill>
              </a:defRPr>
            </a:pPr>
            <a:r>
              <a:t>Influenced by many factors</a:t>
            </a:r>
            <a:r>
              <a:rPr b="0"/>
              <a:t>: Characteristics of abuse, relationship of victim to perpetrator, institutional contexts, victim’s circumstances, resilience.</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0" name="Group 318"/>
          <p:cNvGrpSpPr/>
          <p:nvPr/>
        </p:nvGrpSpPr>
        <p:grpSpPr>
          <a:xfrm>
            <a:off x="-4" y="9095474"/>
            <a:ext cx="13004812" cy="640012"/>
            <a:chOff x="0" y="-1"/>
            <a:chExt cx="13004810" cy="640011"/>
          </a:xfrm>
        </p:grpSpPr>
        <p:sp>
          <p:nvSpPr>
            <p:cNvPr id="418" name="Shape 316"/>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419" name="Shape 317"/>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421" name="Shape 319"/>
          <p:cNvSpPr txBox="1">
            <a:spLocks noGrp="1"/>
          </p:cNvSpPr>
          <p:nvPr>
            <p:ph type="body" sz="quarter" idx="1"/>
          </p:nvPr>
        </p:nvSpPr>
        <p:spPr>
          <a:xfrm>
            <a:off x="894075" y="1939070"/>
            <a:ext cx="11217930" cy="719270"/>
          </a:xfrm>
          <a:prstGeom prst="rect">
            <a:avLst/>
          </a:prstGeom>
        </p:spPr>
        <p:txBody>
          <a:bodyPr/>
          <a:lstStyle/>
          <a:p>
            <a:pPr defTabSz="1235455">
              <a:spcBef>
                <a:spcPts val="1300"/>
              </a:spcBef>
              <a:defRPr sz="3900"/>
            </a:pPr>
            <a:r>
              <a:t>Impacts on wellbeing, as at 31</a:t>
            </a:r>
            <a:r>
              <a:rPr baseline="30496"/>
              <a:t>st</a:t>
            </a:r>
            <a:r>
              <a:t> May 2017</a:t>
            </a:r>
          </a:p>
        </p:txBody>
      </p:sp>
      <p:sp>
        <p:nvSpPr>
          <p:cNvPr id="422" name="Shape 320"/>
          <p:cNvSpPr txBox="1">
            <a:spLocks noGrp="1"/>
          </p:cNvSpPr>
          <p:nvPr>
            <p:ph type="title"/>
          </p:nvPr>
        </p:nvSpPr>
        <p:spPr>
          <a:xfrm>
            <a:off x="894077" y="770350"/>
            <a:ext cx="11216645" cy="1067662"/>
          </a:xfrm>
          <a:prstGeom prst="rect">
            <a:avLst/>
          </a:prstGeom>
        </p:spPr>
        <p:txBody>
          <a:bodyPr/>
          <a:lstStyle>
            <a:lvl1pPr defTabSz="1261463">
              <a:defRPr sz="5400"/>
            </a:lvl1pPr>
          </a:lstStyle>
          <a:p>
            <a:r>
              <a:t>What we heard in private sessions</a:t>
            </a:r>
          </a:p>
        </p:txBody>
      </p:sp>
      <p:sp>
        <p:nvSpPr>
          <p:cNvPr id="423" name="Shape 321"/>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274469">
              <a:spcBef>
                <a:spcPts val="1300"/>
              </a:spcBef>
              <a:buSzTx/>
              <a:buNone/>
              <a:defRPr sz="3300">
                <a:latin typeface="Calibri"/>
                <a:ea typeface="Calibri"/>
                <a:cs typeface="Calibri"/>
                <a:sym typeface="Calibri"/>
              </a:defRPr>
            </a:pPr>
            <a:r>
              <a:t>In private sessions, 93.3% of survivors discussed the impact of the abuse. Of these:</a:t>
            </a:r>
          </a:p>
          <a:p>
            <a:pPr marL="668850" lvl="1" indent="-474809" defTabSz="1274469">
              <a:spcBef>
                <a:spcPts val="600"/>
              </a:spcBef>
              <a:buClr>
                <a:srgbClr val="5B9BD5"/>
              </a:buClr>
              <a:buSzPct val="100000"/>
              <a:buChar char="▪"/>
              <a:defRPr sz="3300" b="1">
                <a:latin typeface="Calibri"/>
                <a:ea typeface="Calibri"/>
                <a:cs typeface="Calibri"/>
                <a:sym typeface="Calibri"/>
              </a:defRPr>
            </a:pPr>
            <a:r>
              <a:t>94.9% </a:t>
            </a:r>
            <a:r>
              <a:rPr b="0"/>
              <a:t>identified impacts on mental health</a:t>
            </a:r>
          </a:p>
          <a:p>
            <a:pPr marL="668850" lvl="1" indent="-474809" defTabSz="1274469">
              <a:spcBef>
                <a:spcPts val="600"/>
              </a:spcBef>
              <a:buClr>
                <a:srgbClr val="5B9BD5"/>
              </a:buClr>
              <a:buSzPct val="100000"/>
              <a:buChar char="▪"/>
              <a:defRPr sz="3300" b="1">
                <a:latin typeface="Calibri"/>
                <a:ea typeface="Calibri"/>
                <a:cs typeface="Calibri"/>
                <a:sym typeface="Calibri"/>
              </a:defRPr>
            </a:pPr>
            <a:r>
              <a:t>67.6% </a:t>
            </a:r>
            <a:r>
              <a:rPr b="0"/>
              <a:t>described difficulties with interpersonal relationships</a:t>
            </a:r>
          </a:p>
          <a:p>
            <a:pPr marL="668850" lvl="1" indent="-474809" defTabSz="1274469">
              <a:spcBef>
                <a:spcPts val="600"/>
              </a:spcBef>
              <a:buClr>
                <a:srgbClr val="5B9BD5"/>
              </a:buClr>
              <a:buSzPct val="100000"/>
              <a:buChar char="▪"/>
              <a:defRPr sz="3300" b="1">
                <a:latin typeface="Calibri"/>
                <a:ea typeface="Calibri"/>
                <a:cs typeface="Calibri"/>
                <a:sym typeface="Calibri"/>
              </a:defRPr>
            </a:pPr>
            <a:r>
              <a:t>55.7% </a:t>
            </a:r>
            <a:r>
              <a:rPr b="0"/>
              <a:t>identified poor educational outcomes, economic insecurity</a:t>
            </a:r>
          </a:p>
          <a:p>
            <a:pPr marL="668850" lvl="1" indent="-474809" defTabSz="1274469">
              <a:spcBef>
                <a:spcPts val="600"/>
              </a:spcBef>
              <a:buClr>
                <a:srgbClr val="5B9BD5"/>
              </a:buClr>
              <a:buSzPct val="100000"/>
              <a:buChar char="▪"/>
              <a:defRPr sz="3300" b="1">
                <a:latin typeface="Calibri"/>
                <a:ea typeface="Calibri"/>
                <a:cs typeface="Calibri"/>
                <a:sym typeface="Calibri"/>
              </a:defRPr>
            </a:pPr>
            <a:r>
              <a:t>24.2% </a:t>
            </a:r>
            <a:r>
              <a:rPr b="0"/>
              <a:t>spoke about difficulties with physical intimacy and affection.</a:t>
            </a:r>
          </a:p>
          <a:p>
            <a:pPr marL="668850" lvl="1" indent="-474809" defTabSz="1274469">
              <a:spcBef>
                <a:spcPts val="600"/>
              </a:spcBef>
              <a:buClr>
                <a:srgbClr val="5B9BD5"/>
              </a:buClr>
              <a:buSzPct val="100000"/>
              <a:buChar char="▪"/>
              <a:defRPr sz="3300">
                <a:latin typeface="Calibri"/>
                <a:ea typeface="Calibri"/>
                <a:cs typeface="Calibri"/>
                <a:sym typeface="Calibri"/>
              </a:defRPr>
            </a:pPr>
            <a:r>
              <a:t>love, joy, peace</a:t>
            </a:r>
          </a:p>
          <a:p>
            <a:pPr marL="668850" lvl="1" indent="-474809" defTabSz="1274469">
              <a:spcBef>
                <a:spcPts val="600"/>
              </a:spcBef>
              <a:buClr>
                <a:srgbClr val="5B9BD5"/>
              </a:buClr>
              <a:buSzPct val="100000"/>
              <a:buChar char="▪"/>
              <a:defRPr sz="3300">
                <a:latin typeface="Calibri"/>
                <a:ea typeface="Calibri"/>
                <a:cs typeface="Calibri"/>
                <a:sym typeface="Calibri"/>
              </a:defRPr>
            </a:pPr>
            <a:r>
              <a:t>permanency of traumatic memory</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Developmental trauma and health"/>
          <p:cNvSpPr txBox="1">
            <a:spLocks noGrp="1"/>
          </p:cNvSpPr>
          <p:nvPr>
            <p:ph type="title"/>
          </p:nvPr>
        </p:nvSpPr>
        <p:spPr>
          <a:xfrm>
            <a:off x="894077" y="770350"/>
            <a:ext cx="11216645" cy="1067662"/>
          </a:xfrm>
          <a:prstGeom prst="rect">
            <a:avLst/>
          </a:prstGeom>
        </p:spPr>
        <p:txBody>
          <a:bodyPr/>
          <a:lstStyle>
            <a:lvl1pPr defTabSz="1261463">
              <a:defRPr sz="5400"/>
            </a:lvl1pPr>
          </a:lstStyle>
          <a:p>
            <a:r>
              <a:t>Developmental trauma and health</a:t>
            </a:r>
          </a:p>
        </p:txBody>
      </p:sp>
      <p:sp>
        <p:nvSpPr>
          <p:cNvPr id="428" name="Shape 120"/>
          <p:cNvSpPr txBox="1">
            <a:spLocks noGrp="1"/>
          </p:cNvSpPr>
          <p:nvPr>
            <p:ph type="body" idx="1"/>
          </p:nvPr>
        </p:nvSpPr>
        <p:spPr>
          <a:xfrm>
            <a:off x="894077" y="1962011"/>
            <a:ext cx="11216645" cy="6821138"/>
          </a:xfrm>
          <a:prstGeom prst="rect">
            <a:avLst/>
          </a:prstGeom>
        </p:spPr>
        <p:txBody>
          <a:bodyPr/>
          <a:lstStyle>
            <a:lvl1pPr defTabSz="457200">
              <a:lnSpc>
                <a:spcPts val="5100"/>
              </a:lnSpc>
              <a:spcBef>
                <a:spcPts val="1000"/>
              </a:spcBef>
              <a:defRPr sz="2200">
                <a:solidFill>
                  <a:srgbClr val="000000"/>
                </a:solidFill>
                <a:latin typeface="+mn-lt"/>
                <a:ea typeface="+mn-ea"/>
                <a:cs typeface="+mn-cs"/>
                <a:sym typeface="Helvetica Neue"/>
              </a:defRPr>
            </a:lvl1pPr>
          </a:lstStyle>
          <a:p>
            <a:r>
              <a:t>The ACE Pyramid represents the conceptual framework for the ACE Study. The ACE Study has uncovered how ACEs are strongly related to development of risk factors for disease, and well-being throughout the life course.</a:t>
            </a:r>
          </a:p>
        </p:txBody>
      </p:sp>
      <p:pic>
        <p:nvPicPr>
          <p:cNvPr id="429" name="ace_pyramid_lrg-medium.png" descr="ace_pyramid_lrg-medium.png"/>
          <p:cNvPicPr>
            <a:picLocks noChangeAspect="1"/>
          </p:cNvPicPr>
          <p:nvPr/>
        </p:nvPicPr>
        <p:blipFill>
          <a:blip r:embed="rId2">
            <a:extLst/>
          </a:blip>
          <a:stretch>
            <a:fillRect/>
          </a:stretch>
        </p:blipFill>
        <p:spPr>
          <a:xfrm>
            <a:off x="2568699" y="3425249"/>
            <a:ext cx="7184660" cy="5521441"/>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3" name="Group 327"/>
          <p:cNvGrpSpPr/>
          <p:nvPr/>
        </p:nvGrpSpPr>
        <p:grpSpPr>
          <a:xfrm>
            <a:off x="-4" y="9095474"/>
            <a:ext cx="13004812" cy="640012"/>
            <a:chOff x="0" y="-1"/>
            <a:chExt cx="13004810" cy="640011"/>
          </a:xfrm>
        </p:grpSpPr>
        <p:sp>
          <p:nvSpPr>
            <p:cNvPr id="431" name="Shape 325"/>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432" name="Shape 326"/>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434" name="Shape 328"/>
          <p:cNvSpPr txBox="1">
            <a:spLocks noGrp="1"/>
          </p:cNvSpPr>
          <p:nvPr>
            <p:ph type="body" sz="quarter" idx="1"/>
          </p:nvPr>
        </p:nvSpPr>
        <p:spPr>
          <a:xfrm>
            <a:off x="894075" y="1939070"/>
            <a:ext cx="11217930" cy="719270"/>
          </a:xfrm>
          <a:prstGeom prst="rect">
            <a:avLst/>
          </a:prstGeom>
        </p:spPr>
        <p:txBody>
          <a:bodyPr/>
          <a:lstStyle>
            <a:lvl1pPr defTabSz="1235455">
              <a:spcBef>
                <a:spcPts val="1300"/>
              </a:spcBef>
              <a:defRPr sz="3600" b="1"/>
            </a:lvl1pPr>
          </a:lstStyle>
          <a:p>
            <a:r>
              <a:t>Institutional responses can have significant impacts</a:t>
            </a:r>
          </a:p>
        </p:txBody>
      </p:sp>
      <p:sp>
        <p:nvSpPr>
          <p:cNvPr id="435" name="Shape 329"/>
          <p:cNvSpPr txBox="1">
            <a:spLocks noGrp="1"/>
          </p:cNvSpPr>
          <p:nvPr>
            <p:ph type="title"/>
          </p:nvPr>
        </p:nvSpPr>
        <p:spPr>
          <a:xfrm>
            <a:off x="894077" y="770350"/>
            <a:ext cx="11216645" cy="1067662"/>
          </a:xfrm>
          <a:prstGeom prst="rect">
            <a:avLst/>
          </a:prstGeom>
        </p:spPr>
        <p:txBody>
          <a:bodyPr/>
          <a:lstStyle>
            <a:lvl1pPr defTabSz="1287474">
              <a:defRPr sz="5500"/>
            </a:lvl1pPr>
          </a:lstStyle>
          <a:p>
            <a:r>
              <a:t>Impacts of institutional responses</a:t>
            </a:r>
          </a:p>
        </p:txBody>
      </p:sp>
      <p:sp>
        <p:nvSpPr>
          <p:cNvPr id="436" name="Shape 330"/>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normAutofit lnSpcReduction="10000"/>
          </a:bodyPr>
          <a:lstStyle/>
          <a:p>
            <a:pPr marL="682500" lvl="1" indent="-484499" defTabSz="1300480">
              <a:spcBef>
                <a:spcPts val="700"/>
              </a:spcBef>
              <a:buClr>
                <a:srgbClr val="5B9BD5"/>
              </a:buClr>
              <a:buSzPct val="100000"/>
              <a:buChar char="▪"/>
              <a:defRPr sz="3400">
                <a:latin typeface="Calibri"/>
                <a:ea typeface="Calibri"/>
                <a:cs typeface="Calibri"/>
                <a:sym typeface="Calibri"/>
              </a:defRPr>
            </a:pPr>
            <a:r>
              <a:t>How institutions respond to child sexual abuse can have a profound effect on victims. </a:t>
            </a:r>
          </a:p>
          <a:p>
            <a:pPr marL="682500" lvl="1" indent="-484499" defTabSz="1300480">
              <a:spcBef>
                <a:spcPts val="700"/>
              </a:spcBef>
              <a:buClr>
                <a:srgbClr val="5B9BD5"/>
              </a:buClr>
              <a:buSzPct val="100000"/>
              <a:buChar char="▪"/>
              <a:defRPr sz="3400">
                <a:latin typeface="Calibri"/>
                <a:ea typeface="Calibri"/>
                <a:cs typeface="Calibri"/>
                <a:sym typeface="Calibri"/>
              </a:defRPr>
            </a:pPr>
            <a:r>
              <a:t>Institutional responses have the potential to either significantly compound or help alleviate the impacts of the abuse. </a:t>
            </a:r>
          </a:p>
          <a:p>
            <a:pPr marL="682500" lvl="1" indent="-484499" defTabSz="1300480">
              <a:spcBef>
                <a:spcPts val="700"/>
              </a:spcBef>
              <a:buClr>
                <a:srgbClr val="5B9BD5"/>
              </a:buClr>
              <a:buSzPct val="100000"/>
              <a:buChar char="▪"/>
              <a:defRPr sz="3400">
                <a:latin typeface="Calibri"/>
                <a:ea typeface="Calibri"/>
                <a:cs typeface="Calibri"/>
                <a:sym typeface="Calibri"/>
              </a:defRPr>
            </a:pPr>
            <a:r>
              <a:t>These include the responses of the institution where the abuse took place and the institutions that have authority over, or responsibility for, that institution. </a:t>
            </a:r>
          </a:p>
          <a:p>
            <a:pPr marL="682500" lvl="1" indent="-484499" defTabSz="1300480">
              <a:spcBef>
                <a:spcPts val="700"/>
              </a:spcBef>
              <a:buClr>
                <a:srgbClr val="5B9BD5"/>
              </a:buClr>
              <a:buSzPct val="100000"/>
              <a:buChar char="▪"/>
              <a:defRPr sz="3400">
                <a:latin typeface="Calibri"/>
                <a:ea typeface="Calibri"/>
                <a:cs typeface="Calibri"/>
                <a:sym typeface="Calibri"/>
              </a:defRPr>
            </a:pPr>
            <a:r>
              <a:t>They also include the responses of the police, criminal justice system, complaint and oversight bodies, support services and health services.</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2" name="Group 292"/>
          <p:cNvGrpSpPr/>
          <p:nvPr/>
        </p:nvGrpSpPr>
        <p:grpSpPr>
          <a:xfrm>
            <a:off x="-4" y="9095474"/>
            <a:ext cx="13004812" cy="640012"/>
            <a:chOff x="0" y="-1"/>
            <a:chExt cx="13004810" cy="640011"/>
          </a:xfrm>
        </p:grpSpPr>
        <p:sp>
          <p:nvSpPr>
            <p:cNvPr id="440" name="Shape 290"/>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441" name="Shape 291"/>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443" name="Shape 293"/>
          <p:cNvSpPr txBox="1">
            <a:spLocks noGrp="1"/>
          </p:cNvSpPr>
          <p:nvPr>
            <p:ph type="body" sz="quarter" idx="1"/>
          </p:nvPr>
        </p:nvSpPr>
        <p:spPr>
          <a:xfrm>
            <a:off x="892798" y="1763039"/>
            <a:ext cx="11217924" cy="719269"/>
          </a:xfrm>
          <a:prstGeom prst="rect">
            <a:avLst/>
          </a:prstGeom>
        </p:spPr>
        <p:txBody>
          <a:bodyPr/>
          <a:lstStyle/>
          <a:p>
            <a:pPr defTabSz="1235455">
              <a:spcBef>
                <a:spcPts val="1300"/>
              </a:spcBef>
              <a:defRPr sz="3900"/>
            </a:pPr>
            <a:r>
              <a:t>From private sessions, as at 1</a:t>
            </a:r>
            <a:r>
              <a:rPr baseline="30496"/>
              <a:t>st</a:t>
            </a:r>
            <a:r>
              <a:t> December 2017</a:t>
            </a:r>
          </a:p>
        </p:txBody>
      </p:sp>
      <p:sp>
        <p:nvSpPr>
          <p:cNvPr id="444" name="Shape 294"/>
          <p:cNvSpPr txBox="1">
            <a:spLocks noGrp="1"/>
          </p:cNvSpPr>
          <p:nvPr>
            <p:ph type="title"/>
          </p:nvPr>
        </p:nvSpPr>
        <p:spPr>
          <a:xfrm>
            <a:off x="894077" y="770350"/>
            <a:ext cx="11216645" cy="1067662"/>
          </a:xfrm>
          <a:prstGeom prst="rect">
            <a:avLst/>
          </a:prstGeom>
        </p:spPr>
        <p:txBody>
          <a:bodyPr/>
          <a:lstStyle/>
          <a:p>
            <a:r>
              <a:t>Institution management</a:t>
            </a:r>
          </a:p>
        </p:txBody>
      </p:sp>
      <p:sp>
        <p:nvSpPr>
          <p:cNvPr id="445" name="Shape 295"/>
          <p:cNvSpPr>
            <a:spLocks noGrp="1"/>
          </p:cNvSpPr>
          <p:nvPr>
            <p:ph type="body" idx="13"/>
          </p:nvPr>
        </p:nvSpPr>
        <p:spPr>
          <a:xfrm>
            <a:off x="894078" y="2482301"/>
            <a:ext cx="11393214" cy="602375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274469">
              <a:spcBef>
                <a:spcPts val="1300"/>
              </a:spcBef>
              <a:buSzTx/>
              <a:buNone/>
              <a:defRPr sz="3700">
                <a:latin typeface="Calibri"/>
                <a:ea typeface="Calibri"/>
                <a:cs typeface="Calibri"/>
                <a:sym typeface="Calibri"/>
              </a:defRPr>
            </a:pPr>
            <a:r>
              <a:t>Of the </a:t>
            </a:r>
            <a:r>
              <a:rPr b="1"/>
              <a:t>7,981</a:t>
            </a:r>
            <a:r>
              <a:t> </a:t>
            </a:r>
            <a:r>
              <a:rPr b="1"/>
              <a:t>survivors</a:t>
            </a:r>
            <a:r>
              <a:t> of abuse we heard from in private sessions:</a:t>
            </a:r>
          </a:p>
          <a:p>
            <a:pPr marL="649214" indent="-456055" defTabSz="1274469">
              <a:spcBef>
                <a:spcPts val="600"/>
              </a:spcBef>
              <a:buClr>
                <a:srgbClr val="5B9BD5"/>
              </a:buClr>
              <a:buSzPct val="100000"/>
              <a:buChar char="▪"/>
              <a:defRPr sz="3700" b="1">
                <a:latin typeface="Calibri"/>
                <a:ea typeface="Calibri"/>
                <a:cs typeface="Calibri"/>
                <a:sym typeface="Calibri"/>
              </a:defRPr>
            </a:pPr>
            <a:r>
              <a:t>58.1% </a:t>
            </a:r>
            <a:r>
              <a:rPr b="0"/>
              <a:t>of survivors said the abuse took place in an institution managed by a religious organisation</a:t>
            </a:r>
          </a:p>
          <a:p>
            <a:pPr marL="649214" indent="-456055" defTabSz="1274469">
              <a:spcBef>
                <a:spcPts val="600"/>
              </a:spcBef>
              <a:buClr>
                <a:srgbClr val="5B9BD5"/>
              </a:buClr>
              <a:buSzPct val="100000"/>
              <a:buChar char="▪"/>
              <a:defRPr sz="3700" b="1">
                <a:latin typeface="Calibri"/>
                <a:ea typeface="Calibri"/>
                <a:cs typeface="Calibri"/>
                <a:sym typeface="Calibri"/>
              </a:defRPr>
            </a:pPr>
            <a:r>
              <a:t>32.5%</a:t>
            </a:r>
            <a:r>
              <a:rPr b="0"/>
              <a:t> in a government-run institution</a:t>
            </a:r>
          </a:p>
          <a:p>
            <a:pPr marL="649214" indent="-456055" defTabSz="1274469">
              <a:spcBef>
                <a:spcPts val="600"/>
              </a:spcBef>
              <a:buClr>
                <a:srgbClr val="5B9BD5"/>
              </a:buClr>
              <a:buSzPct val="100000"/>
              <a:buChar char="▪"/>
              <a:defRPr sz="3700" b="1">
                <a:latin typeface="Calibri"/>
                <a:ea typeface="Calibri"/>
                <a:cs typeface="Calibri"/>
                <a:sym typeface="Calibri"/>
              </a:defRPr>
            </a:pPr>
            <a:r>
              <a:t>10.5% </a:t>
            </a:r>
            <a:r>
              <a:rPr b="0"/>
              <a:t>in a non-government, non-religious institution.</a:t>
            </a:r>
          </a:p>
          <a:p>
            <a:pPr marL="0" indent="0" defTabSz="1274469">
              <a:spcBef>
                <a:spcPts val="1300"/>
              </a:spcBef>
              <a:buSzTx/>
              <a:buNone/>
              <a:defRPr sz="3700">
                <a:latin typeface="Calibri"/>
                <a:ea typeface="Calibri"/>
                <a:cs typeface="Calibri"/>
                <a:sym typeface="Calibri"/>
              </a:defRPr>
            </a:pPr>
            <a:r>
              <a:t>We heard about </a:t>
            </a:r>
            <a:r>
              <a:rPr b="1"/>
              <a:t>3,489 institutions </a:t>
            </a:r>
            <a:r>
              <a:t>where we were told that child sexual abuse had occurred.</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Shape 208"/>
          <p:cNvSpPr txBox="1">
            <a:spLocks noGrp="1"/>
          </p:cNvSpPr>
          <p:nvPr>
            <p:ph type="title"/>
          </p:nvPr>
        </p:nvSpPr>
        <p:spPr>
          <a:xfrm>
            <a:off x="511995" y="1347201"/>
            <a:ext cx="11776010" cy="908447"/>
          </a:xfrm>
          <a:prstGeom prst="rect">
            <a:avLst/>
          </a:prstGeom>
        </p:spPr>
        <p:txBody>
          <a:bodyPr/>
          <a:lstStyle/>
          <a:p>
            <a:r>
              <a:t>We Can Do Better</a:t>
            </a:r>
          </a:p>
        </p:txBody>
      </p:sp>
      <p:sp>
        <p:nvSpPr>
          <p:cNvPr id="307" name="Shape 209"/>
          <p:cNvSpPr txBox="1">
            <a:spLocks noGrp="1"/>
          </p:cNvSpPr>
          <p:nvPr>
            <p:ph type="body" sz="half" idx="1"/>
          </p:nvPr>
        </p:nvSpPr>
        <p:spPr>
          <a:xfrm>
            <a:off x="6517995" y="2522515"/>
            <a:ext cx="5684501" cy="6152316"/>
          </a:xfrm>
          <a:prstGeom prst="rect">
            <a:avLst/>
          </a:prstGeom>
        </p:spPr>
        <p:txBody>
          <a:bodyPr/>
          <a:lstStyle/>
          <a:p>
            <a:pPr>
              <a:defRPr sz="3400" b="1"/>
            </a:pPr>
            <a:r>
              <a:t>Overview of the Royal Commission</a:t>
            </a:r>
          </a:p>
          <a:p>
            <a:pPr>
              <a:defRPr sz="3400" b="1"/>
            </a:pPr>
            <a:endParaRPr/>
          </a:p>
          <a:p>
            <a:pPr>
              <a:defRPr sz="3400" b="1"/>
            </a:pPr>
            <a:r>
              <a:t>Institutional settings</a:t>
            </a:r>
          </a:p>
          <a:p>
            <a:pPr>
              <a:defRPr sz="3400" b="1"/>
            </a:pPr>
            <a:endParaRPr/>
          </a:p>
          <a:p>
            <a:pPr>
              <a:defRPr sz="3400" b="1"/>
            </a:pPr>
            <a:r>
              <a:t>System reform</a:t>
            </a:r>
          </a:p>
        </p:txBody>
      </p:sp>
      <p:pic>
        <p:nvPicPr>
          <p:cNvPr id="308" name="image2.jpeg" descr="image2.jpeg"/>
          <p:cNvPicPr>
            <a:picLocks noChangeAspect="1"/>
          </p:cNvPicPr>
          <p:nvPr/>
        </p:nvPicPr>
        <p:blipFill>
          <a:blip r:embed="rId2">
            <a:extLst/>
          </a:blip>
          <a:stretch>
            <a:fillRect/>
          </a:stretch>
        </p:blipFill>
        <p:spPr>
          <a:xfrm>
            <a:off x="511998" y="2479953"/>
            <a:ext cx="5783785" cy="5783787"/>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1" name="Footer Placeholder 4"/>
          <p:cNvGrpSpPr/>
          <p:nvPr/>
        </p:nvGrpSpPr>
        <p:grpSpPr>
          <a:xfrm>
            <a:off x="-1" y="9095480"/>
            <a:ext cx="13004802" cy="640004"/>
            <a:chOff x="0" y="0"/>
            <a:chExt cx="13004801" cy="640002"/>
          </a:xfrm>
        </p:grpSpPr>
        <p:sp>
          <p:nvSpPr>
            <p:cNvPr id="449"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450"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452" name="Title 3"/>
          <p:cNvSpPr txBox="1">
            <a:spLocks noGrp="1"/>
          </p:cNvSpPr>
          <p:nvPr>
            <p:ph type="title"/>
          </p:nvPr>
        </p:nvSpPr>
        <p:spPr>
          <a:xfrm>
            <a:off x="894078" y="662492"/>
            <a:ext cx="11938370" cy="1067662"/>
          </a:xfrm>
          <a:prstGeom prst="rect">
            <a:avLst/>
          </a:prstGeom>
        </p:spPr>
        <p:txBody>
          <a:bodyPr/>
          <a:lstStyle>
            <a:lvl1pPr defTabSz="1001369">
              <a:defRPr sz="3800"/>
            </a:lvl1pPr>
          </a:lstStyle>
          <a:p>
            <a:r>
              <a:t>Institutions administered by religious organisations</a:t>
            </a:r>
          </a:p>
        </p:txBody>
      </p:sp>
      <p:graphicFrame>
        <p:nvGraphicFramePr>
          <p:cNvPr id="453" name="Chart 6"/>
          <p:cNvGraphicFramePr/>
          <p:nvPr>
            <p:extLst>
              <p:ext uri="{D42A27DB-BD31-4B8C-83A1-F6EECF244321}">
                <p14:modId xmlns:p14="http://schemas.microsoft.com/office/powerpoint/2010/main" val="3104278713"/>
              </p:ext>
            </p:extLst>
          </p:nvPr>
        </p:nvGraphicFramePr>
        <p:xfrm>
          <a:off x="50736" y="2617940"/>
          <a:ext cx="12367052" cy="6156419"/>
        </p:xfrm>
        <a:graphic>
          <a:graphicData uri="http://schemas.openxmlformats.org/drawingml/2006/chart">
            <c:chart xmlns:c="http://schemas.openxmlformats.org/drawingml/2006/chart" xmlns:r="http://schemas.openxmlformats.org/officeDocument/2006/relationships" r:id="rId3"/>
          </a:graphicData>
        </a:graphic>
      </p:graphicFrame>
      <p:sp>
        <p:nvSpPr>
          <p:cNvPr id="454" name="Text Placeholder 1"/>
          <p:cNvSpPr txBox="1">
            <a:spLocks noGrp="1"/>
          </p:cNvSpPr>
          <p:nvPr>
            <p:ph type="body" sz="quarter" idx="1"/>
          </p:nvPr>
        </p:nvSpPr>
        <p:spPr>
          <a:xfrm>
            <a:off x="893438" y="1765872"/>
            <a:ext cx="11217923" cy="1398309"/>
          </a:xfrm>
          <a:prstGeom prst="rect">
            <a:avLst/>
          </a:prstGeom>
        </p:spPr>
        <p:txBody>
          <a:bodyPr/>
          <a:lstStyle>
            <a:lvl1pPr>
              <a:defRPr sz="2400"/>
            </a:lvl1pPr>
          </a:lstStyle>
          <a:p>
            <a:r>
              <a:t>Survivors, as a proportion of all survivors who told us they were sexually abused in a religious institution, by religious organisation, private sessions to 24 Nov 2017</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 name="Group 353"/>
          <p:cNvGrpSpPr/>
          <p:nvPr/>
        </p:nvGrpSpPr>
        <p:grpSpPr>
          <a:xfrm>
            <a:off x="-3" y="9095476"/>
            <a:ext cx="13004809" cy="640011"/>
            <a:chOff x="0" y="-1"/>
            <a:chExt cx="13004807" cy="640010"/>
          </a:xfrm>
        </p:grpSpPr>
        <p:sp>
          <p:nvSpPr>
            <p:cNvPr id="458" name="Shape 351"/>
            <p:cNvSpPr/>
            <p:nvPr/>
          </p:nvSpPr>
          <p:spPr>
            <a:xfrm>
              <a:off x="-1" y="-2"/>
              <a:ext cx="13004809" cy="640011"/>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459" name="Shape 352"/>
            <p:cNvSpPr txBox="1"/>
            <p:nvPr/>
          </p:nvSpPr>
          <p:spPr>
            <a:xfrm>
              <a:off x="-1" y="134328"/>
              <a:ext cx="13004809"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   Child sexual abuse in institutions: Learnings from the Royal Commission</a:t>
              </a:r>
            </a:p>
          </p:txBody>
        </p:sp>
      </p:grpSp>
      <p:sp>
        <p:nvSpPr>
          <p:cNvPr id="461" name="Shape 354"/>
          <p:cNvSpPr txBox="1">
            <a:spLocks noGrp="1"/>
          </p:cNvSpPr>
          <p:nvPr>
            <p:ph type="body" sz="quarter" idx="1"/>
          </p:nvPr>
        </p:nvSpPr>
        <p:spPr>
          <a:xfrm>
            <a:off x="894076" y="1939070"/>
            <a:ext cx="11217928" cy="719269"/>
          </a:xfrm>
          <a:prstGeom prst="rect">
            <a:avLst/>
          </a:prstGeom>
        </p:spPr>
        <p:txBody>
          <a:bodyPr/>
          <a:lstStyle>
            <a:lvl1pPr>
              <a:lnSpc>
                <a:spcPct val="72000"/>
              </a:lnSpc>
              <a:defRPr sz="2400"/>
            </a:lvl1pPr>
          </a:lstStyle>
          <a:p>
            <a:r>
              <a:t>Number and proportion of survivors by institution type, from private sessions</a:t>
            </a:r>
          </a:p>
        </p:txBody>
      </p:sp>
      <p:sp>
        <p:nvSpPr>
          <p:cNvPr id="462" name="Shape 355"/>
          <p:cNvSpPr txBox="1">
            <a:spLocks noGrp="1"/>
          </p:cNvSpPr>
          <p:nvPr>
            <p:ph type="title"/>
          </p:nvPr>
        </p:nvSpPr>
        <p:spPr>
          <a:xfrm>
            <a:off x="894077" y="770350"/>
            <a:ext cx="11216645" cy="1067662"/>
          </a:xfrm>
          <a:prstGeom prst="rect">
            <a:avLst/>
          </a:prstGeom>
        </p:spPr>
        <p:txBody>
          <a:bodyPr/>
          <a:lstStyle/>
          <a:p>
            <a:r>
              <a:t>Institution type</a:t>
            </a:r>
          </a:p>
        </p:txBody>
      </p:sp>
      <p:graphicFrame>
        <p:nvGraphicFramePr>
          <p:cNvPr id="463" name="Table 356"/>
          <p:cNvGraphicFramePr/>
          <p:nvPr/>
        </p:nvGraphicFramePr>
        <p:xfrm>
          <a:off x="894077" y="2506952"/>
          <a:ext cx="11203942" cy="6464931"/>
        </p:xfrm>
        <a:graphic>
          <a:graphicData uri="http://schemas.openxmlformats.org/drawingml/2006/table">
            <a:tbl>
              <a:tblPr>
                <a:tableStyleId>{4C3C2611-4C71-4FC5-86AE-919BDF0F9419}</a:tableStyleId>
              </a:tblPr>
              <a:tblGrid>
                <a:gridCol w="5932975">
                  <a:extLst>
                    <a:ext uri="{9D8B030D-6E8A-4147-A177-3AD203B41FA5}">
                      <a16:colId xmlns:a16="http://schemas.microsoft.com/office/drawing/2014/main" val="20000"/>
                    </a:ext>
                  </a:extLst>
                </a:gridCol>
                <a:gridCol w="2635482">
                  <a:extLst>
                    <a:ext uri="{9D8B030D-6E8A-4147-A177-3AD203B41FA5}">
                      <a16:colId xmlns:a16="http://schemas.microsoft.com/office/drawing/2014/main" val="20001"/>
                    </a:ext>
                  </a:extLst>
                </a:gridCol>
                <a:gridCol w="2635482">
                  <a:extLst>
                    <a:ext uri="{9D8B030D-6E8A-4147-A177-3AD203B41FA5}">
                      <a16:colId xmlns:a16="http://schemas.microsoft.com/office/drawing/2014/main" val="20002"/>
                    </a:ext>
                  </a:extLst>
                </a:gridCol>
              </a:tblGrid>
              <a:tr h="380290">
                <a:tc>
                  <a:txBody>
                    <a:bodyPr/>
                    <a:lstStyle/>
                    <a:p>
                      <a:pPr algn="l" defTabSz="1300480">
                        <a:defRPr sz="1800"/>
                      </a:pPr>
                      <a:r>
                        <a:rPr sz="2200" b="1">
                          <a:latin typeface="Calibri"/>
                          <a:ea typeface="Calibri"/>
                          <a:cs typeface="Calibri"/>
                          <a:sym typeface="Calibri"/>
                        </a:rPr>
                        <a:t>Institution type</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FFFC66"/>
                      </a:solidFill>
                    </a:lnB>
                    <a:solidFill>
                      <a:srgbClr val="5B9BD5"/>
                    </a:solidFill>
                  </a:tcPr>
                </a:tc>
                <a:tc>
                  <a:txBody>
                    <a:bodyPr/>
                    <a:lstStyle/>
                    <a:p>
                      <a:pPr algn="l" defTabSz="1300480">
                        <a:defRPr sz="1800"/>
                      </a:pPr>
                      <a:r>
                        <a:rPr sz="2200" b="1">
                          <a:latin typeface="Calibri"/>
                          <a:ea typeface="Calibri"/>
                          <a:cs typeface="Calibri"/>
                          <a:sym typeface="Calibri"/>
                        </a:rPr>
                        <a:t>Number</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solidFill>
                      <a:srgbClr val="5B9BD5"/>
                    </a:solidFill>
                  </a:tcPr>
                </a:tc>
                <a:tc>
                  <a:txBody>
                    <a:bodyPr/>
                    <a:lstStyle/>
                    <a:p>
                      <a:pPr algn="l" defTabSz="1300480">
                        <a:defRPr sz="1800"/>
                      </a:pPr>
                      <a:r>
                        <a:rPr sz="2200" b="1">
                          <a:latin typeface="Calibri"/>
                          <a:ea typeface="Calibri"/>
                          <a:cs typeface="Calibri"/>
                          <a:sym typeface="Calibri"/>
                        </a:rPr>
                        <a:t>Proportion (%)</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solidFill>
                      <a:srgbClr val="5B9BD5"/>
                    </a:solidFill>
                  </a:tcPr>
                </a:tc>
                <a:extLst>
                  <a:ext uri="{0D108BD9-81ED-4DB2-BD59-A6C34878D82A}">
                    <a16:rowId xmlns:a16="http://schemas.microsoft.com/office/drawing/2014/main" val="10000"/>
                  </a:ext>
                </a:extLst>
              </a:tr>
              <a:tr h="380290">
                <a:tc>
                  <a:txBody>
                    <a:bodyPr/>
                    <a:lstStyle/>
                    <a:p>
                      <a:pPr algn="l" defTabSz="1300480">
                        <a:defRPr sz="1800"/>
                      </a:pPr>
                      <a:r>
                        <a:rPr sz="2200">
                          <a:latin typeface="Calibri"/>
                          <a:ea typeface="Calibri"/>
                          <a:cs typeface="Calibri"/>
                          <a:sym typeface="Calibri"/>
                        </a:rPr>
                        <a:t>Out-of-home care</a:t>
                      </a:r>
                    </a:p>
                  </a:txBody>
                  <a:tcPr marL="9525" marR="9525" marT="9525" marB="9525" anchor="b" horzOverflow="overflow">
                    <a:lnL w="12700">
                      <a:solidFill>
                        <a:srgbClr val="FFFC66"/>
                      </a:solidFill>
                    </a:lnL>
                    <a:lnR w="12700">
                      <a:solidFill>
                        <a:srgbClr val="FFFC66"/>
                      </a:solidFill>
                    </a:lnR>
                    <a:lnT w="12700">
                      <a:solidFill>
                        <a:srgbClr val="FFFC66"/>
                      </a:solidFill>
                    </a:lnT>
                    <a:lnB w="12700">
                      <a:solidFill>
                        <a:srgbClr val="FFFC66"/>
                      </a:solidFill>
                    </a:lnB>
                    <a:solidFill>
                      <a:srgbClr val="FFFA97"/>
                    </a:solidFill>
                  </a:tcPr>
                </a:tc>
                <a:tc>
                  <a:txBody>
                    <a:bodyPr/>
                    <a:lstStyle/>
                    <a:p>
                      <a:pPr algn="l" defTabSz="1300480">
                        <a:defRPr sz="1800"/>
                      </a:pPr>
                      <a:r>
                        <a:rPr sz="2200">
                          <a:latin typeface="Calibri"/>
                          <a:ea typeface="Calibri"/>
                          <a:cs typeface="Calibri"/>
                          <a:sym typeface="Calibri"/>
                        </a:rPr>
                        <a:t>3,277</a:t>
                      </a:r>
                    </a:p>
                  </a:txBody>
                  <a:tcPr marL="9525" marR="9525" marT="9525" marB="9525" anchor="b" horzOverflow="overflow">
                    <a:lnL w="12700">
                      <a:solidFill>
                        <a:srgbClr val="FFFC66"/>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41.1</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1"/>
                  </a:ext>
                </a:extLst>
              </a:tr>
              <a:tr h="380290">
                <a:tc>
                  <a:txBody>
                    <a:bodyPr/>
                    <a:lstStyle/>
                    <a:p>
                      <a:pPr lvl="1" indent="529200" algn="l" defTabSz="1300480">
                        <a:defRPr sz="2200" i="1">
                          <a:latin typeface="Calibri"/>
                          <a:ea typeface="Calibri"/>
                          <a:cs typeface="Calibri"/>
                          <a:sym typeface="Calibri"/>
                        </a:defRPr>
                      </a:pPr>
                      <a:r>
                        <a:t>Out-of-home care: pre-1990</a:t>
                      </a:r>
                    </a:p>
                  </a:txBody>
                  <a:tcPr marL="9525" marR="9525" marT="9525" marB="9525" anchor="b" horzOverflow="overflow">
                    <a:lnL w="12700">
                      <a:solidFill>
                        <a:srgbClr val="000000"/>
                      </a:solidFill>
                    </a:lnL>
                    <a:lnR w="12700">
                      <a:solidFill>
                        <a:srgbClr val="000000"/>
                      </a:solidFill>
                    </a:lnR>
                    <a:lnT w="12700">
                      <a:solidFill>
                        <a:srgbClr val="FFFC66"/>
                      </a:solidFill>
                    </a:lnT>
                    <a:lnB w="12700">
                      <a:solidFill>
                        <a:srgbClr val="000000"/>
                      </a:solidFill>
                    </a:lnB>
                    <a:noFill/>
                  </a:tcPr>
                </a:tc>
                <a:tc>
                  <a:txBody>
                    <a:bodyPr/>
                    <a:lstStyle/>
                    <a:p>
                      <a:pPr algn="r" defTabSz="1300480">
                        <a:defRPr sz="1800"/>
                      </a:pPr>
                      <a:r>
                        <a:rPr sz="2200" i="1">
                          <a:latin typeface="Calibri"/>
                          <a:ea typeface="Calibri"/>
                          <a:cs typeface="Calibri"/>
                          <a:sym typeface="Calibri"/>
                        </a:rPr>
                        <a:t>2,809</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lvl="1" indent="72000" algn="r" defTabSz="1300480">
                        <a:defRPr sz="2200" i="1">
                          <a:latin typeface="Calibri"/>
                          <a:ea typeface="Calibri"/>
                          <a:cs typeface="Calibri"/>
                          <a:sym typeface="Calibri"/>
                        </a:defRPr>
                      </a:pPr>
                      <a:r>
                        <a:t>35.2</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2"/>
                  </a:ext>
                </a:extLst>
              </a:tr>
              <a:tr h="380290">
                <a:tc>
                  <a:txBody>
                    <a:bodyPr/>
                    <a:lstStyle/>
                    <a:p>
                      <a:pPr lvl="1" indent="529200" algn="l" defTabSz="1300480">
                        <a:defRPr sz="2200" i="1">
                          <a:latin typeface="Calibri"/>
                          <a:ea typeface="Calibri"/>
                          <a:cs typeface="Calibri"/>
                          <a:sym typeface="Calibri"/>
                        </a:defRPr>
                      </a:pPr>
                      <a:r>
                        <a:t>Out-of-home care: 1990 onwards</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r" defTabSz="1300480">
                        <a:defRPr sz="1800"/>
                      </a:pPr>
                      <a:r>
                        <a:rPr sz="2200" i="1">
                          <a:latin typeface="Calibri"/>
                          <a:ea typeface="Calibri"/>
                          <a:cs typeface="Calibri"/>
                          <a:sym typeface="Calibri"/>
                        </a:rPr>
                        <a:t>298</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r" defTabSz="1300480">
                        <a:defRPr sz="1800"/>
                      </a:pPr>
                      <a:r>
                        <a:rPr sz="2200" i="1">
                          <a:latin typeface="Calibri"/>
                          <a:ea typeface="Calibri"/>
                          <a:cs typeface="Calibri"/>
                          <a:sym typeface="Calibri"/>
                        </a:rPr>
                        <a:t>3.7</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3"/>
                  </a:ext>
                </a:extLst>
              </a:tr>
              <a:tr h="380290">
                <a:tc>
                  <a:txBody>
                    <a:bodyPr/>
                    <a:lstStyle/>
                    <a:p>
                      <a:pPr lvl="1" indent="529200" algn="l" defTabSz="1300480">
                        <a:defRPr sz="2200" i="1">
                          <a:latin typeface="Calibri"/>
                          <a:ea typeface="Calibri"/>
                          <a:cs typeface="Calibri"/>
                          <a:sym typeface="Calibri"/>
                        </a:defRPr>
                      </a:pPr>
                      <a:r>
                        <a:t>Unknown era</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r" defTabSz="1300480">
                        <a:defRPr sz="1800"/>
                      </a:pPr>
                      <a:r>
                        <a:rPr sz="2200" i="1">
                          <a:latin typeface="Calibri"/>
                          <a:ea typeface="Calibri"/>
                          <a:cs typeface="Calibri"/>
                          <a:sym typeface="Calibri"/>
                        </a:rPr>
                        <a:t>205</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r" defTabSz="1300480">
                        <a:defRPr sz="1800"/>
                      </a:pPr>
                      <a:r>
                        <a:rPr sz="2200" i="1">
                          <a:latin typeface="Calibri"/>
                          <a:ea typeface="Calibri"/>
                          <a:cs typeface="Calibri"/>
                          <a:sym typeface="Calibri"/>
                        </a:rPr>
                        <a:t>2.6</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4"/>
                  </a:ext>
                </a:extLst>
              </a:tr>
              <a:tr h="380290">
                <a:tc>
                  <a:txBody>
                    <a:bodyPr/>
                    <a:lstStyle/>
                    <a:p>
                      <a:pPr algn="l" defTabSz="1300480">
                        <a:defRPr sz="1800"/>
                      </a:pPr>
                      <a:r>
                        <a:rPr sz="2200">
                          <a:latin typeface="Calibri"/>
                          <a:ea typeface="Calibri"/>
                          <a:cs typeface="Calibri"/>
                          <a:sym typeface="Calibri"/>
                        </a:rPr>
                        <a:t>Schools</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A97"/>
                    </a:solidFill>
                  </a:tcPr>
                </a:tc>
                <a:tc>
                  <a:txBody>
                    <a:bodyPr/>
                    <a:lstStyle/>
                    <a:p>
                      <a:pPr algn="l" defTabSz="1300480">
                        <a:defRPr sz="1800"/>
                      </a:pPr>
                      <a:r>
                        <a:rPr sz="2200">
                          <a:latin typeface="Calibri"/>
                          <a:ea typeface="Calibri"/>
                          <a:cs typeface="Calibri"/>
                          <a:sym typeface="Calibri"/>
                        </a:rPr>
                        <a:t>2,521</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31.6</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5"/>
                  </a:ext>
                </a:extLst>
              </a:tr>
              <a:tr h="380290">
                <a:tc>
                  <a:txBody>
                    <a:bodyPr/>
                    <a:lstStyle/>
                    <a:p>
                      <a:pPr algn="l" defTabSz="1300480">
                        <a:defRPr sz="1800"/>
                      </a:pPr>
                      <a:r>
                        <a:rPr sz="2200">
                          <a:latin typeface="Calibri"/>
                          <a:ea typeface="Calibri"/>
                          <a:cs typeface="Calibri"/>
                          <a:sym typeface="Calibri"/>
                        </a:rPr>
                        <a:t>Religious activities</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1,162</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14.6</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6"/>
                  </a:ext>
                </a:extLst>
              </a:tr>
              <a:tr h="380290">
                <a:tc>
                  <a:txBody>
                    <a:bodyPr/>
                    <a:lstStyle/>
                    <a:p>
                      <a:pPr algn="l" defTabSz="1300480">
                        <a:defRPr sz="1800"/>
                      </a:pPr>
                      <a:r>
                        <a:rPr sz="2200">
                          <a:latin typeface="Calibri"/>
                          <a:ea typeface="Calibri"/>
                          <a:cs typeface="Calibri"/>
                          <a:sym typeface="Calibri"/>
                        </a:rPr>
                        <a:t>Youth detention</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639</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8.0</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7"/>
                  </a:ext>
                </a:extLst>
              </a:tr>
              <a:tr h="380290">
                <a:tc>
                  <a:txBody>
                    <a:bodyPr/>
                    <a:lstStyle/>
                    <a:p>
                      <a:pPr algn="l" defTabSz="1300480">
                        <a:defRPr sz="1800"/>
                      </a:pPr>
                      <a:r>
                        <a:rPr sz="2200">
                          <a:latin typeface="Calibri"/>
                          <a:ea typeface="Calibri"/>
                          <a:cs typeface="Calibri"/>
                          <a:sym typeface="Calibri"/>
                        </a:rPr>
                        <a:t>Recreation, sports and clubs</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482</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6.0</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8"/>
                  </a:ext>
                </a:extLst>
              </a:tr>
              <a:tr h="380290">
                <a:tc>
                  <a:txBody>
                    <a:bodyPr/>
                    <a:lstStyle/>
                    <a:p>
                      <a:pPr algn="l" defTabSz="1300480">
                        <a:defRPr sz="1800"/>
                      </a:pPr>
                      <a:r>
                        <a:rPr sz="2200">
                          <a:latin typeface="Calibri"/>
                          <a:ea typeface="Calibri"/>
                          <a:cs typeface="Calibri"/>
                          <a:sym typeface="Calibri"/>
                        </a:rPr>
                        <a:t>Health and allied</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A97"/>
                    </a:solidFill>
                  </a:tcPr>
                </a:tc>
                <a:tc>
                  <a:txBody>
                    <a:bodyPr/>
                    <a:lstStyle/>
                    <a:p>
                      <a:pPr algn="l" defTabSz="1300480">
                        <a:defRPr sz="1800"/>
                      </a:pPr>
                      <a:r>
                        <a:rPr sz="2200">
                          <a:latin typeface="Calibri"/>
                          <a:ea typeface="Calibri"/>
                          <a:cs typeface="Calibri"/>
                          <a:sym typeface="Calibri"/>
                        </a:rPr>
                        <a:t>221</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2.8</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09"/>
                  </a:ext>
                </a:extLst>
              </a:tr>
              <a:tr h="380290">
                <a:tc>
                  <a:txBody>
                    <a:bodyPr/>
                    <a:lstStyle/>
                    <a:p>
                      <a:pPr algn="l" defTabSz="1300480">
                        <a:defRPr sz="1800"/>
                      </a:pPr>
                      <a:r>
                        <a:rPr sz="2200">
                          <a:latin typeface="Calibri"/>
                          <a:ea typeface="Calibri"/>
                          <a:cs typeface="Calibri"/>
                          <a:sym typeface="Calibri"/>
                        </a:rPr>
                        <a:t>Armed forces</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105</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1.3</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10"/>
                  </a:ext>
                </a:extLst>
              </a:tr>
              <a:tr h="380290">
                <a:tc>
                  <a:txBody>
                    <a:bodyPr/>
                    <a:lstStyle/>
                    <a:p>
                      <a:pPr algn="l" defTabSz="1300480">
                        <a:defRPr sz="1800"/>
                      </a:pPr>
                      <a:r>
                        <a:rPr sz="2200">
                          <a:latin typeface="Calibri"/>
                          <a:ea typeface="Calibri"/>
                          <a:cs typeface="Calibri"/>
                          <a:sym typeface="Calibri"/>
                        </a:rPr>
                        <a:t>Supported accommodation</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84</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1.1</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11"/>
                  </a:ext>
                </a:extLst>
              </a:tr>
              <a:tr h="380290">
                <a:tc>
                  <a:txBody>
                    <a:bodyPr/>
                    <a:lstStyle/>
                    <a:p>
                      <a:pPr algn="l" defTabSz="1300480">
                        <a:defRPr sz="1800"/>
                      </a:pPr>
                      <a:r>
                        <a:rPr sz="2200">
                          <a:latin typeface="Calibri"/>
                          <a:ea typeface="Calibri"/>
                          <a:cs typeface="Calibri"/>
                          <a:sym typeface="Calibri"/>
                        </a:rPr>
                        <a:t>Family and youth support services</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66</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0.8</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12"/>
                  </a:ext>
                </a:extLst>
              </a:tr>
              <a:tr h="380290">
                <a:tc>
                  <a:txBody>
                    <a:bodyPr/>
                    <a:lstStyle/>
                    <a:p>
                      <a:pPr algn="l" defTabSz="1300480">
                        <a:defRPr sz="1800"/>
                      </a:pPr>
                      <a:r>
                        <a:rPr sz="2200">
                          <a:latin typeface="Calibri"/>
                          <a:ea typeface="Calibri"/>
                          <a:cs typeface="Calibri"/>
                          <a:sym typeface="Calibri"/>
                        </a:rPr>
                        <a:t>Childcare</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41</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0.5</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13"/>
                  </a:ext>
                </a:extLst>
              </a:tr>
              <a:tr h="380290">
                <a:tc>
                  <a:txBody>
                    <a:bodyPr/>
                    <a:lstStyle/>
                    <a:p>
                      <a:pPr algn="l" defTabSz="1300480">
                        <a:defRPr sz="1800"/>
                      </a:pPr>
                      <a:r>
                        <a:rPr sz="2200">
                          <a:latin typeface="Calibri"/>
                          <a:ea typeface="Calibri"/>
                          <a:cs typeface="Calibri"/>
                          <a:sym typeface="Calibri"/>
                        </a:rPr>
                        <a:t>Youth employment</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23</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0.3</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14"/>
                  </a:ext>
                </a:extLst>
              </a:tr>
              <a:tr h="380290">
                <a:tc>
                  <a:txBody>
                    <a:bodyPr/>
                    <a:lstStyle/>
                    <a:p>
                      <a:pPr algn="l" defTabSz="1300480">
                        <a:defRPr sz="1800"/>
                      </a:pPr>
                      <a:r>
                        <a:rPr sz="2200">
                          <a:latin typeface="Calibri"/>
                          <a:ea typeface="Calibri"/>
                          <a:cs typeface="Calibri"/>
                          <a:sym typeface="Calibri"/>
                        </a:rPr>
                        <a:t>Other</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295</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3.7</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15"/>
                  </a:ext>
                </a:extLst>
              </a:tr>
              <a:tr h="380290">
                <a:tc>
                  <a:txBody>
                    <a:bodyPr/>
                    <a:lstStyle/>
                    <a:p>
                      <a:pPr algn="l" defTabSz="1300480">
                        <a:defRPr sz="1800"/>
                      </a:pPr>
                      <a:r>
                        <a:rPr sz="2200">
                          <a:latin typeface="Calibri"/>
                          <a:ea typeface="Calibri"/>
                          <a:cs typeface="Calibri"/>
                          <a:sym typeface="Calibri"/>
                        </a:rPr>
                        <a:t>Unknown</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96</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tc>
                  <a:txBody>
                    <a:bodyPr/>
                    <a:lstStyle/>
                    <a:p>
                      <a:pPr algn="l" defTabSz="1300480">
                        <a:defRPr sz="1800"/>
                      </a:pPr>
                      <a:r>
                        <a:rPr sz="2200">
                          <a:latin typeface="Calibri"/>
                          <a:ea typeface="Calibri"/>
                          <a:cs typeface="Calibri"/>
                          <a:sym typeface="Calibri"/>
                        </a:rPr>
                        <a:t>1.2</a:t>
                      </a:r>
                    </a:p>
                  </a:txBody>
                  <a:tcPr marL="9525" marR="9525" marT="9525" marB="9525" anchor="b" horzOverflow="overflow">
                    <a:lnL w="12700">
                      <a:solidFill>
                        <a:srgbClr val="000000"/>
                      </a:solidFill>
                    </a:lnL>
                    <a:lnR w="12700">
                      <a:solidFill>
                        <a:srgbClr val="000000"/>
                      </a:solidFill>
                    </a:lnR>
                    <a:lnT w="12700">
                      <a:solidFill>
                        <a:srgbClr val="000000"/>
                      </a:solidFill>
                    </a:lnT>
                    <a:lnB w="12700">
                      <a:solidFill>
                        <a:srgbClr val="000000"/>
                      </a:solidFill>
                    </a:lnB>
                    <a:noFill/>
                  </a:tcPr>
                </a:tc>
                <a:extLst>
                  <a:ext uri="{0D108BD9-81ED-4DB2-BD59-A6C34878D82A}">
                    <a16:rowId xmlns:a16="http://schemas.microsoft.com/office/drawing/2014/main" val="10016"/>
                  </a:ext>
                </a:extLst>
              </a:tr>
            </a:tbl>
          </a:graphicData>
        </a:graphic>
      </p:graphicFrame>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9" name="Footer Placeholder 3"/>
          <p:cNvGrpSpPr/>
          <p:nvPr/>
        </p:nvGrpSpPr>
        <p:grpSpPr>
          <a:xfrm>
            <a:off x="-1" y="9095480"/>
            <a:ext cx="13004802" cy="640004"/>
            <a:chOff x="0" y="0"/>
            <a:chExt cx="13004801" cy="640002"/>
          </a:xfrm>
        </p:grpSpPr>
        <p:sp>
          <p:nvSpPr>
            <p:cNvPr id="467"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468"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470" name="Text Placeholder 7"/>
          <p:cNvSpPr txBox="1">
            <a:spLocks noGrp="1"/>
          </p:cNvSpPr>
          <p:nvPr>
            <p:ph type="body" sz="quarter" idx="1"/>
          </p:nvPr>
        </p:nvSpPr>
        <p:spPr>
          <a:xfrm>
            <a:off x="894078" y="1939070"/>
            <a:ext cx="11217923" cy="1282120"/>
          </a:xfrm>
          <a:prstGeom prst="rect">
            <a:avLst/>
          </a:prstGeom>
        </p:spPr>
        <p:txBody>
          <a:bodyPr/>
          <a:lstStyle/>
          <a:p>
            <a:pPr>
              <a:defRPr sz="3400"/>
            </a:pPr>
            <a:r>
              <a:t>Of survivors who told us about the role of the perpetrator in private sessions, as at 31</a:t>
            </a:r>
            <a:r>
              <a:rPr baseline="30588"/>
              <a:t>st</a:t>
            </a:r>
            <a:r>
              <a:t> May 2017:</a:t>
            </a:r>
          </a:p>
        </p:txBody>
      </p:sp>
      <p:sp>
        <p:nvSpPr>
          <p:cNvPr id="471" name="Title 2"/>
          <p:cNvSpPr txBox="1">
            <a:spLocks noGrp="1"/>
          </p:cNvSpPr>
          <p:nvPr>
            <p:ph type="title"/>
          </p:nvPr>
        </p:nvSpPr>
        <p:spPr>
          <a:prstGeom prst="rect">
            <a:avLst/>
          </a:prstGeom>
        </p:spPr>
        <p:txBody>
          <a:bodyPr/>
          <a:lstStyle/>
          <a:p>
            <a:r>
              <a:t>Role of perpetrators </a:t>
            </a:r>
          </a:p>
        </p:txBody>
      </p:sp>
      <p:sp>
        <p:nvSpPr>
          <p:cNvPr id="472" name="Text Placeholder 8"/>
          <p:cNvSpPr>
            <a:spLocks noGrp="1"/>
          </p:cNvSpPr>
          <p:nvPr>
            <p:ph type="body" idx="13"/>
          </p:nvPr>
        </p:nvSpPr>
        <p:spPr>
          <a:xfrm>
            <a:off x="894078" y="3221188"/>
            <a:ext cx="11216642" cy="511658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662388" indent="-471200" defTabSz="1261464">
              <a:spcBef>
                <a:spcPts val="600"/>
              </a:spcBef>
              <a:buClr>
                <a:srgbClr val="5B9BD5"/>
              </a:buClr>
              <a:buSzPct val="100000"/>
              <a:buChar char="▪"/>
              <a:defRPr>
                <a:latin typeface="Calibri"/>
                <a:ea typeface="Calibri"/>
                <a:cs typeface="Calibri"/>
                <a:sym typeface="Calibri"/>
              </a:defRPr>
            </a:pPr>
            <a:r>
              <a:t>32.2% told us they were abused by a person in religious ministry</a:t>
            </a:r>
          </a:p>
          <a:p>
            <a:pPr marL="662388" indent="-471200" defTabSz="1261464">
              <a:spcBef>
                <a:spcPts val="600"/>
              </a:spcBef>
              <a:buClr>
                <a:srgbClr val="5B9BD5"/>
              </a:buClr>
              <a:buSzPct val="100000"/>
              <a:buChar char="▪"/>
              <a:defRPr>
                <a:latin typeface="Calibri"/>
                <a:ea typeface="Calibri"/>
                <a:cs typeface="Calibri"/>
                <a:sym typeface="Calibri"/>
              </a:defRPr>
            </a:pPr>
            <a:r>
              <a:t>30.1% told us they were abused by a teacher</a:t>
            </a:r>
          </a:p>
          <a:p>
            <a:pPr marL="662388" indent="-471200" defTabSz="1261464">
              <a:spcBef>
                <a:spcPts val="600"/>
              </a:spcBef>
              <a:buClr>
                <a:srgbClr val="5B9BD5"/>
              </a:buClr>
              <a:buSzPct val="100000"/>
              <a:buChar char="▪"/>
              <a:defRPr>
                <a:latin typeface="Calibri"/>
                <a:ea typeface="Calibri"/>
                <a:cs typeface="Calibri"/>
                <a:sym typeface="Calibri"/>
              </a:defRPr>
            </a:pPr>
            <a:r>
              <a:t>13.7% said they were abused by a residential care worker</a:t>
            </a:r>
          </a:p>
          <a:p>
            <a:pPr marL="662388" indent="-471200" defTabSz="1261464">
              <a:spcBef>
                <a:spcPts val="600"/>
              </a:spcBef>
              <a:buClr>
                <a:srgbClr val="5B9BD5"/>
              </a:buClr>
              <a:buSzPct val="100000"/>
              <a:buChar char="▪"/>
              <a:defRPr>
                <a:latin typeface="Calibri"/>
                <a:ea typeface="Calibri"/>
                <a:cs typeface="Calibri"/>
                <a:sym typeface="Calibri"/>
              </a:defRPr>
            </a:pPr>
            <a:r>
              <a:t>Some survivors also told us they were abused by foster carers, dormitory masters and housemasters, custodial staff, medical practitioners, volunteers, youth group leaders, sporting coaches, and other roles.</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8" name="Footer Placeholder 4"/>
          <p:cNvGrpSpPr/>
          <p:nvPr/>
        </p:nvGrpSpPr>
        <p:grpSpPr>
          <a:xfrm>
            <a:off x="-1" y="9095480"/>
            <a:ext cx="13004802" cy="640004"/>
            <a:chOff x="0" y="0"/>
            <a:chExt cx="13004801" cy="640002"/>
          </a:xfrm>
        </p:grpSpPr>
        <p:sp>
          <p:nvSpPr>
            <p:cNvPr id="476"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477"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479" name="Text Placeholder 1"/>
          <p:cNvSpPr txBox="1">
            <a:spLocks noGrp="1"/>
          </p:cNvSpPr>
          <p:nvPr>
            <p:ph type="body" sz="quarter" idx="1"/>
          </p:nvPr>
        </p:nvSpPr>
        <p:spPr>
          <a:xfrm>
            <a:off x="894078" y="1939070"/>
            <a:ext cx="11217923" cy="719266"/>
          </a:xfrm>
          <a:prstGeom prst="rect">
            <a:avLst/>
          </a:prstGeom>
        </p:spPr>
        <p:txBody>
          <a:bodyPr/>
          <a:lstStyle>
            <a:lvl1pPr defTabSz="1235455">
              <a:spcBef>
                <a:spcPts val="1300"/>
              </a:spcBef>
              <a:defRPr sz="3900"/>
            </a:lvl1pPr>
          </a:lstStyle>
          <a:p>
            <a:r>
              <a:t>From private sessions</a:t>
            </a:r>
          </a:p>
        </p:txBody>
      </p:sp>
      <p:sp>
        <p:nvSpPr>
          <p:cNvPr id="480" name="Title 3"/>
          <p:cNvSpPr txBox="1">
            <a:spLocks noGrp="1"/>
          </p:cNvSpPr>
          <p:nvPr>
            <p:ph type="title"/>
          </p:nvPr>
        </p:nvSpPr>
        <p:spPr>
          <a:xfrm>
            <a:off x="894080" y="770350"/>
            <a:ext cx="11798604" cy="1067662"/>
          </a:xfrm>
          <a:prstGeom prst="rect">
            <a:avLst/>
          </a:prstGeom>
        </p:spPr>
        <p:txBody>
          <a:bodyPr/>
          <a:lstStyle>
            <a:lvl1pPr algn="ctr" defTabSz="1183436">
              <a:defRPr sz="5000"/>
            </a:lvl1pPr>
          </a:lstStyle>
          <a:p>
            <a:r>
              <a:t>Common features of perpetrator roles</a:t>
            </a:r>
          </a:p>
        </p:txBody>
      </p:sp>
      <p:sp>
        <p:nvSpPr>
          <p:cNvPr id="481" name="Text Placeholder 2"/>
          <p:cNvSpPr>
            <a:spLocks noGrp="1"/>
          </p:cNvSpPr>
          <p:nvPr>
            <p:ph type="body" idx="13"/>
          </p:nvPr>
        </p:nvSpPr>
        <p:spPr>
          <a:xfrm>
            <a:off x="894078" y="2658335"/>
            <a:ext cx="11216642" cy="612481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300480">
              <a:spcBef>
                <a:spcPts val="1400"/>
              </a:spcBef>
              <a:buSzTx/>
              <a:buNone/>
              <a:defRPr sz="3000">
                <a:latin typeface="Calibri"/>
                <a:ea typeface="Calibri"/>
                <a:cs typeface="Calibri"/>
                <a:sym typeface="Calibri"/>
              </a:defRPr>
            </a:pPr>
            <a:r>
              <a:t>Survivors identified features of the institutional roles the perpetrators were in, including:</a:t>
            </a:r>
          </a:p>
          <a:p>
            <a:pPr marL="664689" indent="-467590" defTabSz="1300480">
              <a:spcBef>
                <a:spcPts val="700"/>
              </a:spcBef>
              <a:buClr>
                <a:srgbClr val="5B9BD5"/>
              </a:buClr>
              <a:buSzPct val="100000"/>
              <a:buChar char="▪"/>
              <a:defRPr sz="3000" b="1">
                <a:latin typeface="Calibri"/>
                <a:ea typeface="Calibri"/>
                <a:cs typeface="Calibri"/>
                <a:sym typeface="Calibri"/>
              </a:defRPr>
            </a:pPr>
            <a:r>
              <a:t>unsupervised</a:t>
            </a:r>
            <a:r>
              <a:rPr b="0"/>
              <a:t>, one-to-one access to child</a:t>
            </a:r>
          </a:p>
          <a:p>
            <a:pPr marL="664689" indent="-467590" defTabSz="1300480">
              <a:spcBef>
                <a:spcPts val="700"/>
              </a:spcBef>
              <a:buClr>
                <a:srgbClr val="5B9BD5"/>
              </a:buClr>
              <a:buSzPct val="100000"/>
              <a:buChar char="▪"/>
              <a:defRPr sz="3000" b="1">
                <a:latin typeface="Calibri"/>
                <a:ea typeface="Calibri"/>
                <a:cs typeface="Calibri"/>
                <a:sym typeface="Calibri"/>
              </a:defRPr>
            </a:pPr>
            <a:r>
              <a:t>intimate care</a:t>
            </a:r>
            <a:r>
              <a:rPr b="0"/>
              <a:t>, greater level of physical contact</a:t>
            </a:r>
          </a:p>
          <a:p>
            <a:pPr marL="664689" indent="-467590" defTabSz="1300480">
              <a:spcBef>
                <a:spcPts val="700"/>
              </a:spcBef>
              <a:buClr>
                <a:srgbClr val="5B9BD5"/>
              </a:buClr>
              <a:buSzPct val="100000"/>
              <a:buChar char="▪"/>
              <a:defRPr sz="3000">
                <a:latin typeface="Calibri"/>
                <a:ea typeface="Calibri"/>
                <a:cs typeface="Calibri"/>
                <a:sym typeface="Calibri"/>
              </a:defRPr>
            </a:pPr>
            <a:r>
              <a:t>ability to </a:t>
            </a:r>
            <a:r>
              <a:rPr b="1"/>
              <a:t>influence</a:t>
            </a:r>
            <a:r>
              <a:t> or </a:t>
            </a:r>
            <a:r>
              <a:rPr b="1"/>
              <a:t>control </a:t>
            </a:r>
            <a:r>
              <a:t>aspects of the child’s life e.g. academic grades</a:t>
            </a:r>
          </a:p>
          <a:p>
            <a:pPr marL="664689" indent="-467590" defTabSz="1300480">
              <a:spcBef>
                <a:spcPts val="700"/>
              </a:spcBef>
              <a:buClr>
                <a:srgbClr val="5B9BD5"/>
              </a:buClr>
              <a:buSzPct val="100000"/>
              <a:buChar char="▪"/>
              <a:defRPr sz="3000">
                <a:latin typeface="Calibri"/>
                <a:ea typeface="Calibri"/>
                <a:cs typeface="Calibri"/>
                <a:sym typeface="Calibri"/>
              </a:defRPr>
            </a:pPr>
            <a:r>
              <a:t>spiritual or </a:t>
            </a:r>
            <a:r>
              <a:rPr b="1"/>
              <a:t>moral authority </a:t>
            </a:r>
            <a:r>
              <a:t>over child</a:t>
            </a:r>
          </a:p>
          <a:p>
            <a:pPr marL="664689" indent="-467590" defTabSz="1300480">
              <a:spcBef>
                <a:spcPts val="700"/>
              </a:spcBef>
              <a:buClr>
                <a:srgbClr val="5B9BD5"/>
              </a:buClr>
              <a:buSzPct val="100000"/>
              <a:buChar char="▪"/>
              <a:defRPr sz="3000" b="1">
                <a:latin typeface="Calibri"/>
                <a:ea typeface="Calibri"/>
                <a:cs typeface="Calibri"/>
                <a:sym typeface="Calibri"/>
              </a:defRPr>
            </a:pPr>
            <a:r>
              <a:t>prestige</a:t>
            </a:r>
            <a:r>
              <a:rPr b="0"/>
              <a:t>, afforded greater </a:t>
            </a:r>
            <a:r>
              <a:t>trust</a:t>
            </a:r>
          </a:p>
          <a:p>
            <a:pPr marL="664689" indent="-467590" defTabSz="1300480">
              <a:spcBef>
                <a:spcPts val="700"/>
              </a:spcBef>
              <a:buClr>
                <a:srgbClr val="5B9BD5"/>
              </a:buClr>
              <a:buSzPct val="100000"/>
              <a:buChar char="▪"/>
              <a:defRPr sz="3000">
                <a:latin typeface="Calibri"/>
                <a:ea typeface="Calibri"/>
                <a:cs typeface="Calibri"/>
                <a:sym typeface="Calibri"/>
              </a:defRPr>
            </a:pPr>
            <a:r>
              <a:t>opportunities to become </a:t>
            </a:r>
            <a:r>
              <a:rPr b="1"/>
              <a:t>close </a:t>
            </a:r>
            <a:r>
              <a:t>with child/family</a:t>
            </a:r>
          </a:p>
          <a:p>
            <a:pPr marL="664689" indent="-467590" defTabSz="1300480">
              <a:spcBef>
                <a:spcPts val="700"/>
              </a:spcBef>
              <a:buClr>
                <a:srgbClr val="5B9BD5"/>
              </a:buClr>
              <a:buSzPct val="100000"/>
              <a:buChar char="▪"/>
              <a:defRPr sz="3000" b="1">
                <a:latin typeface="Calibri"/>
                <a:ea typeface="Calibri"/>
                <a:cs typeface="Calibri"/>
                <a:sym typeface="Calibri"/>
              </a:defRPr>
            </a:pPr>
            <a:r>
              <a:t>specialist expertise </a:t>
            </a:r>
            <a:r>
              <a:rPr b="0"/>
              <a:t>such as medical</a:t>
            </a:r>
          </a:p>
          <a:p>
            <a:pPr marL="664689" indent="-467590" defTabSz="1300480">
              <a:spcBef>
                <a:spcPts val="700"/>
              </a:spcBef>
              <a:buClr>
                <a:srgbClr val="5B9BD5"/>
              </a:buClr>
              <a:buSzPct val="100000"/>
              <a:buChar char="▪"/>
              <a:defRPr sz="3000">
                <a:latin typeface="Calibri"/>
                <a:ea typeface="Calibri"/>
                <a:cs typeface="Calibri"/>
                <a:sym typeface="Calibri"/>
              </a:defRPr>
            </a:pPr>
            <a:r>
              <a:t>responsibility for </a:t>
            </a:r>
            <a:r>
              <a:rPr b="1"/>
              <a:t>younger children</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7" name="Footer Placeholder 3"/>
          <p:cNvGrpSpPr/>
          <p:nvPr/>
        </p:nvGrpSpPr>
        <p:grpSpPr>
          <a:xfrm>
            <a:off x="-1" y="9095480"/>
            <a:ext cx="13004802" cy="640004"/>
            <a:chOff x="0" y="0"/>
            <a:chExt cx="13004801" cy="640002"/>
          </a:xfrm>
        </p:grpSpPr>
        <p:sp>
          <p:nvSpPr>
            <p:cNvPr id="485"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486"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488" name="Text Placeholder 1"/>
          <p:cNvSpPr txBox="1">
            <a:spLocks noGrp="1"/>
          </p:cNvSpPr>
          <p:nvPr>
            <p:ph type="body" sz="quarter" idx="1"/>
          </p:nvPr>
        </p:nvSpPr>
        <p:spPr>
          <a:xfrm>
            <a:off x="672661" y="1939070"/>
            <a:ext cx="11439340" cy="719266"/>
          </a:xfrm>
          <a:prstGeom prst="rect">
            <a:avLst/>
          </a:prstGeom>
        </p:spPr>
        <p:txBody>
          <a:bodyPr/>
          <a:lstStyle>
            <a:lvl1pPr defTabSz="1235455">
              <a:spcBef>
                <a:spcPts val="1300"/>
              </a:spcBef>
              <a:defRPr sz="3900"/>
            </a:lvl1pPr>
          </a:lstStyle>
          <a:p>
            <a:r>
              <a:t>No simple explanation</a:t>
            </a:r>
          </a:p>
        </p:txBody>
      </p:sp>
      <p:sp>
        <p:nvSpPr>
          <p:cNvPr id="489" name="Title 2"/>
          <p:cNvSpPr txBox="1">
            <a:spLocks noGrp="1"/>
          </p:cNvSpPr>
          <p:nvPr>
            <p:ph type="title"/>
          </p:nvPr>
        </p:nvSpPr>
        <p:spPr>
          <a:xfrm>
            <a:off x="171116" y="770350"/>
            <a:ext cx="12577010" cy="1067662"/>
          </a:xfrm>
          <a:prstGeom prst="rect">
            <a:avLst/>
          </a:prstGeom>
        </p:spPr>
        <p:txBody>
          <a:bodyPr/>
          <a:lstStyle>
            <a:lvl1pPr algn="ctr" defTabSz="1222450">
              <a:defRPr sz="5200"/>
            </a:lvl1pPr>
          </a:lstStyle>
          <a:p>
            <a:r>
              <a:t>How and why child sexual abuse occurs</a:t>
            </a:r>
          </a:p>
        </p:txBody>
      </p:sp>
      <p:sp>
        <p:nvSpPr>
          <p:cNvPr id="490" name="Text Placeholder 4"/>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682874" indent="-485775" defTabSz="1300480">
              <a:spcBef>
                <a:spcPts val="700"/>
              </a:spcBef>
              <a:buClr>
                <a:srgbClr val="5B9BD5"/>
              </a:buClr>
              <a:buSzPct val="100000"/>
              <a:buChar char="▪"/>
              <a:defRPr sz="3400">
                <a:latin typeface="Calibri"/>
                <a:ea typeface="Calibri"/>
                <a:cs typeface="Calibri"/>
                <a:sym typeface="Calibri"/>
              </a:defRPr>
            </a:pPr>
            <a:r>
              <a:t>While there is no simple explanation, we gathered information that assists with understanding why and how children have been sexually abused in institutions. </a:t>
            </a:r>
          </a:p>
          <a:p>
            <a:pPr marL="682874" indent="-485775" defTabSz="1300480">
              <a:spcBef>
                <a:spcPts val="700"/>
              </a:spcBef>
              <a:buClr>
                <a:srgbClr val="5B9BD5"/>
              </a:buClr>
              <a:buSzPct val="100000"/>
              <a:buChar char="▪"/>
              <a:defRPr sz="3400">
                <a:latin typeface="Calibri"/>
                <a:ea typeface="Calibri"/>
                <a:cs typeface="Calibri"/>
                <a:sym typeface="Calibri"/>
              </a:defRPr>
            </a:pPr>
            <a:r>
              <a:t>We learned that the interaction of the following factors can increase or decrease the risk of child sexual abuse:</a:t>
            </a:r>
          </a:p>
          <a:p>
            <a:pPr marL="1082880" lvl="1" indent="-640080" defTabSz="1300480">
              <a:spcBef>
                <a:spcPts val="700"/>
              </a:spcBef>
              <a:buClr>
                <a:srgbClr val="2E75B6"/>
              </a:buClr>
              <a:buSzPct val="100000"/>
              <a:buFont typeface="Courier New"/>
              <a:buChar char="o"/>
              <a:defRPr sz="2800">
                <a:latin typeface="Calibri"/>
                <a:ea typeface="Calibri"/>
                <a:cs typeface="Calibri"/>
                <a:sym typeface="Calibri"/>
              </a:defRPr>
            </a:pPr>
            <a:r>
              <a:t>the adult perpetrator or child with harmful sexual behaviours </a:t>
            </a:r>
          </a:p>
          <a:p>
            <a:pPr marL="1082880" lvl="1" indent="-640080" defTabSz="1300480">
              <a:spcBef>
                <a:spcPts val="700"/>
              </a:spcBef>
              <a:buClr>
                <a:srgbClr val="2E75B6"/>
              </a:buClr>
              <a:buSzPct val="100000"/>
              <a:buFont typeface="Courier New"/>
              <a:buChar char="o"/>
              <a:defRPr sz="2800">
                <a:latin typeface="Calibri"/>
                <a:ea typeface="Calibri"/>
                <a:cs typeface="Calibri"/>
                <a:sym typeface="Calibri"/>
              </a:defRPr>
            </a:pPr>
            <a:r>
              <a:t>the institution and </a:t>
            </a:r>
          </a:p>
          <a:p>
            <a:pPr marL="1082880" lvl="1" indent="-640080" defTabSz="1300480">
              <a:spcBef>
                <a:spcPts val="700"/>
              </a:spcBef>
              <a:buClr>
                <a:srgbClr val="2E75B6"/>
              </a:buClr>
              <a:buSzPct val="100000"/>
              <a:buFont typeface="Courier New"/>
              <a:buChar char="o"/>
              <a:defRPr sz="2800">
                <a:latin typeface="Calibri"/>
                <a:ea typeface="Calibri"/>
                <a:cs typeface="Calibri"/>
                <a:sym typeface="Calibri"/>
              </a:defRPr>
            </a:pPr>
            <a:r>
              <a:t>the vulnerability of the victim </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6" name="Footer Placeholder 4"/>
          <p:cNvGrpSpPr/>
          <p:nvPr/>
        </p:nvGrpSpPr>
        <p:grpSpPr>
          <a:xfrm>
            <a:off x="-1" y="9095480"/>
            <a:ext cx="13004802" cy="640004"/>
            <a:chOff x="0" y="0"/>
            <a:chExt cx="13004801" cy="640002"/>
          </a:xfrm>
        </p:grpSpPr>
        <p:sp>
          <p:nvSpPr>
            <p:cNvPr id="494"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495"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497" name="Text Placeholder 1"/>
          <p:cNvSpPr txBox="1">
            <a:spLocks noGrp="1"/>
          </p:cNvSpPr>
          <p:nvPr>
            <p:ph type="body" sz="quarter" idx="1"/>
          </p:nvPr>
        </p:nvSpPr>
        <p:spPr>
          <a:xfrm>
            <a:off x="507248" y="2108605"/>
            <a:ext cx="12092973" cy="719266"/>
          </a:xfrm>
          <a:prstGeom prst="rect">
            <a:avLst/>
          </a:prstGeom>
        </p:spPr>
        <p:txBody>
          <a:bodyPr/>
          <a:lstStyle>
            <a:lvl1pPr>
              <a:defRPr sz="3800"/>
            </a:lvl1pPr>
          </a:lstStyle>
          <a:p>
            <a:r>
              <a:t>Factors that contribute to adult perpetrator behaviour</a:t>
            </a:r>
          </a:p>
        </p:txBody>
      </p:sp>
      <p:sp>
        <p:nvSpPr>
          <p:cNvPr id="498" name="Text Placeholder 2"/>
          <p:cNvSpPr>
            <a:spLocks noGrp="1"/>
          </p:cNvSpPr>
          <p:nvPr>
            <p:ph type="body" idx="13"/>
          </p:nvPr>
        </p:nvSpPr>
        <p:spPr>
          <a:xfrm>
            <a:off x="308007" y="2949799"/>
            <a:ext cx="12388786" cy="6023753"/>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682874" indent="-485775" defTabSz="1300480">
              <a:spcBef>
                <a:spcPts val="700"/>
              </a:spcBef>
              <a:buClr>
                <a:srgbClr val="5B9BD5"/>
              </a:buClr>
              <a:buSzPct val="100000"/>
              <a:buChar char="▪"/>
              <a:defRPr sz="3400">
                <a:latin typeface="Calibri"/>
                <a:ea typeface="Calibri"/>
                <a:cs typeface="Calibri"/>
                <a:sym typeface="Calibri"/>
              </a:defRPr>
            </a:pPr>
            <a:r>
              <a:t>Despite commonly held misconceptions and persistent stereotypes, there is no typical profile of an adult perpetrator. </a:t>
            </a:r>
          </a:p>
          <a:p>
            <a:pPr marL="682874" indent="-485775" defTabSz="1300480">
              <a:spcBef>
                <a:spcPts val="700"/>
              </a:spcBef>
              <a:buClr>
                <a:srgbClr val="5B9BD5"/>
              </a:buClr>
              <a:buSzPct val="100000"/>
              <a:buChar char="▪"/>
              <a:defRPr sz="3400">
                <a:latin typeface="Calibri"/>
                <a:ea typeface="Calibri"/>
                <a:cs typeface="Calibri"/>
                <a:sym typeface="Calibri"/>
              </a:defRPr>
            </a:pPr>
            <a:endParaRPr/>
          </a:p>
          <a:p>
            <a:pPr marL="682874" indent="-485775" defTabSz="1300480">
              <a:spcBef>
                <a:spcPts val="700"/>
              </a:spcBef>
              <a:buClr>
                <a:srgbClr val="5B9BD5"/>
              </a:buClr>
              <a:buSzPct val="100000"/>
              <a:buChar char="▪"/>
              <a:defRPr sz="3400">
                <a:latin typeface="Calibri"/>
                <a:ea typeface="Calibri"/>
                <a:cs typeface="Calibri"/>
                <a:sym typeface="Calibri"/>
              </a:defRPr>
            </a:pPr>
            <a:r>
              <a:t>People who sexually abuse children have diverse motivations and behaviours that can change over time. </a:t>
            </a:r>
          </a:p>
        </p:txBody>
      </p:sp>
      <p:sp>
        <p:nvSpPr>
          <p:cNvPr id="499" name="Title 2"/>
          <p:cNvSpPr txBox="1"/>
          <p:nvPr/>
        </p:nvSpPr>
        <p:spPr>
          <a:xfrm>
            <a:off x="213895" y="520963"/>
            <a:ext cx="12577010" cy="16984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5022" tIns="65022" rIns="65022" bIns="65022" anchor="b">
            <a:spAutoFit/>
          </a:bodyPr>
          <a:lstStyle>
            <a:lvl1pPr algn="l" defTabSz="1300480">
              <a:lnSpc>
                <a:spcPct val="90000"/>
              </a:lnSpc>
              <a:defRPr sz="5600" b="1">
                <a:solidFill>
                  <a:srgbClr val="002060"/>
                </a:solidFill>
                <a:latin typeface="Calibri"/>
                <a:ea typeface="Calibri"/>
                <a:cs typeface="Calibri"/>
                <a:sym typeface="Calibri"/>
              </a:defRPr>
            </a:lvl1pPr>
          </a:lstStyle>
          <a:p>
            <a:r>
              <a:t>How and why child sexual abuse occurs</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5" name="Footer Placeholder 4"/>
          <p:cNvGrpSpPr/>
          <p:nvPr/>
        </p:nvGrpSpPr>
        <p:grpSpPr>
          <a:xfrm>
            <a:off x="-1" y="9095480"/>
            <a:ext cx="13004802" cy="640004"/>
            <a:chOff x="0" y="0"/>
            <a:chExt cx="13004801" cy="640002"/>
          </a:xfrm>
        </p:grpSpPr>
        <p:sp>
          <p:nvSpPr>
            <p:cNvPr id="503"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504"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506" name="Text Placeholder 1"/>
          <p:cNvSpPr txBox="1">
            <a:spLocks noGrp="1"/>
          </p:cNvSpPr>
          <p:nvPr>
            <p:ph type="body" sz="quarter" idx="1"/>
          </p:nvPr>
        </p:nvSpPr>
        <p:spPr>
          <a:xfrm>
            <a:off x="455914" y="2193371"/>
            <a:ext cx="12092972" cy="719266"/>
          </a:xfrm>
          <a:prstGeom prst="rect">
            <a:avLst/>
          </a:prstGeom>
        </p:spPr>
        <p:txBody>
          <a:bodyPr/>
          <a:lstStyle>
            <a:lvl1pPr>
              <a:defRPr sz="3800"/>
            </a:lvl1pPr>
          </a:lstStyle>
          <a:p>
            <a:r>
              <a:t>Factors that contribute to adult perpetrator behaviour</a:t>
            </a:r>
          </a:p>
        </p:txBody>
      </p:sp>
      <p:sp>
        <p:nvSpPr>
          <p:cNvPr id="507" name="Text Placeholder 2"/>
          <p:cNvSpPr>
            <a:spLocks noGrp="1"/>
          </p:cNvSpPr>
          <p:nvPr>
            <p:ph type="body" idx="13"/>
          </p:nvPr>
        </p:nvSpPr>
        <p:spPr>
          <a:xfrm>
            <a:off x="359342" y="2759394"/>
            <a:ext cx="12388785" cy="602375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682874" indent="-485775" defTabSz="1300480">
              <a:spcBef>
                <a:spcPts val="700"/>
              </a:spcBef>
              <a:buClr>
                <a:srgbClr val="5B9BD5"/>
              </a:buClr>
              <a:buSzPct val="100000"/>
              <a:buChar char="▪"/>
              <a:defRPr sz="3400">
                <a:latin typeface="Calibri"/>
                <a:ea typeface="Calibri"/>
                <a:cs typeface="Calibri"/>
                <a:sym typeface="Calibri"/>
              </a:defRPr>
            </a:pPr>
            <a:r>
              <a:t>A range of adults sexually abuse children. Attempting to predict the likelihood of someone being a perpetrator based on preconceptions should be avoided </a:t>
            </a:r>
          </a:p>
          <a:p>
            <a:pPr marL="682874" indent="-485775" defTabSz="1300480">
              <a:spcBef>
                <a:spcPts val="700"/>
              </a:spcBef>
              <a:buClr>
                <a:srgbClr val="5B9BD5"/>
              </a:buClr>
              <a:buSzPct val="100000"/>
              <a:buChar char="▪"/>
              <a:defRPr sz="3400">
                <a:latin typeface="Calibri"/>
                <a:ea typeface="Calibri"/>
                <a:cs typeface="Calibri"/>
                <a:sym typeface="Calibri"/>
              </a:defRPr>
            </a:pPr>
            <a:r>
              <a:t>Adult perpetrators are overwhelmingly male, although women do sexually abuse children in institutional contexts </a:t>
            </a:r>
          </a:p>
          <a:p>
            <a:pPr marL="682874" indent="-485775" defTabSz="1300480">
              <a:spcBef>
                <a:spcPts val="700"/>
              </a:spcBef>
              <a:buClr>
                <a:srgbClr val="5B9BD5"/>
              </a:buClr>
              <a:buSzPct val="100000"/>
              <a:buChar char="▪"/>
              <a:defRPr sz="3400">
                <a:latin typeface="Calibri"/>
                <a:ea typeface="Calibri"/>
                <a:cs typeface="Calibri"/>
                <a:sym typeface="Calibri"/>
              </a:defRPr>
            </a:pPr>
            <a:r>
              <a:t>The strategies used to sexually abuse children are often specific to different contexts</a:t>
            </a:r>
          </a:p>
          <a:p>
            <a:pPr marL="682874" indent="-485775" defTabSz="1300480">
              <a:spcBef>
                <a:spcPts val="700"/>
              </a:spcBef>
              <a:buClr>
                <a:srgbClr val="5B9BD5"/>
              </a:buClr>
              <a:buSzPct val="100000"/>
              <a:buChar char="▪"/>
              <a:defRPr sz="3400">
                <a:latin typeface="Calibri"/>
                <a:ea typeface="Calibri"/>
                <a:cs typeface="Calibri"/>
                <a:sym typeface="Calibri"/>
              </a:defRPr>
            </a:pPr>
            <a:r>
              <a:t>Adult perpetrators in institutional contexts may be strategic in the way they identify, groom and sexually abuse children, and groom others within the institution.</a:t>
            </a:r>
          </a:p>
        </p:txBody>
      </p:sp>
      <p:sp>
        <p:nvSpPr>
          <p:cNvPr id="508" name="Title 2"/>
          <p:cNvSpPr txBox="1"/>
          <p:nvPr/>
        </p:nvSpPr>
        <p:spPr>
          <a:xfrm>
            <a:off x="213895" y="600219"/>
            <a:ext cx="12577010" cy="16984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5022" tIns="65022" rIns="65022" bIns="65022" anchor="b">
            <a:spAutoFit/>
          </a:bodyPr>
          <a:lstStyle>
            <a:lvl1pPr algn="l" defTabSz="1300480">
              <a:lnSpc>
                <a:spcPct val="90000"/>
              </a:lnSpc>
              <a:defRPr sz="5600" b="1">
                <a:solidFill>
                  <a:srgbClr val="002060"/>
                </a:solidFill>
                <a:latin typeface="Calibri"/>
                <a:ea typeface="Calibri"/>
                <a:cs typeface="Calibri"/>
                <a:sym typeface="Calibri"/>
              </a:defRPr>
            </a:lvl1pPr>
          </a:lstStyle>
          <a:p>
            <a:r>
              <a:t>How and why child sexual abuse occurs</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4" name="Footer Placeholder 4"/>
          <p:cNvGrpSpPr/>
          <p:nvPr/>
        </p:nvGrpSpPr>
        <p:grpSpPr>
          <a:xfrm>
            <a:off x="-1" y="9095480"/>
            <a:ext cx="13004802" cy="640004"/>
            <a:chOff x="0" y="0"/>
            <a:chExt cx="13004801" cy="640002"/>
          </a:xfrm>
        </p:grpSpPr>
        <p:sp>
          <p:nvSpPr>
            <p:cNvPr id="512"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513"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515" name="Text Placeholder 1"/>
          <p:cNvSpPr txBox="1">
            <a:spLocks noGrp="1"/>
          </p:cNvSpPr>
          <p:nvPr>
            <p:ph type="body" sz="quarter" idx="1"/>
          </p:nvPr>
        </p:nvSpPr>
        <p:spPr>
          <a:xfrm>
            <a:off x="188225" y="2040132"/>
            <a:ext cx="11923777" cy="719265"/>
          </a:xfrm>
          <a:prstGeom prst="rect">
            <a:avLst/>
          </a:prstGeom>
        </p:spPr>
        <p:txBody>
          <a:bodyPr/>
          <a:lstStyle>
            <a:lvl1pPr>
              <a:lnSpc>
                <a:spcPct val="72000"/>
              </a:lnSpc>
              <a:defRPr sz="3200"/>
            </a:lvl1pPr>
          </a:lstStyle>
          <a:p>
            <a:r>
              <a:t>Factors that contribute to children’s harmful sexual behaviours</a:t>
            </a:r>
          </a:p>
        </p:txBody>
      </p:sp>
      <p:sp>
        <p:nvSpPr>
          <p:cNvPr id="516" name="Text Placeholder 2"/>
          <p:cNvSpPr>
            <a:spLocks noGrp="1"/>
          </p:cNvSpPr>
          <p:nvPr>
            <p:ph type="body" idx="13"/>
          </p:nvPr>
        </p:nvSpPr>
        <p:spPr>
          <a:xfrm>
            <a:off x="359342" y="2759394"/>
            <a:ext cx="12388785" cy="602375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300480">
              <a:spcBef>
                <a:spcPts val="1400"/>
              </a:spcBef>
              <a:buSzTx/>
              <a:buNone/>
              <a:defRPr sz="3400">
                <a:latin typeface="Calibri"/>
                <a:ea typeface="Calibri"/>
                <a:cs typeface="Calibri"/>
                <a:sym typeface="Calibri"/>
              </a:defRPr>
            </a:pPr>
            <a:r>
              <a:t>Children with harmful sexual behaviours may have difficulty socialising with peers and have poor impulse control. They may have difficulty understanding social norms.</a:t>
            </a:r>
          </a:p>
          <a:p>
            <a:pPr marL="0" indent="0" defTabSz="1300480">
              <a:spcBef>
                <a:spcPts val="1400"/>
              </a:spcBef>
              <a:buSzTx/>
              <a:buNone/>
              <a:defRPr sz="3400">
                <a:latin typeface="Calibri"/>
                <a:ea typeface="Calibri"/>
                <a:cs typeface="Calibri"/>
                <a:sym typeface="Calibri"/>
              </a:defRPr>
            </a:pPr>
            <a:r>
              <a:t>Children with harmful sexual behaviour may have had adverse experiences, including:</a:t>
            </a:r>
          </a:p>
          <a:p>
            <a:pPr marL="682874" indent="-485775" defTabSz="1300480">
              <a:spcBef>
                <a:spcPts val="700"/>
              </a:spcBef>
              <a:buClr>
                <a:srgbClr val="5B9BD5"/>
              </a:buClr>
              <a:buSzPct val="100000"/>
              <a:buChar char="▪"/>
              <a:defRPr sz="3400" b="1">
                <a:latin typeface="Calibri"/>
                <a:ea typeface="Calibri"/>
                <a:cs typeface="Calibri"/>
                <a:sym typeface="Calibri"/>
              </a:defRPr>
            </a:pPr>
            <a:r>
              <a:t>trauma</a:t>
            </a:r>
            <a:r>
              <a:rPr b="0"/>
              <a:t>, </a:t>
            </a:r>
            <a:r>
              <a:t>neglect</a:t>
            </a:r>
            <a:r>
              <a:rPr b="0"/>
              <a:t> and </a:t>
            </a:r>
            <a:r>
              <a:t>sexual and physical abuse</a:t>
            </a:r>
            <a:r>
              <a:rPr baseline="30588"/>
              <a:t>*</a:t>
            </a:r>
          </a:p>
          <a:p>
            <a:pPr marL="682874" indent="-485775" defTabSz="1300480">
              <a:spcBef>
                <a:spcPts val="700"/>
              </a:spcBef>
              <a:buClr>
                <a:srgbClr val="5B9BD5"/>
              </a:buClr>
              <a:buSzPct val="100000"/>
              <a:buChar char="▪"/>
              <a:defRPr sz="3400">
                <a:latin typeface="Calibri"/>
                <a:ea typeface="Calibri"/>
                <a:cs typeface="Calibri"/>
                <a:sym typeface="Calibri"/>
              </a:defRPr>
            </a:pPr>
            <a:r>
              <a:t>exposure to </a:t>
            </a:r>
            <a:r>
              <a:rPr b="1"/>
              <a:t>family violence</a:t>
            </a:r>
          </a:p>
          <a:p>
            <a:pPr marL="682874" indent="-485775" defTabSz="1300480">
              <a:spcBef>
                <a:spcPts val="700"/>
              </a:spcBef>
              <a:buClr>
                <a:srgbClr val="5B9BD5"/>
              </a:buClr>
              <a:buSzPct val="100000"/>
              <a:buChar char="▪"/>
              <a:defRPr sz="3400">
                <a:latin typeface="Calibri"/>
                <a:ea typeface="Calibri"/>
                <a:cs typeface="Calibri"/>
                <a:sym typeface="Calibri"/>
              </a:defRPr>
            </a:pPr>
            <a:r>
              <a:t>exposure to </a:t>
            </a:r>
            <a:r>
              <a:rPr b="1"/>
              <a:t>pornography</a:t>
            </a:r>
            <a:r>
              <a:t> and other sexual activity.</a:t>
            </a:r>
          </a:p>
        </p:txBody>
      </p:sp>
      <p:sp>
        <p:nvSpPr>
          <p:cNvPr id="517" name="Title 2"/>
          <p:cNvSpPr txBox="1"/>
          <p:nvPr/>
        </p:nvSpPr>
        <p:spPr>
          <a:xfrm>
            <a:off x="213895" y="499772"/>
            <a:ext cx="12577010" cy="16984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5022" tIns="65022" rIns="65022" bIns="65022" anchor="b">
            <a:spAutoFit/>
          </a:bodyPr>
          <a:lstStyle>
            <a:lvl1pPr algn="l" defTabSz="1300480">
              <a:lnSpc>
                <a:spcPct val="90000"/>
              </a:lnSpc>
              <a:defRPr sz="5600" b="1">
                <a:solidFill>
                  <a:srgbClr val="002060"/>
                </a:solidFill>
                <a:latin typeface="Calibri"/>
                <a:ea typeface="Calibri"/>
                <a:cs typeface="Calibri"/>
                <a:sym typeface="Calibri"/>
              </a:defRPr>
            </a:lvl1pPr>
          </a:lstStyle>
          <a:p>
            <a:r>
              <a:t>How and why child sexual abuse occurs</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3" name="Footer Placeholder 3"/>
          <p:cNvGrpSpPr/>
          <p:nvPr/>
        </p:nvGrpSpPr>
        <p:grpSpPr>
          <a:xfrm>
            <a:off x="-1" y="9095480"/>
            <a:ext cx="13004802" cy="640004"/>
            <a:chOff x="0" y="0"/>
            <a:chExt cx="13004801" cy="640002"/>
          </a:xfrm>
        </p:grpSpPr>
        <p:sp>
          <p:nvSpPr>
            <p:cNvPr id="521"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522"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524" name="Text Placeholder 1"/>
          <p:cNvSpPr txBox="1">
            <a:spLocks noGrp="1"/>
          </p:cNvSpPr>
          <p:nvPr>
            <p:ph type="body" sz="quarter" idx="1"/>
          </p:nvPr>
        </p:nvSpPr>
        <p:spPr>
          <a:xfrm>
            <a:off x="894078" y="1939070"/>
            <a:ext cx="11217923" cy="719266"/>
          </a:xfrm>
          <a:prstGeom prst="rect">
            <a:avLst/>
          </a:prstGeom>
        </p:spPr>
        <p:txBody>
          <a:bodyPr/>
          <a:lstStyle>
            <a:lvl1pPr>
              <a:lnSpc>
                <a:spcPct val="81000"/>
              </a:lnSpc>
              <a:defRPr sz="3400"/>
            </a:lvl1pPr>
          </a:lstStyle>
          <a:p>
            <a:r>
              <a:t>Key factors that enable child sexual abuse in institutions</a:t>
            </a:r>
          </a:p>
        </p:txBody>
      </p:sp>
      <p:sp>
        <p:nvSpPr>
          <p:cNvPr id="525" name="Title 2"/>
          <p:cNvSpPr txBox="1">
            <a:spLocks noGrp="1"/>
          </p:cNvSpPr>
          <p:nvPr>
            <p:ph type="title"/>
          </p:nvPr>
        </p:nvSpPr>
        <p:spPr>
          <a:prstGeom prst="rect">
            <a:avLst/>
          </a:prstGeom>
        </p:spPr>
        <p:txBody>
          <a:bodyPr/>
          <a:lstStyle/>
          <a:p>
            <a:r>
              <a:t>Institutional environments</a:t>
            </a:r>
          </a:p>
        </p:txBody>
      </p:sp>
      <p:sp>
        <p:nvSpPr>
          <p:cNvPr id="526" name="Text Placeholder 4"/>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682874" indent="-485775" defTabSz="1300480">
              <a:spcBef>
                <a:spcPts val="700"/>
              </a:spcBef>
              <a:buClr>
                <a:srgbClr val="5B9BD5"/>
              </a:buClr>
              <a:buSzPct val="100000"/>
              <a:buChar char="▪"/>
              <a:defRPr sz="3400" b="1">
                <a:latin typeface="Calibri"/>
                <a:ea typeface="Calibri"/>
                <a:cs typeface="Calibri"/>
                <a:sym typeface="Calibri"/>
              </a:defRPr>
            </a:pPr>
            <a:r>
              <a:t>cultural</a:t>
            </a:r>
            <a:r>
              <a:rPr b="0"/>
              <a:t> – leadership, values, beliefs and norms influence how children’s wellbeing and safety is prioritised</a:t>
            </a:r>
          </a:p>
          <a:p>
            <a:pPr marL="682874" indent="-485775" defTabSz="1300480">
              <a:spcBef>
                <a:spcPts val="700"/>
              </a:spcBef>
              <a:buClr>
                <a:srgbClr val="5B9BD5"/>
              </a:buClr>
              <a:buSzPct val="100000"/>
              <a:buChar char="▪"/>
              <a:defRPr sz="3400" b="1">
                <a:latin typeface="Calibri"/>
                <a:ea typeface="Calibri"/>
                <a:cs typeface="Calibri"/>
                <a:sym typeface="Calibri"/>
              </a:defRPr>
            </a:pPr>
            <a:r>
              <a:t>operational</a:t>
            </a:r>
            <a:r>
              <a:rPr b="0"/>
              <a:t> – governance, internal structure, practices including recruitment and screening of staff and volunteers</a:t>
            </a:r>
          </a:p>
          <a:p>
            <a:pPr marL="682874" indent="-485775" defTabSz="1300480">
              <a:spcBef>
                <a:spcPts val="700"/>
              </a:spcBef>
              <a:buClr>
                <a:srgbClr val="5B9BD5"/>
              </a:buClr>
              <a:buSzPct val="100000"/>
              <a:buChar char="▪"/>
              <a:defRPr sz="3400" b="1">
                <a:latin typeface="Calibri"/>
                <a:ea typeface="Calibri"/>
                <a:cs typeface="Calibri"/>
                <a:sym typeface="Calibri"/>
              </a:defRPr>
            </a:pPr>
            <a:r>
              <a:t>environmental</a:t>
            </a:r>
            <a:r>
              <a:rPr b="0"/>
              <a:t> – characteristics of physical and online spaces that offer access to adult perpetrators and children with harmful sexual behaviours to access victims.</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 name="Footer Placeholder 4"/>
          <p:cNvGrpSpPr/>
          <p:nvPr/>
        </p:nvGrpSpPr>
        <p:grpSpPr>
          <a:xfrm>
            <a:off x="-1" y="9095480"/>
            <a:ext cx="13004802" cy="640004"/>
            <a:chOff x="0" y="0"/>
            <a:chExt cx="13004801" cy="640002"/>
          </a:xfrm>
        </p:grpSpPr>
        <p:sp>
          <p:nvSpPr>
            <p:cNvPr id="530"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531"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533" name="Title 3"/>
          <p:cNvSpPr txBox="1">
            <a:spLocks noGrp="1"/>
          </p:cNvSpPr>
          <p:nvPr>
            <p:ph type="title"/>
          </p:nvPr>
        </p:nvSpPr>
        <p:spPr>
          <a:xfrm>
            <a:off x="894078" y="388899"/>
            <a:ext cx="11216642" cy="1067662"/>
          </a:xfrm>
          <a:prstGeom prst="rect">
            <a:avLst/>
          </a:prstGeom>
        </p:spPr>
        <p:txBody>
          <a:bodyPr/>
          <a:lstStyle>
            <a:lvl1pPr>
              <a:defRPr sz="3400"/>
            </a:lvl1pPr>
          </a:lstStyle>
          <a:p>
            <a:r>
              <a:t>What influences a child’s vulnerability to sexual abuse</a:t>
            </a:r>
          </a:p>
        </p:txBody>
      </p:sp>
      <p:sp>
        <p:nvSpPr>
          <p:cNvPr id="534" name="Text Placeholder 1"/>
          <p:cNvSpPr txBox="1">
            <a:spLocks noGrp="1"/>
          </p:cNvSpPr>
          <p:nvPr>
            <p:ph type="body" idx="1"/>
          </p:nvPr>
        </p:nvSpPr>
        <p:spPr>
          <a:xfrm>
            <a:off x="894078" y="1597356"/>
            <a:ext cx="11216644" cy="7251370"/>
          </a:xfrm>
          <a:prstGeom prst="rect">
            <a:avLst/>
          </a:prstGeom>
        </p:spPr>
        <p:txBody>
          <a:bodyPr/>
          <a:lstStyle/>
          <a:p>
            <a:pPr>
              <a:lnSpc>
                <a:spcPct val="100000"/>
              </a:lnSpc>
              <a:defRPr sz="3400">
                <a:solidFill>
                  <a:srgbClr val="000000"/>
                </a:solidFill>
              </a:defRPr>
            </a:pPr>
            <a:r>
              <a:t>All children can be at risk in an institution</a:t>
            </a:r>
          </a:p>
          <a:p>
            <a:pPr>
              <a:lnSpc>
                <a:spcPct val="100000"/>
              </a:lnSpc>
              <a:defRPr sz="3400">
                <a:solidFill>
                  <a:srgbClr val="000000"/>
                </a:solidFill>
              </a:defRPr>
            </a:pPr>
            <a:r>
              <a:t>Research has identified factors that influence a child’s vulnerability to sexual abuse include:</a:t>
            </a:r>
          </a:p>
          <a:p>
            <a:pPr marL="682500" indent="-484499">
              <a:lnSpc>
                <a:spcPct val="100000"/>
              </a:lnSpc>
              <a:spcBef>
                <a:spcPts val="700"/>
              </a:spcBef>
              <a:buClr>
                <a:srgbClr val="5B9BD5"/>
              </a:buClr>
              <a:buSzPct val="100000"/>
              <a:buChar char="▪"/>
              <a:defRPr sz="3400" b="1">
                <a:solidFill>
                  <a:srgbClr val="000000"/>
                </a:solidFill>
              </a:defRPr>
            </a:pPr>
            <a:r>
              <a:t>gender</a:t>
            </a:r>
            <a:r>
              <a:rPr b="0"/>
              <a:t>, </a:t>
            </a:r>
            <a:r>
              <a:t>age</a:t>
            </a:r>
            <a:r>
              <a:rPr b="0"/>
              <a:t> and </a:t>
            </a:r>
            <a:r>
              <a:t>developmental</a:t>
            </a:r>
            <a:r>
              <a:rPr b="0"/>
              <a:t> stage</a:t>
            </a:r>
          </a:p>
          <a:p>
            <a:pPr marL="682500" indent="-484499">
              <a:lnSpc>
                <a:spcPct val="100000"/>
              </a:lnSpc>
              <a:spcBef>
                <a:spcPts val="700"/>
              </a:spcBef>
              <a:buClr>
                <a:srgbClr val="5B9BD5"/>
              </a:buClr>
              <a:buSzPct val="100000"/>
              <a:buChar char="▪"/>
              <a:defRPr sz="3400">
                <a:solidFill>
                  <a:srgbClr val="000000"/>
                </a:solidFill>
              </a:defRPr>
            </a:pPr>
            <a:r>
              <a:t>prior experience of </a:t>
            </a:r>
            <a:r>
              <a:rPr b="1"/>
              <a:t>maltreatment</a:t>
            </a:r>
          </a:p>
          <a:p>
            <a:pPr marL="682500" indent="-484499">
              <a:lnSpc>
                <a:spcPct val="100000"/>
              </a:lnSpc>
              <a:spcBef>
                <a:spcPts val="700"/>
              </a:spcBef>
              <a:buClr>
                <a:srgbClr val="5B9BD5"/>
              </a:buClr>
              <a:buSzPct val="100000"/>
              <a:buChar char="▪"/>
              <a:defRPr sz="3400" b="1">
                <a:solidFill>
                  <a:srgbClr val="000000"/>
                </a:solidFill>
              </a:defRPr>
            </a:pPr>
            <a:r>
              <a:t>disability</a:t>
            </a:r>
            <a:r>
              <a:rPr b="0"/>
              <a:t>, and the nature of that disability</a:t>
            </a:r>
          </a:p>
          <a:p>
            <a:pPr marL="682500" indent="-484499">
              <a:lnSpc>
                <a:spcPct val="100000"/>
              </a:lnSpc>
              <a:spcBef>
                <a:spcPts val="700"/>
              </a:spcBef>
              <a:buClr>
                <a:srgbClr val="5B9BD5"/>
              </a:buClr>
              <a:buSzPct val="100000"/>
              <a:buChar char="▪"/>
              <a:defRPr sz="3400" b="1">
                <a:solidFill>
                  <a:srgbClr val="000000"/>
                </a:solidFill>
              </a:defRPr>
            </a:pPr>
            <a:r>
              <a:t>family</a:t>
            </a:r>
            <a:r>
              <a:rPr b="0"/>
              <a:t> characteristics and circumstances</a:t>
            </a:r>
          </a:p>
          <a:p>
            <a:pPr marL="682500" indent="-484499">
              <a:lnSpc>
                <a:spcPct val="100000"/>
              </a:lnSpc>
              <a:spcBef>
                <a:spcPts val="700"/>
              </a:spcBef>
              <a:buClr>
                <a:srgbClr val="5B9BD5"/>
              </a:buClr>
              <a:buSzPct val="100000"/>
              <a:buChar char="▪"/>
              <a:defRPr sz="3400">
                <a:solidFill>
                  <a:srgbClr val="000000"/>
                </a:solidFill>
              </a:defRPr>
            </a:pPr>
            <a:r>
              <a:t>the </a:t>
            </a:r>
            <a:r>
              <a:rPr b="1"/>
              <a:t>nature of involvement </a:t>
            </a:r>
            <a:r>
              <a:t>in institutional settings</a:t>
            </a:r>
          </a:p>
          <a:p>
            <a:pPr marL="682500" indent="-484499">
              <a:lnSpc>
                <a:spcPct val="100000"/>
              </a:lnSpc>
              <a:spcBef>
                <a:spcPts val="700"/>
              </a:spcBef>
              <a:buClr>
                <a:srgbClr val="5B9BD5"/>
              </a:buClr>
              <a:buSzPct val="100000"/>
              <a:buChar char="▪"/>
              <a:defRPr sz="3400">
                <a:solidFill>
                  <a:srgbClr val="000000"/>
                </a:solidFill>
              </a:defRPr>
            </a:pPr>
            <a:r>
              <a:t>other factors – </a:t>
            </a:r>
            <a:r>
              <a:rPr b="1"/>
              <a:t>physical</a:t>
            </a:r>
            <a:r>
              <a:t> characteristics, social </a:t>
            </a:r>
            <a:r>
              <a:rPr b="1"/>
              <a:t>isolation</a:t>
            </a:r>
            <a:r>
              <a:t>, level of understanding of sexual behaviour and </a:t>
            </a:r>
            <a:r>
              <a:rPr b="1"/>
              <a:t>personal safety</a:t>
            </a:r>
            <a:r>
              <a:t>, sexual orientation, high achievement and </a:t>
            </a:r>
            <a:r>
              <a:rPr b="1"/>
              <a:t>self-esteem, cultural</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0" name="image2.png" descr="image2.png"/>
          <p:cNvPicPr>
            <a:picLocks noChangeAspect="1"/>
          </p:cNvPicPr>
          <p:nvPr/>
        </p:nvPicPr>
        <p:blipFill>
          <a:blip r:embed="rId3">
            <a:extLst/>
          </a:blip>
          <a:srcRect l="10677" t="1138" r="50891" b="50182"/>
          <a:stretch>
            <a:fillRect/>
          </a:stretch>
        </p:blipFill>
        <p:spPr>
          <a:xfrm>
            <a:off x="1083731" y="1950715"/>
            <a:ext cx="4418477" cy="7078144"/>
          </a:xfrm>
          <a:prstGeom prst="rect">
            <a:avLst/>
          </a:prstGeom>
          <a:ln w="12700">
            <a:miter lim="400000"/>
          </a:ln>
        </p:spPr>
      </p:pic>
      <p:pic>
        <p:nvPicPr>
          <p:cNvPr id="311" name="image3.png" descr="image3.png"/>
          <p:cNvPicPr>
            <a:picLocks noChangeAspect="1"/>
          </p:cNvPicPr>
          <p:nvPr/>
        </p:nvPicPr>
        <p:blipFill>
          <a:blip r:embed="rId4">
            <a:extLst/>
          </a:blip>
          <a:srcRect l="6510" r="25018"/>
          <a:stretch>
            <a:fillRect/>
          </a:stretch>
        </p:blipFill>
        <p:spPr>
          <a:xfrm>
            <a:off x="7369382" y="1950716"/>
            <a:ext cx="4366550" cy="7069112"/>
          </a:xfrm>
          <a:prstGeom prst="rect">
            <a:avLst/>
          </a:prstGeom>
          <a:ln w="12700">
            <a:miter lim="400000"/>
          </a:ln>
        </p:spPr>
      </p:pic>
      <p:sp>
        <p:nvSpPr>
          <p:cNvPr id="312" name="Shape 214"/>
          <p:cNvSpPr txBox="1"/>
          <p:nvPr/>
        </p:nvSpPr>
        <p:spPr>
          <a:xfrm>
            <a:off x="3793063" y="975357"/>
            <a:ext cx="4349235" cy="6888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5022" tIns="65022" rIns="65022" bIns="65022">
            <a:spAutoFit/>
          </a:bodyPr>
          <a:lstStyle>
            <a:lvl1pPr algn="l" defTabSz="457198">
              <a:defRPr sz="3800">
                <a:solidFill>
                  <a:srgbClr val="1F497D"/>
                </a:solidFill>
                <a:latin typeface="Calibri"/>
                <a:ea typeface="Calibri"/>
                <a:cs typeface="Calibri"/>
                <a:sym typeface="Calibri"/>
              </a:defRPr>
            </a:lvl1pPr>
          </a:lstStyle>
          <a:p>
            <a:r>
              <a:t>Life is relationships</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0" name="Footer Placeholder 3"/>
          <p:cNvGrpSpPr/>
          <p:nvPr/>
        </p:nvGrpSpPr>
        <p:grpSpPr>
          <a:xfrm>
            <a:off x="-1" y="9095480"/>
            <a:ext cx="13004802" cy="640004"/>
            <a:chOff x="0" y="0"/>
            <a:chExt cx="13004801" cy="640002"/>
          </a:xfrm>
        </p:grpSpPr>
        <p:sp>
          <p:nvSpPr>
            <p:cNvPr id="538"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539"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541" name="Text Placeholder 1"/>
          <p:cNvSpPr txBox="1">
            <a:spLocks noGrp="1"/>
          </p:cNvSpPr>
          <p:nvPr>
            <p:ph type="body" sz="quarter" idx="1"/>
          </p:nvPr>
        </p:nvSpPr>
        <p:spPr>
          <a:xfrm>
            <a:off x="894078" y="1939070"/>
            <a:ext cx="11217923" cy="719266"/>
          </a:xfrm>
          <a:prstGeom prst="rect">
            <a:avLst/>
          </a:prstGeom>
        </p:spPr>
        <p:txBody>
          <a:bodyPr/>
          <a:lstStyle>
            <a:lvl1pPr defTabSz="1235455">
              <a:spcBef>
                <a:spcPts val="1300"/>
              </a:spcBef>
              <a:defRPr sz="3900"/>
            </a:lvl1pPr>
          </a:lstStyle>
          <a:p>
            <a:r>
              <a:t>In institutional settings</a:t>
            </a:r>
          </a:p>
        </p:txBody>
      </p:sp>
      <p:sp>
        <p:nvSpPr>
          <p:cNvPr id="542" name="Title 2"/>
          <p:cNvSpPr txBox="1">
            <a:spLocks noGrp="1"/>
          </p:cNvSpPr>
          <p:nvPr>
            <p:ph type="title"/>
          </p:nvPr>
        </p:nvSpPr>
        <p:spPr>
          <a:prstGeom prst="rect">
            <a:avLst/>
          </a:prstGeom>
        </p:spPr>
        <p:txBody>
          <a:bodyPr/>
          <a:lstStyle/>
          <a:p>
            <a:r>
              <a:t>Grooming</a:t>
            </a:r>
          </a:p>
        </p:txBody>
      </p:sp>
      <p:sp>
        <p:nvSpPr>
          <p:cNvPr id="543" name="Text Placeholder 4"/>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248460">
              <a:spcBef>
                <a:spcPts val="1300"/>
              </a:spcBef>
              <a:buSzTx/>
              <a:buNone/>
              <a:defRPr>
                <a:latin typeface="Calibri"/>
                <a:ea typeface="Calibri"/>
                <a:cs typeface="Calibri"/>
                <a:sym typeface="Calibri"/>
              </a:defRPr>
            </a:pPr>
            <a:r>
              <a:t>We learned that perpetrators:</a:t>
            </a:r>
          </a:p>
          <a:p>
            <a:pPr marL="655199" indent="-465120" defTabSz="1248460">
              <a:spcBef>
                <a:spcPts val="600"/>
              </a:spcBef>
              <a:buClr>
                <a:srgbClr val="5B9BD5"/>
              </a:buClr>
              <a:buSzPct val="100000"/>
              <a:buChar char="▪"/>
              <a:defRPr b="1">
                <a:latin typeface="Calibri"/>
                <a:ea typeface="Calibri"/>
                <a:cs typeface="Calibri"/>
                <a:sym typeface="Calibri"/>
              </a:defRPr>
            </a:pPr>
            <a:r>
              <a:t>groom children </a:t>
            </a:r>
            <a:r>
              <a:rPr b="0"/>
              <a:t>to establish an emotional connection and build trust</a:t>
            </a:r>
          </a:p>
          <a:p>
            <a:pPr marL="655199" indent="-465120" defTabSz="1248460">
              <a:spcBef>
                <a:spcPts val="600"/>
              </a:spcBef>
              <a:buClr>
                <a:srgbClr val="5B9BD5"/>
              </a:buClr>
              <a:buSzPct val="100000"/>
              <a:buChar char="▪"/>
              <a:defRPr b="1">
                <a:latin typeface="Calibri"/>
                <a:ea typeface="Calibri"/>
                <a:cs typeface="Calibri"/>
                <a:sym typeface="Calibri"/>
              </a:defRPr>
            </a:pPr>
            <a:r>
              <a:t>groom others significant to the child </a:t>
            </a:r>
            <a:r>
              <a:rPr b="0"/>
              <a:t>to build trust, isolate the child, and discredit the child if they disclose</a:t>
            </a:r>
          </a:p>
          <a:p>
            <a:pPr marL="655199" indent="-465120" defTabSz="1248460">
              <a:spcBef>
                <a:spcPts val="600"/>
              </a:spcBef>
              <a:buClr>
                <a:srgbClr val="5B9BD5"/>
              </a:buClr>
              <a:buSzPct val="100000"/>
              <a:buChar char="▪"/>
              <a:defRPr b="1">
                <a:latin typeface="Calibri"/>
                <a:ea typeface="Calibri"/>
                <a:cs typeface="Calibri"/>
                <a:sym typeface="Calibri"/>
              </a:defRPr>
            </a:pPr>
            <a:r>
              <a:t>groom institutions</a:t>
            </a:r>
            <a:r>
              <a:rPr b="0"/>
              <a:t> to facilitate access and abuse, and avoid detection</a:t>
            </a:r>
          </a:p>
          <a:p>
            <a:pPr marL="655199" indent="-465120" defTabSz="1248460">
              <a:spcBef>
                <a:spcPts val="600"/>
              </a:spcBef>
              <a:buClr>
                <a:srgbClr val="5B9BD5"/>
              </a:buClr>
              <a:buSzPct val="100000"/>
              <a:buChar char="▪"/>
              <a:defRPr>
                <a:latin typeface="Calibri"/>
                <a:ea typeface="Calibri"/>
                <a:cs typeface="Calibri"/>
                <a:sym typeface="Calibri"/>
              </a:defRPr>
            </a:pPr>
            <a:r>
              <a:t>use </a:t>
            </a:r>
            <a:r>
              <a:rPr b="1"/>
              <a:t>online </a:t>
            </a:r>
            <a:r>
              <a:t>environments create new, faster opportunities </a:t>
            </a:r>
          </a:p>
          <a:p>
            <a:pPr marL="655199" indent="-465120" defTabSz="1248460">
              <a:spcBef>
                <a:spcPts val="600"/>
              </a:spcBef>
              <a:buClr>
                <a:srgbClr val="5B9BD5"/>
              </a:buClr>
              <a:buSzPct val="100000"/>
              <a:buChar char="▪"/>
              <a:defRPr>
                <a:latin typeface="Calibri"/>
                <a:ea typeface="Calibri"/>
                <a:cs typeface="Calibri"/>
                <a:sym typeface="Calibri"/>
              </a:defRPr>
            </a:pPr>
            <a:r>
              <a:t>use </a:t>
            </a:r>
            <a:r>
              <a:rPr b="1"/>
              <a:t>other strategies </a:t>
            </a:r>
            <a:r>
              <a:t>when grooming not required such as threats, coercion, punishment, physical abuse.</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9" name="Group 336"/>
          <p:cNvGrpSpPr/>
          <p:nvPr/>
        </p:nvGrpSpPr>
        <p:grpSpPr>
          <a:xfrm>
            <a:off x="-4" y="9095474"/>
            <a:ext cx="13004812" cy="640012"/>
            <a:chOff x="0" y="-1"/>
            <a:chExt cx="13004810" cy="640011"/>
          </a:xfrm>
        </p:grpSpPr>
        <p:sp>
          <p:nvSpPr>
            <p:cNvPr id="547" name="Shape 334"/>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548" name="Shape 335"/>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550" name="Shape 337"/>
          <p:cNvSpPr txBox="1">
            <a:spLocks noGrp="1"/>
          </p:cNvSpPr>
          <p:nvPr>
            <p:ph type="body" sz="quarter" idx="1"/>
          </p:nvPr>
        </p:nvSpPr>
        <p:spPr>
          <a:xfrm>
            <a:off x="894075" y="2576146"/>
            <a:ext cx="11217930" cy="719269"/>
          </a:xfrm>
          <a:prstGeom prst="rect">
            <a:avLst/>
          </a:prstGeom>
        </p:spPr>
        <p:txBody>
          <a:bodyPr/>
          <a:lstStyle/>
          <a:p>
            <a:pPr defTabSz="1235455">
              <a:spcBef>
                <a:spcPts val="1300"/>
              </a:spcBef>
              <a:defRPr sz="3900"/>
            </a:pPr>
            <a:r>
              <a:t>Key facts, as at 31</a:t>
            </a:r>
            <a:r>
              <a:rPr baseline="30496"/>
              <a:t>st</a:t>
            </a:r>
            <a:r>
              <a:t> May 2017</a:t>
            </a:r>
          </a:p>
        </p:txBody>
      </p:sp>
      <p:sp>
        <p:nvSpPr>
          <p:cNvPr id="551" name="Shape 338"/>
          <p:cNvSpPr txBox="1">
            <a:spLocks noGrp="1"/>
          </p:cNvSpPr>
          <p:nvPr>
            <p:ph type="title"/>
          </p:nvPr>
        </p:nvSpPr>
        <p:spPr>
          <a:xfrm>
            <a:off x="894077" y="1490343"/>
            <a:ext cx="11216645" cy="1067667"/>
          </a:xfrm>
          <a:prstGeom prst="rect">
            <a:avLst/>
          </a:prstGeom>
        </p:spPr>
        <p:txBody>
          <a:bodyPr/>
          <a:lstStyle>
            <a:lvl1pPr defTabSz="1053388">
              <a:defRPr sz="4000"/>
            </a:lvl1pPr>
          </a:lstStyle>
          <a:p>
            <a:r>
              <a:t>Disclosure: what we heard in private sessions</a:t>
            </a:r>
          </a:p>
        </p:txBody>
      </p:sp>
      <p:sp>
        <p:nvSpPr>
          <p:cNvPr id="552" name="Shape 339"/>
          <p:cNvSpPr>
            <a:spLocks noGrp="1"/>
          </p:cNvSpPr>
          <p:nvPr>
            <p:ph type="body" idx="13"/>
          </p:nvPr>
        </p:nvSpPr>
        <p:spPr>
          <a:xfrm>
            <a:off x="894077" y="3626382"/>
            <a:ext cx="11216645" cy="4400723"/>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432339" indent="-432339" defTabSz="1157427">
              <a:spcBef>
                <a:spcPts val="1200"/>
              </a:spcBef>
              <a:buClr>
                <a:srgbClr val="5B9BD5"/>
              </a:buClr>
              <a:buSzPct val="100000"/>
              <a:buChar char="▪"/>
              <a:defRPr sz="3026">
                <a:latin typeface="Calibri"/>
                <a:ea typeface="Calibri"/>
                <a:cs typeface="Calibri"/>
                <a:sym typeface="Calibri"/>
              </a:defRPr>
            </a:pPr>
            <a:r>
              <a:t>Survivors told us, it took, on average, </a:t>
            </a:r>
            <a:r>
              <a:rPr b="1"/>
              <a:t>23.9 years to disclose </a:t>
            </a:r>
            <a:r>
              <a:t>the sexual abuse they experienced as a child.</a:t>
            </a:r>
          </a:p>
          <a:p>
            <a:pPr marL="432339" indent="-432339" defTabSz="1157427">
              <a:spcBef>
                <a:spcPts val="1200"/>
              </a:spcBef>
              <a:buClr>
                <a:srgbClr val="5B9BD5"/>
              </a:buClr>
              <a:buSzPct val="100000"/>
              <a:buChar char="▪"/>
              <a:defRPr sz="3026">
                <a:latin typeface="Calibri"/>
                <a:ea typeface="Calibri"/>
                <a:cs typeface="Calibri"/>
                <a:sym typeface="Calibri"/>
              </a:defRPr>
            </a:pPr>
            <a:r>
              <a:t>For </a:t>
            </a:r>
            <a:r>
              <a:rPr b="1"/>
              <a:t>10.3%</a:t>
            </a:r>
            <a:r>
              <a:t> of survivors, speaking to the Royal Commission was the </a:t>
            </a:r>
            <a:r>
              <a:rPr b="1"/>
              <a:t>first time they had spoken to anyone </a:t>
            </a:r>
            <a:r>
              <a:t>about the abuse.</a:t>
            </a:r>
          </a:p>
          <a:p>
            <a:pPr marL="432339" indent="-432339" defTabSz="1157427">
              <a:spcBef>
                <a:spcPts val="1200"/>
              </a:spcBef>
              <a:buClr>
                <a:srgbClr val="5B9BD5"/>
              </a:buClr>
              <a:buSzPct val="100000"/>
              <a:buChar char="▪"/>
              <a:defRPr sz="3026">
                <a:latin typeface="Calibri"/>
                <a:ea typeface="Calibri"/>
                <a:cs typeface="Calibri"/>
                <a:sym typeface="Calibri"/>
              </a:defRPr>
            </a:pPr>
            <a:r>
              <a:t>Meaningful disclosure</a:t>
            </a:r>
          </a:p>
          <a:p>
            <a:pPr marL="432339" indent="-432339" defTabSz="1157427">
              <a:spcBef>
                <a:spcPts val="1200"/>
              </a:spcBef>
              <a:buClr>
                <a:srgbClr val="5B9BD5"/>
              </a:buClr>
              <a:buSzPct val="100000"/>
              <a:buChar char="▪"/>
              <a:defRPr sz="3026">
                <a:latin typeface="Calibri"/>
                <a:ea typeface="Calibri"/>
                <a:cs typeface="Calibri"/>
                <a:sym typeface="Calibri"/>
              </a:defRPr>
            </a:pPr>
            <a:r>
              <a:t>Adults may disclose in any service!</a:t>
            </a:r>
          </a:p>
          <a:p>
            <a:pPr marL="432339" indent="-432339" defTabSz="1157427">
              <a:spcBef>
                <a:spcPts val="1200"/>
              </a:spcBef>
              <a:buClr>
                <a:srgbClr val="5B9BD5"/>
              </a:buClr>
              <a:buSzPct val="100000"/>
              <a:buChar char="▪"/>
              <a:defRPr sz="3026">
                <a:latin typeface="Calibri"/>
                <a:ea typeface="Calibri"/>
                <a:cs typeface="Calibri"/>
                <a:sym typeface="Calibri"/>
              </a:defRPr>
            </a:pPr>
            <a:r>
              <a:t>Child, adult, parent</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8" name="Group 336"/>
          <p:cNvGrpSpPr/>
          <p:nvPr/>
        </p:nvGrpSpPr>
        <p:grpSpPr>
          <a:xfrm>
            <a:off x="-4" y="9095474"/>
            <a:ext cx="13004812" cy="640012"/>
            <a:chOff x="0" y="-1"/>
            <a:chExt cx="13004810" cy="640011"/>
          </a:xfrm>
        </p:grpSpPr>
        <p:sp>
          <p:nvSpPr>
            <p:cNvPr id="556" name="Shape 334"/>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557" name="Shape 335"/>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559" name="Shape 338"/>
          <p:cNvSpPr txBox="1">
            <a:spLocks noGrp="1"/>
          </p:cNvSpPr>
          <p:nvPr>
            <p:ph type="title"/>
          </p:nvPr>
        </p:nvSpPr>
        <p:spPr>
          <a:xfrm>
            <a:off x="894077" y="1490343"/>
            <a:ext cx="11216645" cy="1067667"/>
          </a:xfrm>
          <a:prstGeom prst="rect">
            <a:avLst/>
          </a:prstGeom>
        </p:spPr>
        <p:txBody>
          <a:bodyPr/>
          <a:lstStyle>
            <a:lvl1pPr defTabSz="1053388">
              <a:defRPr sz="4000"/>
            </a:lvl1pPr>
          </a:lstStyle>
          <a:p>
            <a:r>
              <a:t>Disclosure: what we heard in private sessions</a:t>
            </a:r>
          </a:p>
        </p:txBody>
      </p:sp>
      <p:sp>
        <p:nvSpPr>
          <p:cNvPr id="560" name="Shape 339"/>
          <p:cNvSpPr txBox="1">
            <a:spLocks noGrp="1"/>
          </p:cNvSpPr>
          <p:nvPr>
            <p:ph type="body" sz="half" idx="1"/>
          </p:nvPr>
        </p:nvSpPr>
        <p:spPr>
          <a:xfrm>
            <a:off x="894076" y="2889782"/>
            <a:ext cx="11216648" cy="4400723"/>
          </a:xfrm>
          <a:prstGeom prst="rect">
            <a:avLst/>
          </a:prstGeom>
        </p:spPr>
        <p:txBody>
          <a:bodyPr/>
          <a:lstStyle/>
          <a:p>
            <a:pPr marL="446913" indent="-446913" defTabSz="1196441">
              <a:lnSpc>
                <a:spcPct val="100000"/>
              </a:lnSpc>
              <a:spcBef>
                <a:spcPts val="1200"/>
              </a:spcBef>
              <a:buClr>
                <a:srgbClr val="5B9BD5"/>
              </a:buClr>
              <a:buSzPct val="100000"/>
              <a:buChar char="▪"/>
              <a:defRPr sz="3128">
                <a:solidFill>
                  <a:srgbClr val="000000"/>
                </a:solidFill>
              </a:defRPr>
            </a:pPr>
            <a:r>
              <a:t>Many disclosures occurred over many years</a:t>
            </a:r>
          </a:p>
          <a:p>
            <a:pPr marL="446913" indent="-446913" defTabSz="1196441">
              <a:lnSpc>
                <a:spcPct val="100000"/>
              </a:lnSpc>
              <a:spcBef>
                <a:spcPts val="1200"/>
              </a:spcBef>
              <a:buClr>
                <a:srgbClr val="5B9BD5"/>
              </a:buClr>
              <a:buSzPct val="100000"/>
              <a:buChar char="▪"/>
              <a:defRPr sz="3128">
                <a:solidFill>
                  <a:srgbClr val="000000"/>
                </a:solidFill>
              </a:defRPr>
            </a:pPr>
            <a:r>
              <a:t>Full story unfolded over time</a:t>
            </a:r>
          </a:p>
          <a:p>
            <a:pPr marL="446913" indent="-446913" defTabSz="1196441">
              <a:lnSpc>
                <a:spcPct val="100000"/>
              </a:lnSpc>
              <a:spcBef>
                <a:spcPts val="1200"/>
              </a:spcBef>
              <a:buClr>
                <a:srgbClr val="5B9BD5"/>
              </a:buClr>
              <a:buSzPct val="100000"/>
              <a:buChar char="▪"/>
              <a:defRPr sz="3128">
                <a:solidFill>
                  <a:srgbClr val="000000"/>
                </a:solidFill>
              </a:defRPr>
            </a:pPr>
            <a:r>
              <a:t>Often no action resulted</a:t>
            </a:r>
          </a:p>
          <a:p>
            <a:pPr marL="446913" indent="-446913" defTabSz="1196441">
              <a:lnSpc>
                <a:spcPct val="100000"/>
              </a:lnSpc>
              <a:spcBef>
                <a:spcPts val="1200"/>
              </a:spcBef>
              <a:buClr>
                <a:srgbClr val="5B9BD5"/>
              </a:buClr>
              <a:buSzPct val="100000"/>
              <a:buChar char="▪"/>
              <a:defRPr sz="3128">
                <a:solidFill>
                  <a:srgbClr val="000000"/>
                </a:solidFill>
              </a:defRPr>
            </a:pPr>
            <a:r>
              <a:t>Delayed reporting, delayed response</a:t>
            </a:r>
          </a:p>
          <a:p>
            <a:pPr marL="446913" indent="-446913" defTabSz="1196441">
              <a:lnSpc>
                <a:spcPct val="100000"/>
              </a:lnSpc>
              <a:spcBef>
                <a:spcPts val="1200"/>
              </a:spcBef>
              <a:buClr>
                <a:srgbClr val="5B9BD5"/>
              </a:buClr>
              <a:buSzPct val="100000"/>
              <a:buChar char="▪"/>
              <a:defRPr sz="3128">
                <a:solidFill>
                  <a:srgbClr val="000000"/>
                </a:solidFill>
              </a:defRPr>
            </a:pPr>
            <a:r>
              <a:t>Criminal justice processes took many years</a:t>
            </a:r>
          </a:p>
          <a:p>
            <a:pPr marL="446913" indent="-446913" defTabSz="1196441">
              <a:lnSpc>
                <a:spcPct val="100000"/>
              </a:lnSpc>
              <a:spcBef>
                <a:spcPts val="1200"/>
              </a:spcBef>
              <a:buClr>
                <a:srgbClr val="5B9BD5"/>
              </a:buClr>
              <a:buSzPct val="100000"/>
              <a:buChar char="▪"/>
              <a:defRPr sz="3128">
                <a:solidFill>
                  <a:srgbClr val="000000"/>
                </a:solidFill>
              </a:defRPr>
            </a:pPr>
            <a:r>
              <a:t>Redress responses also slow</a:t>
            </a:r>
          </a:p>
          <a:p>
            <a:pPr marL="446913" indent="-446913" defTabSz="1196441">
              <a:lnSpc>
                <a:spcPct val="100000"/>
              </a:lnSpc>
              <a:spcBef>
                <a:spcPts val="1200"/>
              </a:spcBef>
              <a:buClr>
                <a:srgbClr val="5B9BD5"/>
              </a:buClr>
              <a:buSzPct val="100000"/>
              <a:buChar char="▪"/>
              <a:defRPr sz="3128">
                <a:solidFill>
                  <a:srgbClr val="000000"/>
                </a:solidFill>
              </a:defRPr>
            </a:pPr>
            <a:r>
              <a:t>Many personal and institutional barriers to disclosure</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6" name="Footer Placeholder 3"/>
          <p:cNvGrpSpPr/>
          <p:nvPr/>
        </p:nvGrpSpPr>
        <p:grpSpPr>
          <a:xfrm>
            <a:off x="-1" y="9095480"/>
            <a:ext cx="13004802" cy="640004"/>
            <a:chOff x="0" y="0"/>
            <a:chExt cx="13004801" cy="640002"/>
          </a:xfrm>
        </p:grpSpPr>
        <p:sp>
          <p:nvSpPr>
            <p:cNvPr id="564"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565"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567" name="Title 1"/>
          <p:cNvSpPr txBox="1">
            <a:spLocks noGrp="1"/>
          </p:cNvSpPr>
          <p:nvPr>
            <p:ph type="title"/>
          </p:nvPr>
        </p:nvSpPr>
        <p:spPr>
          <a:prstGeom prst="rect">
            <a:avLst/>
          </a:prstGeom>
        </p:spPr>
        <p:txBody>
          <a:bodyPr/>
          <a:lstStyle>
            <a:lvl1pPr defTabSz="1222450">
              <a:defRPr sz="5200"/>
            </a:lvl1pPr>
          </a:lstStyle>
          <a:p>
            <a:r>
              <a:t>Ways to identify child sexual abuse</a:t>
            </a:r>
          </a:p>
        </p:txBody>
      </p:sp>
      <p:sp>
        <p:nvSpPr>
          <p:cNvPr id="568" name="Text Placeholder 5"/>
          <p:cNvSpPr txBox="1">
            <a:spLocks noGrp="1"/>
          </p:cNvSpPr>
          <p:nvPr>
            <p:ph type="body" idx="1"/>
          </p:nvPr>
        </p:nvSpPr>
        <p:spPr>
          <a:xfrm>
            <a:off x="894078" y="2759394"/>
            <a:ext cx="11216642" cy="6023754"/>
          </a:xfrm>
          <a:prstGeom prst="rect">
            <a:avLst/>
          </a:prstGeom>
        </p:spPr>
        <p:txBody>
          <a:bodyPr/>
          <a:lstStyle/>
          <a:p>
            <a:pPr marL="682500" lvl="1" indent="-484499">
              <a:lnSpc>
                <a:spcPct val="100000"/>
              </a:lnSpc>
              <a:spcBef>
                <a:spcPts val="700"/>
              </a:spcBef>
              <a:buClr>
                <a:srgbClr val="5B9BD5"/>
              </a:buClr>
              <a:buChar char="▪"/>
              <a:defRPr sz="3400">
                <a:solidFill>
                  <a:srgbClr val="000000"/>
                </a:solidFill>
              </a:defRPr>
            </a:pPr>
            <a:r>
              <a:t>Despite sometimes very clear disclosure, other potential victims were not identified </a:t>
            </a:r>
          </a:p>
          <a:p>
            <a:pPr marL="682500" lvl="1" indent="-484499">
              <a:lnSpc>
                <a:spcPct val="100000"/>
              </a:lnSpc>
              <a:spcBef>
                <a:spcPts val="700"/>
              </a:spcBef>
              <a:buClr>
                <a:srgbClr val="5B9BD5"/>
              </a:buClr>
              <a:buChar char="▪"/>
              <a:defRPr sz="3400">
                <a:solidFill>
                  <a:srgbClr val="000000"/>
                </a:solidFill>
              </a:defRPr>
            </a:pPr>
            <a:r>
              <a:t>Institutions failed to see the level of risk</a:t>
            </a:r>
          </a:p>
          <a:p>
            <a:pPr marL="682500" lvl="1" indent="-484499">
              <a:lnSpc>
                <a:spcPct val="100000"/>
              </a:lnSpc>
              <a:spcBef>
                <a:spcPts val="700"/>
              </a:spcBef>
              <a:buClr>
                <a:srgbClr val="5B9BD5"/>
              </a:buClr>
              <a:buChar char="▪"/>
              <a:defRPr sz="3400">
                <a:solidFill>
                  <a:srgbClr val="000000"/>
                </a:solidFill>
              </a:defRPr>
            </a:pPr>
            <a:r>
              <a:t>Even families failed to identify other children at risk</a:t>
            </a:r>
          </a:p>
          <a:p>
            <a:pPr>
              <a:lnSpc>
                <a:spcPct val="100000"/>
              </a:lnSpc>
              <a:spcBef>
                <a:spcPts val="700"/>
              </a:spcBef>
              <a:defRPr sz="3400">
                <a:solidFill>
                  <a:srgbClr val="000000"/>
                </a:solidFill>
              </a:defRPr>
            </a:pPr>
            <a:endParaRPr/>
          </a:p>
          <a:p>
            <a:pPr>
              <a:lnSpc>
                <a:spcPct val="100000"/>
              </a:lnSpc>
              <a:spcBef>
                <a:spcPts val="700"/>
              </a:spcBef>
              <a:defRPr sz="3400">
                <a:solidFill>
                  <a:srgbClr val="000000"/>
                </a:solidFill>
              </a:defRPr>
            </a:pPr>
            <a:r>
              <a:t>Initial reactions to disclosure often prevented other children from disclosing</a:t>
            </a:r>
          </a:p>
          <a:p>
            <a:pPr>
              <a:lnSpc>
                <a:spcPct val="100000"/>
              </a:lnSpc>
              <a:spcBef>
                <a:spcPts val="700"/>
              </a:spcBef>
              <a:defRPr sz="3400">
                <a:solidFill>
                  <a:srgbClr val="000000"/>
                </a:solidFill>
              </a:defRPr>
            </a:pPr>
            <a:r>
              <a:t>Other children easily overlooked</a:t>
            </a:r>
          </a:p>
          <a:p>
            <a:pPr>
              <a:lnSpc>
                <a:spcPct val="100000"/>
              </a:lnSpc>
              <a:spcBef>
                <a:spcPts val="700"/>
              </a:spcBef>
              <a:defRPr sz="3400">
                <a:solidFill>
                  <a:srgbClr val="000000"/>
                </a:solidFill>
              </a:defRPr>
            </a:pPr>
            <a:r>
              <a:t>Taking ‘no’ as the answer despite evidence to the contrary</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Body"/>
          <p:cNvSpPr txBox="1">
            <a:spLocks noGrp="1"/>
          </p:cNvSpPr>
          <p:nvPr>
            <p:ph type="body" idx="1"/>
          </p:nvPr>
        </p:nvSpPr>
        <p:spPr>
          <a:prstGeom prst="rect">
            <a:avLst/>
          </a:prstGeom>
        </p:spPr>
        <p:txBody>
          <a:bodyPr/>
          <a:lstStyle/>
          <a:p>
            <a:endParaRPr/>
          </a:p>
        </p:txBody>
      </p:sp>
      <p:pic>
        <p:nvPicPr>
          <p:cNvPr id="573" name="Image" descr="Image"/>
          <p:cNvPicPr>
            <a:picLocks noChangeAspect="1"/>
          </p:cNvPicPr>
          <p:nvPr/>
        </p:nvPicPr>
        <p:blipFill>
          <a:blip r:embed="rId2">
            <a:extLst/>
          </a:blip>
          <a:stretch>
            <a:fillRect/>
          </a:stretch>
        </p:blipFill>
        <p:spPr>
          <a:xfrm>
            <a:off x="-37204" y="252360"/>
            <a:ext cx="13079208" cy="9248880"/>
          </a:xfrm>
          <a:prstGeom prst="rect">
            <a:avLst/>
          </a:prstGeom>
          <a:ln w="12700">
            <a:miter lim="400000"/>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 name="But disclosure can be powerful"/>
          <p:cNvSpPr txBox="1">
            <a:spLocks noGrp="1"/>
          </p:cNvSpPr>
          <p:nvPr>
            <p:ph type="body" sz="quarter" idx="1"/>
          </p:nvPr>
        </p:nvSpPr>
        <p:spPr>
          <a:xfrm>
            <a:off x="893438" y="1113570"/>
            <a:ext cx="11217924" cy="719269"/>
          </a:xfrm>
          <a:prstGeom prst="rect">
            <a:avLst/>
          </a:prstGeom>
        </p:spPr>
        <p:txBody>
          <a:bodyPr/>
          <a:lstStyle>
            <a:lvl1pPr algn="ctr" defTabSz="1235455">
              <a:spcBef>
                <a:spcPts val="1300"/>
              </a:spcBef>
              <a:defRPr sz="3900"/>
            </a:lvl1pPr>
          </a:lstStyle>
          <a:p>
            <a:r>
              <a:t>But disclosure can be powerful</a:t>
            </a:r>
          </a:p>
        </p:txBody>
      </p:sp>
      <p:pic>
        <p:nvPicPr>
          <p:cNvPr id="576" name="Image" descr="Image"/>
          <p:cNvPicPr>
            <a:picLocks noChangeAspect="1"/>
          </p:cNvPicPr>
          <p:nvPr/>
        </p:nvPicPr>
        <p:blipFill>
          <a:blip r:embed="rId2">
            <a:extLst/>
          </a:blip>
          <a:srcRect r="1269"/>
          <a:stretch>
            <a:fillRect/>
          </a:stretch>
        </p:blipFill>
        <p:spPr>
          <a:xfrm>
            <a:off x="1384296" y="1846239"/>
            <a:ext cx="9652005" cy="6913117"/>
          </a:xfrm>
          <a:prstGeom prst="rect">
            <a:avLst/>
          </a:prstGeom>
          <a:ln w="12700">
            <a:miter lim="400000"/>
          </a:ln>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 name="Private sessions"/>
          <p:cNvSpPr txBox="1">
            <a:spLocks noGrp="1"/>
          </p:cNvSpPr>
          <p:nvPr>
            <p:ph type="body" sz="quarter" idx="1"/>
          </p:nvPr>
        </p:nvSpPr>
        <p:spPr>
          <a:xfrm>
            <a:off x="894078" y="1939070"/>
            <a:ext cx="11217924" cy="719266"/>
          </a:xfrm>
          <a:prstGeom prst="rect">
            <a:avLst/>
          </a:prstGeom>
        </p:spPr>
        <p:txBody>
          <a:bodyPr/>
          <a:lstStyle>
            <a:lvl1pPr defTabSz="1235455">
              <a:spcBef>
                <a:spcPts val="1300"/>
              </a:spcBef>
              <a:defRPr sz="3900"/>
            </a:lvl1pPr>
          </a:lstStyle>
          <a:p>
            <a:r>
              <a:t>Private sessions</a:t>
            </a:r>
          </a:p>
        </p:txBody>
      </p:sp>
      <p:sp>
        <p:nvSpPr>
          <p:cNvPr id="579" name="Reflections"/>
          <p:cNvSpPr txBox="1">
            <a:spLocks noGrp="1"/>
          </p:cNvSpPr>
          <p:nvPr>
            <p:ph type="title"/>
          </p:nvPr>
        </p:nvSpPr>
        <p:spPr>
          <a:xfrm>
            <a:off x="894078" y="770350"/>
            <a:ext cx="11216644" cy="1067662"/>
          </a:xfrm>
          <a:prstGeom prst="rect">
            <a:avLst/>
          </a:prstGeom>
        </p:spPr>
        <p:txBody>
          <a:bodyPr/>
          <a:lstStyle/>
          <a:p>
            <a:r>
              <a:t>Reflections</a:t>
            </a:r>
          </a:p>
        </p:txBody>
      </p:sp>
      <p:sp>
        <p:nvSpPr>
          <p:cNvPr id="580" name="Text Placeholder 2"/>
          <p:cNvSpPr>
            <a:spLocks noGrp="1"/>
          </p:cNvSpPr>
          <p:nvPr>
            <p:ph type="body" idx="13"/>
          </p:nvPr>
        </p:nvSpPr>
        <p:spPr>
          <a:xfrm>
            <a:off x="894078" y="2759394"/>
            <a:ext cx="11216644" cy="602375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443943" indent="-443943" defTabSz="1222450">
              <a:spcBef>
                <a:spcPts val="1300"/>
              </a:spcBef>
              <a:defRPr sz="3100">
                <a:latin typeface="Calibri"/>
                <a:ea typeface="Calibri"/>
                <a:cs typeface="Calibri"/>
                <a:sym typeface="Calibri"/>
              </a:defRPr>
            </a:pPr>
            <a:r>
              <a:t>Bearing witness was a very powerful process</a:t>
            </a:r>
          </a:p>
          <a:p>
            <a:pPr marL="443943" indent="-443943" defTabSz="1222450">
              <a:spcBef>
                <a:spcPts val="1300"/>
              </a:spcBef>
              <a:defRPr sz="3100">
                <a:latin typeface="Calibri"/>
                <a:ea typeface="Calibri"/>
                <a:cs typeface="Calibri"/>
                <a:sym typeface="Calibri"/>
              </a:defRPr>
            </a:pPr>
            <a:r>
              <a:t>the distressed child and courageous adult were present</a:t>
            </a:r>
          </a:p>
          <a:p>
            <a:pPr marL="443943" indent="-443943" defTabSz="1222450">
              <a:spcBef>
                <a:spcPts val="1300"/>
              </a:spcBef>
              <a:defRPr sz="3100">
                <a:latin typeface="Calibri"/>
                <a:ea typeface="Calibri"/>
                <a:cs typeface="Calibri"/>
                <a:sym typeface="Calibri"/>
              </a:defRPr>
            </a:pPr>
            <a:r>
              <a:t>empowering and inspiring</a:t>
            </a:r>
          </a:p>
          <a:p>
            <a:pPr marL="443943" indent="-443943" defTabSz="1222450">
              <a:spcBef>
                <a:spcPts val="1300"/>
              </a:spcBef>
              <a:defRPr sz="3100">
                <a:latin typeface="Calibri"/>
                <a:ea typeface="Calibri"/>
                <a:cs typeface="Calibri"/>
                <a:sym typeface="Calibri"/>
              </a:defRPr>
            </a:pPr>
            <a:r>
              <a:t>Feedback overwhelmingly positive</a:t>
            </a:r>
          </a:p>
          <a:p>
            <a:pPr marL="443943" indent="-443943" defTabSz="1222450">
              <a:spcBef>
                <a:spcPts val="1300"/>
              </a:spcBef>
              <a:defRPr sz="3100">
                <a:latin typeface="Calibri"/>
                <a:ea typeface="Calibri"/>
                <a:cs typeface="Calibri"/>
                <a:sym typeface="Calibri"/>
              </a:defRPr>
            </a:pPr>
            <a:r>
              <a:t>Often sustained positive impact</a:t>
            </a:r>
          </a:p>
          <a:p>
            <a:pPr marL="443943" indent="-443943" defTabSz="1222450">
              <a:spcBef>
                <a:spcPts val="1300"/>
              </a:spcBef>
              <a:defRPr sz="3100">
                <a:latin typeface="Calibri"/>
                <a:ea typeface="Calibri"/>
                <a:cs typeface="Calibri"/>
                <a:sym typeface="Calibri"/>
              </a:defRPr>
            </a:pPr>
            <a:r>
              <a:t>Pivotal moment, turning point, allows for a shift or change to occur</a:t>
            </a:r>
          </a:p>
          <a:p>
            <a:pPr marL="443943" indent="-443943" defTabSz="1222450">
              <a:spcBef>
                <a:spcPts val="1300"/>
              </a:spcBef>
              <a:defRPr sz="3100">
                <a:latin typeface="Calibri"/>
                <a:ea typeface="Calibri"/>
                <a:cs typeface="Calibri"/>
                <a:sym typeface="Calibri"/>
              </a:defRPr>
            </a:pPr>
            <a:r>
              <a:t>Why was this disclosure different? Being ‘heard’ for the first time.</a:t>
            </a:r>
          </a:p>
          <a:p>
            <a:pPr marL="443943" indent="-443943" defTabSz="1222450">
              <a:spcBef>
                <a:spcPts val="1300"/>
              </a:spcBef>
              <a:defRPr sz="3100">
                <a:latin typeface="Calibri"/>
                <a:ea typeface="Calibri"/>
                <a:cs typeface="Calibri"/>
                <a:sym typeface="Calibri"/>
              </a:defRPr>
            </a:pPr>
            <a:r>
              <a:t>Normal, human, compassionate response</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Title 1"/>
          <p:cNvSpPr txBox="1">
            <a:spLocks noGrp="1"/>
          </p:cNvSpPr>
          <p:nvPr>
            <p:ph type="title"/>
          </p:nvPr>
        </p:nvSpPr>
        <p:spPr>
          <a:xfrm>
            <a:off x="890878" y="1596248"/>
            <a:ext cx="11223042" cy="3068518"/>
          </a:xfrm>
          <a:prstGeom prst="rect">
            <a:avLst/>
          </a:prstGeom>
        </p:spPr>
        <p:txBody>
          <a:bodyPr/>
          <a:lstStyle/>
          <a:p>
            <a:r>
              <a:t>Particular institution types</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 name="Title 1"/>
          <p:cNvSpPr txBox="1">
            <a:spLocks noGrp="1"/>
          </p:cNvSpPr>
          <p:nvPr>
            <p:ph type="title"/>
          </p:nvPr>
        </p:nvSpPr>
        <p:spPr>
          <a:xfrm>
            <a:off x="815986" y="1596248"/>
            <a:ext cx="11587517" cy="1106712"/>
          </a:xfrm>
          <a:prstGeom prst="rect">
            <a:avLst/>
          </a:prstGeom>
        </p:spPr>
        <p:txBody>
          <a:bodyPr/>
          <a:lstStyle>
            <a:lvl1pPr algn="l" defTabSz="1196441">
              <a:spcBef>
                <a:spcPts val="1500"/>
              </a:spcBef>
              <a:defRPr sz="4200"/>
            </a:lvl1pPr>
          </a:lstStyle>
          <a:p>
            <a:r>
              <a:t>Focus on institutional contexts and responses</a:t>
            </a:r>
          </a:p>
        </p:txBody>
      </p:sp>
      <p:sp>
        <p:nvSpPr>
          <p:cNvPr id="585" name="Subtitle 2"/>
          <p:cNvSpPr txBox="1">
            <a:spLocks noGrp="1"/>
          </p:cNvSpPr>
          <p:nvPr>
            <p:ph type="body" idx="1"/>
          </p:nvPr>
        </p:nvSpPr>
        <p:spPr>
          <a:xfrm>
            <a:off x="815987" y="2513089"/>
            <a:ext cx="11297933" cy="6156779"/>
          </a:xfrm>
          <a:prstGeom prst="rect">
            <a:avLst/>
          </a:prstGeom>
        </p:spPr>
        <p:txBody>
          <a:bodyPr/>
          <a:lstStyle/>
          <a:p>
            <a:pPr>
              <a:lnSpc>
                <a:spcPct val="72000"/>
              </a:lnSpc>
              <a:defRPr sz="2400"/>
            </a:pPr>
            <a:endParaRPr/>
          </a:p>
          <a:p>
            <a:pPr algn="l">
              <a:lnSpc>
                <a:spcPct val="88000"/>
              </a:lnSpc>
              <a:defRPr sz="3000">
                <a:solidFill>
                  <a:srgbClr val="000000"/>
                </a:solidFill>
                <a:latin typeface="Calibri"/>
                <a:ea typeface="Calibri"/>
                <a:cs typeface="Calibri"/>
                <a:sym typeface="Calibri"/>
              </a:defRPr>
            </a:pPr>
            <a:r>
              <a:t>To fully examine institutional responses to child sexual abuse and how we can better protect children, the Royal Commission chose a range of institution types for in-depth examination:</a:t>
            </a:r>
            <a:endParaRPr sz="5200"/>
          </a:p>
          <a:p>
            <a:pPr algn="l">
              <a:lnSpc>
                <a:spcPct val="72000"/>
              </a:lnSpc>
              <a:defRPr sz="3400">
                <a:solidFill>
                  <a:srgbClr val="000000"/>
                </a:solidFill>
                <a:latin typeface="Calibri"/>
                <a:ea typeface="Calibri"/>
                <a:cs typeface="Calibri"/>
                <a:sym typeface="Calibri"/>
              </a:defRPr>
            </a:pPr>
            <a:endParaRPr sz="5200"/>
          </a:p>
          <a:p>
            <a:pPr marL="467590" indent="-467590" algn="l">
              <a:lnSpc>
                <a:spcPct val="88000"/>
              </a:lnSpc>
              <a:buClr>
                <a:srgbClr val="0070C0"/>
              </a:buClr>
              <a:buSzPct val="100000"/>
              <a:buChar char="▪"/>
              <a:defRPr sz="3000">
                <a:solidFill>
                  <a:srgbClr val="000000"/>
                </a:solidFill>
                <a:latin typeface="Calibri"/>
                <a:ea typeface="Calibri"/>
                <a:cs typeface="Calibri"/>
                <a:sym typeface="Calibri"/>
              </a:defRPr>
            </a:pPr>
            <a:r>
              <a:t>Historical residential institutions </a:t>
            </a:r>
            <a:endParaRPr sz="3600"/>
          </a:p>
          <a:p>
            <a:pPr marL="467590" indent="-467590" algn="l">
              <a:lnSpc>
                <a:spcPct val="88000"/>
              </a:lnSpc>
              <a:buClr>
                <a:srgbClr val="0070C0"/>
              </a:buClr>
              <a:buSzPct val="100000"/>
              <a:buChar char="▪"/>
              <a:defRPr sz="3000">
                <a:solidFill>
                  <a:srgbClr val="000000"/>
                </a:solidFill>
                <a:latin typeface="Calibri"/>
                <a:ea typeface="Calibri"/>
                <a:cs typeface="Calibri"/>
                <a:sym typeface="Calibri"/>
              </a:defRPr>
            </a:pPr>
            <a:r>
              <a:t>Contemporary out-of-home care</a:t>
            </a:r>
            <a:endParaRPr sz="5200"/>
          </a:p>
          <a:p>
            <a:pPr marL="467590" indent="-467590" algn="l">
              <a:lnSpc>
                <a:spcPct val="88000"/>
              </a:lnSpc>
              <a:buClr>
                <a:srgbClr val="0070C0"/>
              </a:buClr>
              <a:buSzPct val="100000"/>
              <a:buChar char="▪"/>
              <a:defRPr sz="3000">
                <a:solidFill>
                  <a:srgbClr val="000000"/>
                </a:solidFill>
                <a:latin typeface="Calibri"/>
                <a:ea typeface="Calibri"/>
                <a:cs typeface="Calibri"/>
                <a:sym typeface="Calibri"/>
              </a:defRPr>
            </a:pPr>
            <a:r>
              <a:t>Schools</a:t>
            </a:r>
            <a:endParaRPr sz="5200"/>
          </a:p>
          <a:p>
            <a:pPr marL="467590" indent="-467590" algn="l">
              <a:lnSpc>
                <a:spcPct val="88000"/>
              </a:lnSpc>
              <a:buClr>
                <a:srgbClr val="0070C0"/>
              </a:buClr>
              <a:buSzPct val="100000"/>
              <a:buChar char="▪"/>
              <a:defRPr sz="3000">
                <a:solidFill>
                  <a:srgbClr val="000000"/>
                </a:solidFill>
                <a:latin typeface="Calibri"/>
                <a:ea typeface="Calibri"/>
                <a:cs typeface="Calibri"/>
                <a:sym typeface="Calibri"/>
              </a:defRPr>
            </a:pPr>
            <a:r>
              <a:t>Sport, recreation, arts, culture, community and hobby groups</a:t>
            </a:r>
            <a:endParaRPr sz="5200"/>
          </a:p>
          <a:p>
            <a:pPr marL="467590" indent="-467590" algn="l">
              <a:lnSpc>
                <a:spcPct val="88000"/>
              </a:lnSpc>
              <a:buClr>
                <a:srgbClr val="0070C0"/>
              </a:buClr>
              <a:buSzPct val="100000"/>
              <a:buChar char="▪"/>
              <a:defRPr sz="3000">
                <a:solidFill>
                  <a:srgbClr val="000000"/>
                </a:solidFill>
                <a:latin typeface="Calibri"/>
                <a:ea typeface="Calibri"/>
                <a:cs typeface="Calibri"/>
                <a:sym typeface="Calibri"/>
              </a:defRPr>
            </a:pPr>
            <a:r>
              <a:t>Contemporary detention environments</a:t>
            </a:r>
            <a:endParaRPr sz="5200"/>
          </a:p>
          <a:p>
            <a:pPr marL="467590" indent="-467590" algn="l">
              <a:lnSpc>
                <a:spcPct val="88000"/>
              </a:lnSpc>
              <a:buClr>
                <a:srgbClr val="0070C0"/>
              </a:buClr>
              <a:buSzPct val="100000"/>
              <a:buChar char="▪"/>
              <a:defRPr sz="3000">
                <a:solidFill>
                  <a:srgbClr val="000000"/>
                </a:solidFill>
                <a:latin typeface="Calibri"/>
                <a:ea typeface="Calibri"/>
                <a:cs typeface="Calibri"/>
                <a:sym typeface="Calibri"/>
              </a:defRPr>
            </a:pPr>
            <a:r>
              <a:t>Religious institutions</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1" name="Footer Placeholder 4"/>
          <p:cNvGrpSpPr/>
          <p:nvPr/>
        </p:nvGrpSpPr>
        <p:grpSpPr>
          <a:xfrm>
            <a:off x="-1" y="9095480"/>
            <a:ext cx="13004802" cy="640004"/>
            <a:chOff x="0" y="0"/>
            <a:chExt cx="13004801" cy="640002"/>
          </a:xfrm>
        </p:grpSpPr>
        <p:sp>
          <p:nvSpPr>
            <p:cNvPr id="589"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590"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592" name="Title 3"/>
          <p:cNvSpPr txBox="1">
            <a:spLocks noGrp="1"/>
          </p:cNvSpPr>
          <p:nvPr>
            <p:ph type="title"/>
          </p:nvPr>
        </p:nvSpPr>
        <p:spPr>
          <a:xfrm>
            <a:off x="894078" y="1001737"/>
            <a:ext cx="11216642" cy="1067662"/>
          </a:xfrm>
          <a:prstGeom prst="rect">
            <a:avLst/>
          </a:prstGeom>
        </p:spPr>
        <p:txBody>
          <a:bodyPr/>
          <a:lstStyle/>
          <a:p>
            <a:r>
              <a:t>Common institutional responses</a:t>
            </a:r>
          </a:p>
        </p:txBody>
      </p:sp>
      <p:sp>
        <p:nvSpPr>
          <p:cNvPr id="593" name="Text Placeholder 7"/>
          <p:cNvSpPr txBox="1">
            <a:spLocks noGrp="1"/>
          </p:cNvSpPr>
          <p:nvPr>
            <p:ph type="body" idx="1"/>
          </p:nvPr>
        </p:nvSpPr>
        <p:spPr>
          <a:xfrm>
            <a:off x="894078" y="2407643"/>
            <a:ext cx="11216642" cy="5788190"/>
          </a:xfrm>
          <a:prstGeom prst="rect">
            <a:avLst/>
          </a:prstGeom>
        </p:spPr>
        <p:txBody>
          <a:bodyPr/>
          <a:lstStyle/>
          <a:p>
            <a:pPr defTabSz="1274469">
              <a:spcBef>
                <a:spcPts val="1300"/>
              </a:spcBef>
              <a:defRPr sz="3200">
                <a:solidFill>
                  <a:srgbClr val="000000"/>
                </a:solidFill>
              </a:defRPr>
            </a:pPr>
            <a:r>
              <a:t>It has been common for institutions to respond to allegations or disclosures of child sexual abuse in the following ways:</a:t>
            </a:r>
          </a:p>
          <a:p>
            <a:pPr marL="618811" lvl="1" indent="-313638" defTabSz="1274469">
              <a:spcBef>
                <a:spcPts val="600"/>
              </a:spcBef>
              <a:buFont typeface="Arial"/>
              <a:defRPr sz="3200" b="1">
                <a:solidFill>
                  <a:srgbClr val="000000"/>
                </a:solidFill>
              </a:defRPr>
            </a:pPr>
            <a:r>
              <a:t>dismiss</a:t>
            </a:r>
            <a:r>
              <a:rPr b="0"/>
              <a:t> or </a:t>
            </a:r>
            <a:r>
              <a:t>deny</a:t>
            </a:r>
            <a:r>
              <a:rPr b="0"/>
              <a:t> allegations</a:t>
            </a:r>
          </a:p>
          <a:p>
            <a:pPr marL="618811" lvl="1" indent="-313638" defTabSz="1274469">
              <a:spcBef>
                <a:spcPts val="600"/>
              </a:spcBef>
              <a:buFont typeface="Arial"/>
              <a:defRPr sz="3200" b="1">
                <a:solidFill>
                  <a:srgbClr val="000000"/>
                </a:solidFill>
              </a:defRPr>
            </a:pPr>
            <a:r>
              <a:t>punish</a:t>
            </a:r>
            <a:r>
              <a:rPr b="0"/>
              <a:t> victims</a:t>
            </a:r>
          </a:p>
          <a:p>
            <a:pPr marL="618811" lvl="1" indent="-313638" defTabSz="1274469">
              <a:spcBef>
                <a:spcPts val="600"/>
              </a:spcBef>
              <a:buFont typeface="Arial"/>
              <a:defRPr sz="3200" b="1">
                <a:solidFill>
                  <a:srgbClr val="000000"/>
                </a:solidFill>
              </a:defRPr>
            </a:pPr>
            <a:r>
              <a:t>minimise</a:t>
            </a:r>
            <a:r>
              <a:rPr b="0"/>
              <a:t> the abuse</a:t>
            </a:r>
          </a:p>
          <a:p>
            <a:pPr marL="618811" lvl="1" indent="-313638" defTabSz="1274469">
              <a:spcBef>
                <a:spcPts val="600"/>
              </a:spcBef>
              <a:buFont typeface="Arial"/>
              <a:defRPr sz="3200" b="1">
                <a:solidFill>
                  <a:srgbClr val="000000"/>
                </a:solidFill>
              </a:defRPr>
            </a:pPr>
            <a:r>
              <a:t>fail to report </a:t>
            </a:r>
            <a:r>
              <a:rPr b="0"/>
              <a:t>to police</a:t>
            </a:r>
          </a:p>
          <a:p>
            <a:pPr marL="618811" lvl="1" indent="-313638" defTabSz="1274469">
              <a:spcBef>
                <a:spcPts val="600"/>
              </a:spcBef>
              <a:buFont typeface="Arial"/>
              <a:defRPr sz="3200">
                <a:solidFill>
                  <a:srgbClr val="000000"/>
                </a:solidFill>
              </a:defRPr>
            </a:pPr>
            <a:r>
              <a:t>provide perpetrators with </a:t>
            </a:r>
            <a:r>
              <a:rPr b="1"/>
              <a:t>continued access </a:t>
            </a:r>
            <a:r>
              <a:t>to children and employment</a:t>
            </a:r>
          </a:p>
          <a:p>
            <a:pPr marL="618811" lvl="1" indent="-313638" defTabSz="1274469">
              <a:spcBef>
                <a:spcPts val="600"/>
              </a:spcBef>
              <a:buFont typeface="Arial"/>
              <a:defRPr sz="3200">
                <a:solidFill>
                  <a:srgbClr val="000000"/>
                </a:solidFill>
              </a:defRPr>
            </a:pPr>
            <a:r>
              <a:t>adopt </a:t>
            </a:r>
            <a:r>
              <a:rPr b="1"/>
              <a:t>‘in-house</a:t>
            </a:r>
            <a:r>
              <a:t>’ responses guided by internal policies or, in religious institutions, religious laws and principles. </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 name="ab_aust_full.jpeg" descr="ab_aust_full.jpeg"/>
          <p:cNvPicPr>
            <a:picLocks noChangeAspect="1"/>
          </p:cNvPicPr>
          <p:nvPr/>
        </p:nvPicPr>
        <p:blipFill>
          <a:blip r:embed="rId3">
            <a:extLst/>
          </a:blip>
          <a:stretch>
            <a:fillRect/>
          </a:stretch>
        </p:blipFill>
        <p:spPr>
          <a:xfrm>
            <a:off x="154483" y="-18150"/>
            <a:ext cx="12731868" cy="9753601"/>
          </a:xfrm>
          <a:prstGeom prst="rect">
            <a:avLst/>
          </a:prstGeom>
          <a:ln w="12700">
            <a:miter lim="400000"/>
          </a:ln>
        </p:spPr>
      </p:pic>
      <p:sp>
        <p:nvSpPr>
          <p:cNvPr id="317" name="X"/>
          <p:cNvSpPr txBox="1"/>
          <p:nvPr/>
        </p:nvSpPr>
        <p:spPr>
          <a:xfrm>
            <a:off x="2893854" y="3599308"/>
            <a:ext cx="386824" cy="5999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5022" tIns="65022" rIns="65022" bIns="65022">
            <a:spAutoFit/>
          </a:bodyPr>
          <a:lstStyle>
            <a:lvl1pPr algn="l" defTabSz="1300480">
              <a:defRPr sz="3200" b="1">
                <a:latin typeface="Calibri"/>
                <a:ea typeface="Calibri"/>
                <a:cs typeface="Calibri"/>
                <a:sym typeface="Calibri"/>
              </a:defRPr>
            </a:lvl1pPr>
          </a:lstStyle>
          <a:p>
            <a:r>
              <a:t>X</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 name="Title 1"/>
          <p:cNvSpPr txBox="1">
            <a:spLocks noGrp="1"/>
          </p:cNvSpPr>
          <p:nvPr>
            <p:ph type="title"/>
          </p:nvPr>
        </p:nvSpPr>
        <p:spPr>
          <a:xfrm>
            <a:off x="815988" y="1596248"/>
            <a:ext cx="11297933" cy="1106712"/>
          </a:xfrm>
          <a:prstGeom prst="rect">
            <a:avLst/>
          </a:prstGeom>
        </p:spPr>
        <p:txBody>
          <a:bodyPr/>
          <a:lstStyle>
            <a:lvl1pPr algn="l">
              <a:defRPr sz="5600"/>
            </a:lvl1pPr>
          </a:lstStyle>
          <a:p>
            <a:r>
              <a:t>Common institutional risks</a:t>
            </a:r>
          </a:p>
        </p:txBody>
      </p:sp>
      <p:sp>
        <p:nvSpPr>
          <p:cNvPr id="598" name="Subtitle 2"/>
          <p:cNvSpPr txBox="1">
            <a:spLocks noGrp="1"/>
          </p:cNvSpPr>
          <p:nvPr>
            <p:ph type="body" idx="1"/>
          </p:nvPr>
        </p:nvSpPr>
        <p:spPr>
          <a:xfrm>
            <a:off x="815988" y="2957955"/>
            <a:ext cx="11297933" cy="5572076"/>
          </a:xfrm>
          <a:prstGeom prst="rect">
            <a:avLst/>
          </a:prstGeom>
        </p:spPr>
        <p:txBody>
          <a:bodyPr/>
          <a:lstStyle/>
          <a:p>
            <a:pPr algn="l">
              <a:defRPr sz="3000" b="1">
                <a:solidFill>
                  <a:srgbClr val="000000"/>
                </a:solidFill>
                <a:latin typeface="Calibri"/>
                <a:ea typeface="Calibri"/>
                <a:cs typeface="Calibri"/>
                <a:sym typeface="Calibri"/>
              </a:defRPr>
            </a:pPr>
            <a:r>
              <a:t>Organisational leadership and culture </a:t>
            </a:r>
            <a:r>
              <a:rPr b="0"/>
              <a:t>shape assumptions, values, beliefs and norms. These influence how to behave when interacting with children and what is considered appropriate.</a:t>
            </a:r>
            <a:endParaRPr sz="5600"/>
          </a:p>
          <a:p>
            <a:pPr algn="l">
              <a:defRPr sz="3000">
                <a:solidFill>
                  <a:srgbClr val="000000"/>
                </a:solidFill>
                <a:latin typeface="Calibri"/>
                <a:ea typeface="Calibri"/>
                <a:cs typeface="Calibri"/>
                <a:sym typeface="Calibri"/>
              </a:defRPr>
            </a:pPr>
            <a:r>
              <a:t>Risk factors include:</a:t>
            </a:r>
            <a:endParaRPr sz="5600"/>
          </a:p>
          <a:p>
            <a:pPr marL="467590" indent="-467590" algn="l">
              <a:buClr>
                <a:srgbClr val="0070C0"/>
              </a:buClr>
              <a:buSzPct val="100000"/>
              <a:buChar char="▪"/>
              <a:defRPr sz="3000">
                <a:solidFill>
                  <a:srgbClr val="000000"/>
                </a:solidFill>
                <a:latin typeface="Calibri"/>
                <a:ea typeface="Calibri"/>
                <a:cs typeface="Calibri"/>
                <a:sym typeface="Calibri"/>
              </a:defRPr>
            </a:pPr>
            <a:r>
              <a:t>prioritising the reputation of the institution over the safety and wellbeing of children</a:t>
            </a:r>
            <a:endParaRPr sz="5600"/>
          </a:p>
          <a:p>
            <a:pPr marL="467590" indent="-467590" algn="l">
              <a:buClr>
                <a:srgbClr val="0070C0"/>
              </a:buClr>
              <a:buSzPct val="100000"/>
              <a:buChar char="▪"/>
              <a:defRPr sz="3000">
                <a:solidFill>
                  <a:srgbClr val="000000"/>
                </a:solidFill>
                <a:latin typeface="Calibri"/>
                <a:ea typeface="Calibri"/>
                <a:cs typeface="Calibri"/>
                <a:sym typeface="Calibri"/>
              </a:defRPr>
            </a:pPr>
            <a:r>
              <a:t>failing to listen to and respect children</a:t>
            </a:r>
            <a:endParaRPr sz="5600"/>
          </a:p>
          <a:p>
            <a:pPr marL="467590" indent="-467590" algn="l">
              <a:buClr>
                <a:srgbClr val="0070C0"/>
              </a:buClr>
              <a:buSzPct val="100000"/>
              <a:buChar char="▪"/>
              <a:defRPr sz="3000">
                <a:solidFill>
                  <a:srgbClr val="000000"/>
                </a:solidFill>
                <a:latin typeface="Calibri"/>
                <a:ea typeface="Calibri"/>
                <a:cs typeface="Calibri"/>
                <a:sym typeface="Calibri"/>
              </a:defRPr>
            </a:pPr>
            <a:r>
              <a:t>understating the seriousness of allegations and complaints</a:t>
            </a:r>
            <a:endParaRPr sz="5600"/>
          </a:p>
          <a:p>
            <a:pPr marL="467590" indent="-467590" algn="l">
              <a:buClr>
                <a:srgbClr val="0070C0"/>
              </a:buClr>
              <a:buSzPct val="100000"/>
              <a:buChar char="▪"/>
              <a:defRPr sz="3000">
                <a:solidFill>
                  <a:srgbClr val="000000"/>
                </a:solidFill>
                <a:latin typeface="Calibri"/>
                <a:ea typeface="Calibri"/>
                <a:cs typeface="Calibri"/>
                <a:sym typeface="Calibri"/>
              </a:defRPr>
            </a:pPr>
            <a:r>
              <a:t>hierarchies that create deferential obedience rather than accountability.</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 name="Title 1"/>
          <p:cNvSpPr txBox="1">
            <a:spLocks noGrp="1"/>
          </p:cNvSpPr>
          <p:nvPr>
            <p:ph type="title"/>
          </p:nvPr>
        </p:nvSpPr>
        <p:spPr>
          <a:xfrm>
            <a:off x="815988" y="1596248"/>
            <a:ext cx="11297933" cy="1106712"/>
          </a:xfrm>
          <a:prstGeom prst="rect">
            <a:avLst/>
          </a:prstGeom>
        </p:spPr>
        <p:txBody>
          <a:bodyPr/>
          <a:lstStyle>
            <a:lvl1pPr algn="l">
              <a:defRPr sz="5600"/>
            </a:lvl1pPr>
          </a:lstStyle>
          <a:p>
            <a:r>
              <a:t>Common situational risks</a:t>
            </a:r>
          </a:p>
        </p:txBody>
      </p:sp>
      <p:sp>
        <p:nvSpPr>
          <p:cNvPr id="603" name="Subtitle 2"/>
          <p:cNvSpPr txBox="1">
            <a:spLocks noGrp="1"/>
          </p:cNvSpPr>
          <p:nvPr>
            <p:ph type="body" idx="1"/>
          </p:nvPr>
        </p:nvSpPr>
        <p:spPr>
          <a:xfrm>
            <a:off x="815988" y="2957956"/>
            <a:ext cx="11297933" cy="4519806"/>
          </a:xfrm>
          <a:prstGeom prst="rect">
            <a:avLst/>
          </a:prstGeom>
        </p:spPr>
        <p:txBody>
          <a:bodyPr/>
          <a:lstStyle/>
          <a:p>
            <a:pPr algn="l">
              <a:defRPr sz="3000" b="1">
                <a:solidFill>
                  <a:srgbClr val="000000"/>
                </a:solidFill>
                <a:latin typeface="Calibri"/>
                <a:ea typeface="Calibri"/>
                <a:cs typeface="Calibri"/>
                <a:sym typeface="Calibri"/>
              </a:defRPr>
            </a:pPr>
            <a:r>
              <a:t>Situational</a:t>
            </a:r>
            <a:r>
              <a:rPr sz="4200">
                <a:solidFill>
                  <a:srgbClr val="5B9BD5"/>
                </a:solidFill>
              </a:rPr>
              <a:t> </a:t>
            </a:r>
            <a:r>
              <a:t>risks </a:t>
            </a:r>
            <a:r>
              <a:rPr b="0"/>
              <a:t>of abuse arise from:</a:t>
            </a:r>
          </a:p>
          <a:p>
            <a:pPr marL="467590" indent="-467590" algn="l">
              <a:buClr>
                <a:srgbClr val="0070C0"/>
              </a:buClr>
              <a:buSzPct val="100000"/>
              <a:buChar char="▪"/>
              <a:defRPr sz="3000">
                <a:solidFill>
                  <a:srgbClr val="000000"/>
                </a:solidFill>
                <a:latin typeface="Calibri"/>
                <a:ea typeface="Calibri"/>
                <a:cs typeface="Calibri"/>
                <a:sym typeface="Calibri"/>
              </a:defRPr>
            </a:pPr>
            <a:r>
              <a:t>unsupervised, one-to-one access to a child </a:t>
            </a:r>
          </a:p>
          <a:p>
            <a:pPr marL="467590" indent="-467590" algn="l">
              <a:buClr>
                <a:srgbClr val="0070C0"/>
              </a:buClr>
              <a:buSzPct val="100000"/>
              <a:buChar char="▪"/>
              <a:defRPr sz="3000">
                <a:solidFill>
                  <a:srgbClr val="000000"/>
                </a:solidFill>
                <a:latin typeface="Calibri"/>
                <a:ea typeface="Calibri"/>
                <a:cs typeface="Calibri"/>
                <a:sym typeface="Calibri"/>
              </a:defRPr>
            </a:pPr>
            <a:r>
              <a:t>opportunities to form relationships that involve physical contact and/or emotional closeness.</a:t>
            </a:r>
          </a:p>
          <a:p>
            <a:pPr algn="l">
              <a:defRPr sz="3000">
                <a:solidFill>
                  <a:srgbClr val="000000"/>
                </a:solidFill>
                <a:latin typeface="Calibri"/>
                <a:ea typeface="Calibri"/>
                <a:cs typeface="Calibri"/>
                <a:sym typeface="Calibri"/>
              </a:defRPr>
            </a:pPr>
            <a:r>
              <a:t>These risks are normal features of many institutional settings – boarding and day schools, out-of-home care settings, individual tuition, youth camps and sporting activities. Most can be reduced through implementing Child Safe policies and procedures.</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9" name="Footer Placeholder 4"/>
          <p:cNvGrpSpPr/>
          <p:nvPr/>
        </p:nvGrpSpPr>
        <p:grpSpPr>
          <a:xfrm>
            <a:off x="-1" y="9095480"/>
            <a:ext cx="13004802" cy="640004"/>
            <a:chOff x="0" y="0"/>
            <a:chExt cx="13004801" cy="640002"/>
          </a:xfrm>
        </p:grpSpPr>
        <p:sp>
          <p:nvSpPr>
            <p:cNvPr id="607"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608"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610" name="Title 3"/>
          <p:cNvSpPr txBox="1">
            <a:spLocks noGrp="1"/>
          </p:cNvSpPr>
          <p:nvPr>
            <p:ph type="title"/>
          </p:nvPr>
        </p:nvSpPr>
        <p:spPr>
          <a:xfrm>
            <a:off x="1141044" y="802515"/>
            <a:ext cx="11216644" cy="1836603"/>
          </a:xfrm>
          <a:prstGeom prst="rect">
            <a:avLst/>
          </a:prstGeom>
        </p:spPr>
        <p:txBody>
          <a:bodyPr/>
          <a:lstStyle/>
          <a:p>
            <a:r>
              <a:t>Vulnerability of children in care</a:t>
            </a:r>
          </a:p>
          <a:p>
            <a:r>
              <a:t>Contemporary OOHC</a:t>
            </a:r>
          </a:p>
        </p:txBody>
      </p:sp>
      <p:sp>
        <p:nvSpPr>
          <p:cNvPr id="611" name="Text Placeholder 2"/>
          <p:cNvSpPr txBox="1">
            <a:spLocks noGrp="1"/>
          </p:cNvSpPr>
          <p:nvPr>
            <p:ph type="body" idx="1"/>
          </p:nvPr>
        </p:nvSpPr>
        <p:spPr>
          <a:xfrm>
            <a:off x="894079" y="2795283"/>
            <a:ext cx="11710573" cy="5987865"/>
          </a:xfrm>
          <a:prstGeom prst="rect">
            <a:avLst/>
          </a:prstGeom>
        </p:spPr>
        <p:txBody>
          <a:bodyPr/>
          <a:lstStyle/>
          <a:p>
            <a:pPr indent="197099">
              <a:defRPr sz="3000">
                <a:solidFill>
                  <a:srgbClr val="000000"/>
                </a:solidFill>
              </a:defRPr>
            </a:pPr>
            <a:r>
              <a:t>Combination of more risk factors and fewer protective factors heighten the risk of sexual abuse for some children. Key factors that increase the vulnerability of children in care include:</a:t>
            </a:r>
          </a:p>
          <a:p>
            <a:pPr marL="664689" indent="-467590">
              <a:buClr>
                <a:srgbClr val="5B9BD5"/>
              </a:buClr>
              <a:buSzPct val="100000"/>
              <a:buChar char="▪"/>
              <a:defRPr sz="3000">
                <a:solidFill>
                  <a:srgbClr val="000000"/>
                </a:solidFill>
              </a:defRPr>
            </a:pPr>
            <a:r>
              <a:t>the impact of </a:t>
            </a:r>
            <a:r>
              <a:rPr b="1"/>
              <a:t>previous maltreatment</a:t>
            </a:r>
          </a:p>
          <a:p>
            <a:pPr marL="664689" indent="-467590">
              <a:buClr>
                <a:srgbClr val="5B9BD5"/>
              </a:buClr>
              <a:buSzPct val="100000"/>
              <a:buChar char="▪"/>
              <a:defRPr sz="3000" b="1">
                <a:solidFill>
                  <a:srgbClr val="000000"/>
                </a:solidFill>
              </a:defRPr>
            </a:pPr>
            <a:r>
              <a:t>loss of connection </a:t>
            </a:r>
            <a:r>
              <a:rPr b="0"/>
              <a:t>to family and culture </a:t>
            </a:r>
          </a:p>
          <a:p>
            <a:pPr marL="664689" indent="-467590">
              <a:buClr>
                <a:srgbClr val="5B9BD5"/>
              </a:buClr>
              <a:buSzPct val="100000"/>
              <a:buChar char="▪"/>
              <a:defRPr sz="3000" b="1">
                <a:solidFill>
                  <a:srgbClr val="000000"/>
                </a:solidFill>
              </a:defRPr>
            </a:pPr>
            <a:r>
              <a:t>multiple placements </a:t>
            </a:r>
            <a:r>
              <a:rPr b="0"/>
              <a:t>and </a:t>
            </a:r>
            <a:r>
              <a:t>‘parade of strangers’ </a:t>
            </a:r>
          </a:p>
          <a:p>
            <a:pPr marL="664689" indent="-467590">
              <a:buClr>
                <a:srgbClr val="5B9BD5"/>
              </a:buClr>
              <a:buSzPct val="100000"/>
              <a:buChar char="▪"/>
              <a:defRPr sz="3000">
                <a:solidFill>
                  <a:srgbClr val="000000"/>
                </a:solidFill>
              </a:defRPr>
            </a:pPr>
            <a:r>
              <a:t>limited </a:t>
            </a:r>
            <a:r>
              <a:rPr b="1"/>
              <a:t>knowledge/education</a:t>
            </a:r>
            <a:r>
              <a:t> about sex, sexuality and respectful relationships</a:t>
            </a:r>
          </a:p>
          <a:p>
            <a:pPr marL="664689" indent="-467590">
              <a:buClr>
                <a:srgbClr val="5B9BD5"/>
              </a:buClr>
              <a:buSzPct val="100000"/>
              <a:buChar char="▪"/>
              <a:defRPr sz="3000">
                <a:solidFill>
                  <a:srgbClr val="000000"/>
                </a:solidFill>
              </a:defRPr>
            </a:pPr>
            <a:r>
              <a:t>higher risks of </a:t>
            </a:r>
            <a:r>
              <a:rPr b="1"/>
              <a:t>sexual exploitation</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7" name="Footer Placeholder 4"/>
          <p:cNvGrpSpPr/>
          <p:nvPr/>
        </p:nvGrpSpPr>
        <p:grpSpPr>
          <a:xfrm>
            <a:off x="-1" y="9095480"/>
            <a:ext cx="13004802" cy="640004"/>
            <a:chOff x="0" y="0"/>
            <a:chExt cx="13004801" cy="640002"/>
          </a:xfrm>
        </p:grpSpPr>
        <p:sp>
          <p:nvSpPr>
            <p:cNvPr id="615"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616"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618" name="Title 3"/>
          <p:cNvSpPr txBox="1">
            <a:spLocks noGrp="1"/>
          </p:cNvSpPr>
          <p:nvPr>
            <p:ph type="title"/>
          </p:nvPr>
        </p:nvSpPr>
        <p:spPr>
          <a:xfrm>
            <a:off x="894078" y="705344"/>
            <a:ext cx="11216644" cy="1746295"/>
          </a:xfrm>
          <a:prstGeom prst="rect">
            <a:avLst/>
          </a:prstGeom>
        </p:spPr>
        <p:txBody>
          <a:bodyPr/>
          <a:lstStyle/>
          <a:p>
            <a:r>
              <a:t>Systemic risks in contemporary out-of-home care</a:t>
            </a:r>
          </a:p>
        </p:txBody>
      </p:sp>
      <p:sp>
        <p:nvSpPr>
          <p:cNvPr id="619" name="Text Placeholder 2"/>
          <p:cNvSpPr txBox="1">
            <a:spLocks noGrp="1"/>
          </p:cNvSpPr>
          <p:nvPr>
            <p:ph type="body" idx="1"/>
          </p:nvPr>
        </p:nvSpPr>
        <p:spPr>
          <a:xfrm>
            <a:off x="894078" y="2641204"/>
            <a:ext cx="11216642" cy="5707427"/>
          </a:xfrm>
          <a:prstGeom prst="rect">
            <a:avLst/>
          </a:prstGeom>
        </p:spPr>
        <p:txBody>
          <a:bodyPr/>
          <a:lstStyle/>
          <a:p>
            <a:pPr marL="609442" indent="-432052" defTabSz="1170430">
              <a:spcBef>
                <a:spcPts val="1200"/>
              </a:spcBef>
              <a:buClr>
                <a:srgbClr val="5B9BD5"/>
              </a:buClr>
              <a:buSzPct val="100000"/>
              <a:buChar char="▪"/>
              <a:defRPr sz="3200">
                <a:solidFill>
                  <a:srgbClr val="000000"/>
                </a:solidFill>
              </a:defRPr>
            </a:pPr>
            <a:r>
              <a:t>Insufficient </a:t>
            </a:r>
            <a:r>
              <a:rPr b="1"/>
              <a:t>screening, authorisation and training </a:t>
            </a:r>
            <a:r>
              <a:t>of carers and staff</a:t>
            </a:r>
          </a:p>
          <a:p>
            <a:pPr marL="609442" indent="-432052" defTabSz="1170430">
              <a:spcBef>
                <a:spcPts val="1200"/>
              </a:spcBef>
              <a:buClr>
                <a:srgbClr val="5B9BD5"/>
              </a:buClr>
              <a:buSzPct val="100000"/>
              <a:buChar char="▪"/>
              <a:defRPr sz="3200">
                <a:solidFill>
                  <a:srgbClr val="000000"/>
                </a:solidFill>
              </a:defRPr>
            </a:pPr>
            <a:r>
              <a:t>Inadequate </a:t>
            </a:r>
            <a:r>
              <a:rPr b="1"/>
              <a:t>monitoring and support </a:t>
            </a:r>
            <a:r>
              <a:t>of placements</a:t>
            </a:r>
          </a:p>
          <a:p>
            <a:pPr marL="609442" indent="-432052" defTabSz="1170430">
              <a:spcBef>
                <a:spcPts val="1200"/>
              </a:spcBef>
              <a:buClr>
                <a:srgbClr val="5B9BD5"/>
              </a:buClr>
              <a:buSzPct val="100000"/>
              <a:buChar char="▪"/>
              <a:defRPr sz="3200">
                <a:solidFill>
                  <a:srgbClr val="000000"/>
                </a:solidFill>
              </a:defRPr>
            </a:pPr>
            <a:r>
              <a:t>Acute risks in </a:t>
            </a:r>
            <a:r>
              <a:rPr b="1"/>
              <a:t>residential care </a:t>
            </a:r>
          </a:p>
          <a:p>
            <a:pPr marL="609442" indent="-432052" defTabSz="1170430">
              <a:spcBef>
                <a:spcPts val="1200"/>
              </a:spcBef>
              <a:buClr>
                <a:srgbClr val="5B9BD5"/>
              </a:buClr>
              <a:buSzPct val="100000"/>
              <a:buChar char="▪"/>
              <a:defRPr sz="3200" b="1">
                <a:solidFill>
                  <a:srgbClr val="000000"/>
                </a:solidFill>
              </a:defRPr>
            </a:pPr>
            <a:r>
              <a:t>Over-representation </a:t>
            </a:r>
            <a:r>
              <a:rPr b="0"/>
              <a:t>of some groups heighten their exposure to risks – eg. 36% of all children in care are Aboriginal or Torres Strait Islander* </a:t>
            </a:r>
            <a:endParaRPr i="1"/>
          </a:p>
          <a:p>
            <a:pPr marL="609442" indent="-432052" defTabSz="1170430">
              <a:spcBef>
                <a:spcPts val="1200"/>
              </a:spcBef>
              <a:buClr>
                <a:srgbClr val="5B9BD5"/>
              </a:buClr>
              <a:buSzPct val="100000"/>
              <a:buChar char="▪"/>
              <a:defRPr sz="3200">
                <a:solidFill>
                  <a:srgbClr val="000000"/>
                </a:solidFill>
              </a:defRPr>
            </a:pPr>
            <a:r>
              <a:t>Failure to assist </a:t>
            </a:r>
            <a:r>
              <a:rPr b="1"/>
              <a:t>care-leavers </a:t>
            </a:r>
            <a:r>
              <a:t>to disclose abuse or access post-care supports</a:t>
            </a:r>
          </a:p>
          <a:p>
            <a:pPr indent="177389" algn="r" defTabSz="1170430">
              <a:spcBef>
                <a:spcPts val="1200"/>
              </a:spcBef>
              <a:defRPr sz="3400">
                <a:solidFill>
                  <a:srgbClr val="000000"/>
                </a:solidFill>
              </a:defRPr>
            </a:pPr>
            <a:br>
              <a:rPr sz="3200"/>
            </a:br>
            <a:r>
              <a:rPr sz="2700"/>
              <a:t>*</a:t>
            </a:r>
            <a:r>
              <a:rPr sz="2500"/>
              <a:t>Productivity Commission, </a:t>
            </a:r>
            <a:r>
              <a:rPr sz="2500" i="1"/>
              <a:t>Report on government services 2017</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Title 1"/>
          <p:cNvSpPr txBox="1">
            <a:spLocks noGrp="1"/>
          </p:cNvSpPr>
          <p:nvPr>
            <p:ph type="title"/>
          </p:nvPr>
        </p:nvSpPr>
        <p:spPr>
          <a:xfrm>
            <a:off x="890878" y="1596248"/>
            <a:ext cx="11223042" cy="3068518"/>
          </a:xfrm>
          <a:prstGeom prst="rect">
            <a:avLst/>
          </a:prstGeom>
        </p:spPr>
        <p:txBody>
          <a:bodyPr/>
          <a:lstStyle/>
          <a:p>
            <a:r>
              <a:t>Health, mental health and counselling systems</a:t>
            </a:r>
          </a:p>
        </p:txBody>
      </p:sp>
      <p:sp>
        <p:nvSpPr>
          <p:cNvPr id="624" name="Subtitle 4"/>
          <p:cNvSpPr txBox="1">
            <a:spLocks noGrp="1"/>
          </p:cNvSpPr>
          <p:nvPr>
            <p:ph type="body" sz="half" idx="1"/>
          </p:nvPr>
        </p:nvSpPr>
        <p:spPr>
          <a:xfrm>
            <a:off x="890878" y="4720101"/>
            <a:ext cx="11223042" cy="2757659"/>
          </a:xfrm>
          <a:prstGeom prst="rect">
            <a:avLst/>
          </a:prstGeom>
        </p:spPr>
        <p:txBody>
          <a:bodyPr/>
          <a:lstStyle/>
          <a:p>
            <a:r>
              <a:t>Case Study 27 and private sessions</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0" name="Footer Placeholder 4"/>
          <p:cNvGrpSpPr/>
          <p:nvPr/>
        </p:nvGrpSpPr>
        <p:grpSpPr>
          <a:xfrm>
            <a:off x="-1" y="9095480"/>
            <a:ext cx="13004802" cy="640004"/>
            <a:chOff x="0" y="0"/>
            <a:chExt cx="13004801" cy="640002"/>
          </a:xfrm>
        </p:grpSpPr>
        <p:sp>
          <p:nvSpPr>
            <p:cNvPr id="628"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629"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631" name="Title 3"/>
          <p:cNvSpPr txBox="1">
            <a:spLocks noGrp="1"/>
          </p:cNvSpPr>
          <p:nvPr>
            <p:ph type="title"/>
          </p:nvPr>
        </p:nvSpPr>
        <p:spPr>
          <a:xfrm>
            <a:off x="894078" y="1001737"/>
            <a:ext cx="11216642" cy="1067662"/>
          </a:xfrm>
          <a:prstGeom prst="rect">
            <a:avLst/>
          </a:prstGeom>
        </p:spPr>
        <p:txBody>
          <a:bodyPr/>
          <a:lstStyle/>
          <a:p>
            <a:r>
              <a:t>Common Issues</a:t>
            </a:r>
          </a:p>
        </p:txBody>
      </p:sp>
      <p:sp>
        <p:nvSpPr>
          <p:cNvPr id="632" name="Text Placeholder 7"/>
          <p:cNvSpPr txBox="1">
            <a:spLocks noGrp="1"/>
          </p:cNvSpPr>
          <p:nvPr>
            <p:ph type="body" idx="1"/>
          </p:nvPr>
        </p:nvSpPr>
        <p:spPr>
          <a:xfrm>
            <a:off x="894078" y="2407643"/>
            <a:ext cx="11216642" cy="5788190"/>
          </a:xfrm>
          <a:prstGeom prst="rect">
            <a:avLst/>
          </a:prstGeom>
        </p:spPr>
        <p:txBody>
          <a:bodyPr/>
          <a:lstStyle/>
          <a:p>
            <a:pPr marL="280735" indent="-280735">
              <a:buSzPct val="100000"/>
              <a:buChar char="•"/>
              <a:defRPr sz="3600">
                <a:solidFill>
                  <a:srgbClr val="000000"/>
                </a:solidFill>
              </a:defRPr>
            </a:pPr>
            <a:r>
              <a:t>Assumption of safety</a:t>
            </a:r>
          </a:p>
          <a:p>
            <a:pPr marL="280735" indent="-280735">
              <a:buSzPct val="100000"/>
              <a:buChar char="•"/>
              <a:defRPr sz="3600">
                <a:solidFill>
                  <a:srgbClr val="000000"/>
                </a:solidFill>
              </a:defRPr>
            </a:pPr>
            <a:r>
              <a:t>High vulnerability in healthcare settings, private and intimate care</a:t>
            </a:r>
          </a:p>
          <a:p>
            <a:pPr marL="280735" indent="-280735">
              <a:buSzPct val="100000"/>
              <a:buChar char="•"/>
              <a:defRPr sz="3600">
                <a:solidFill>
                  <a:srgbClr val="000000"/>
                </a:solidFill>
              </a:defRPr>
            </a:pPr>
            <a:r>
              <a:t>Children will comply with instruction</a:t>
            </a:r>
          </a:p>
          <a:p>
            <a:pPr marL="280735" indent="-280735">
              <a:buSzPct val="100000"/>
              <a:buChar char="•"/>
              <a:defRPr sz="3600">
                <a:solidFill>
                  <a:srgbClr val="000000"/>
                </a:solidFill>
              </a:defRPr>
            </a:pPr>
            <a:r>
              <a:t>Mental health settings have additional vulnerability</a:t>
            </a:r>
          </a:p>
          <a:p>
            <a:pPr marL="280735" indent="-280735">
              <a:buSzPct val="100000"/>
              <a:buChar char="•"/>
              <a:defRPr sz="3600">
                <a:solidFill>
                  <a:srgbClr val="000000"/>
                </a:solidFill>
              </a:defRPr>
            </a:pPr>
            <a:r>
              <a:t>Confusion over examination or ‘therapy’ with assault</a:t>
            </a:r>
          </a:p>
          <a:p>
            <a:pPr marL="280735" indent="-280735">
              <a:buSzPct val="100000"/>
              <a:buChar char="•"/>
              <a:defRPr sz="3600">
                <a:solidFill>
                  <a:srgbClr val="000000"/>
                </a:solidFill>
              </a:defRPr>
            </a:pPr>
            <a:r>
              <a:t>Poor handling of adult disclosures of CSA</a:t>
            </a:r>
          </a:p>
          <a:p>
            <a:pPr marL="280735" indent="-280735">
              <a:buSzPct val="100000"/>
              <a:buChar char="•"/>
              <a:defRPr sz="3600">
                <a:solidFill>
                  <a:srgbClr val="000000"/>
                </a:solidFill>
              </a:defRPr>
            </a:pPr>
            <a:r>
              <a:t>Use of language </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8" name="Footer Placeholder 4"/>
          <p:cNvGrpSpPr/>
          <p:nvPr/>
        </p:nvGrpSpPr>
        <p:grpSpPr>
          <a:xfrm>
            <a:off x="-1" y="9095480"/>
            <a:ext cx="13004802" cy="640004"/>
            <a:chOff x="0" y="0"/>
            <a:chExt cx="13004801" cy="640002"/>
          </a:xfrm>
        </p:grpSpPr>
        <p:sp>
          <p:nvSpPr>
            <p:cNvPr id="636"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637"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639" name="Title 3"/>
          <p:cNvSpPr txBox="1">
            <a:spLocks noGrp="1"/>
          </p:cNvSpPr>
          <p:nvPr>
            <p:ph type="title"/>
          </p:nvPr>
        </p:nvSpPr>
        <p:spPr>
          <a:xfrm>
            <a:off x="894078" y="1001737"/>
            <a:ext cx="11216642" cy="1067662"/>
          </a:xfrm>
          <a:prstGeom prst="rect">
            <a:avLst/>
          </a:prstGeom>
        </p:spPr>
        <p:txBody>
          <a:bodyPr/>
          <a:lstStyle/>
          <a:p>
            <a:r>
              <a:t>Common Issues</a:t>
            </a:r>
          </a:p>
        </p:txBody>
      </p:sp>
      <p:sp>
        <p:nvSpPr>
          <p:cNvPr id="640" name="Text Placeholder 7"/>
          <p:cNvSpPr txBox="1">
            <a:spLocks noGrp="1"/>
          </p:cNvSpPr>
          <p:nvPr>
            <p:ph type="body" idx="1"/>
          </p:nvPr>
        </p:nvSpPr>
        <p:spPr>
          <a:xfrm>
            <a:off x="894078" y="2407643"/>
            <a:ext cx="11216642" cy="5788190"/>
          </a:xfrm>
          <a:prstGeom prst="rect">
            <a:avLst/>
          </a:prstGeom>
        </p:spPr>
        <p:txBody>
          <a:bodyPr/>
          <a:lstStyle/>
          <a:p>
            <a:pPr marL="269506" indent="-269506" defTabSz="1248460">
              <a:spcBef>
                <a:spcPts val="1300"/>
              </a:spcBef>
              <a:buSzPct val="100000"/>
              <a:buChar char="•"/>
              <a:defRPr sz="3455">
                <a:solidFill>
                  <a:srgbClr val="000000"/>
                </a:solidFill>
              </a:defRPr>
            </a:pPr>
            <a:r>
              <a:t>Problems understanding impact of CSA on development, behaviour and ability to report</a:t>
            </a:r>
          </a:p>
          <a:p>
            <a:pPr marL="269506" indent="-269506" defTabSz="1248460">
              <a:spcBef>
                <a:spcPts val="1300"/>
              </a:spcBef>
              <a:buSzPct val="100000"/>
              <a:buChar char="•"/>
              <a:defRPr sz="3455">
                <a:solidFill>
                  <a:srgbClr val="000000"/>
                </a:solidFill>
              </a:defRPr>
            </a:pPr>
            <a:r>
              <a:t>Difficulties reporting to authorities for historical cases</a:t>
            </a:r>
          </a:p>
          <a:p>
            <a:pPr marL="269506" indent="-269506" defTabSz="1248460">
              <a:spcBef>
                <a:spcPts val="1300"/>
              </a:spcBef>
              <a:buSzPct val="100000"/>
              <a:buChar char="•"/>
              <a:defRPr sz="3455">
                <a:solidFill>
                  <a:srgbClr val="000000"/>
                </a:solidFill>
              </a:defRPr>
            </a:pPr>
            <a:r>
              <a:t>Poor documentation </a:t>
            </a:r>
          </a:p>
          <a:p>
            <a:pPr marL="269506" indent="-269506" defTabSz="1248460">
              <a:spcBef>
                <a:spcPts val="1300"/>
              </a:spcBef>
              <a:buSzPct val="100000"/>
              <a:buChar char="•"/>
              <a:defRPr sz="3455">
                <a:solidFill>
                  <a:srgbClr val="000000"/>
                </a:solidFill>
              </a:defRPr>
            </a:pPr>
            <a:r>
              <a:t>Different roles of governing and reporting bodies</a:t>
            </a:r>
          </a:p>
          <a:p>
            <a:pPr marL="269506" indent="-269506" defTabSz="1248460">
              <a:spcBef>
                <a:spcPts val="1300"/>
              </a:spcBef>
              <a:buSzPct val="100000"/>
              <a:buChar char="•"/>
              <a:defRPr sz="3455">
                <a:solidFill>
                  <a:srgbClr val="000000"/>
                </a:solidFill>
              </a:defRPr>
            </a:pPr>
            <a:r>
              <a:t>Communication issues, feedback and resolution</a:t>
            </a:r>
          </a:p>
          <a:p>
            <a:pPr marL="269506" indent="-269506" defTabSz="1248460">
              <a:spcBef>
                <a:spcPts val="1300"/>
              </a:spcBef>
              <a:buSzPct val="100000"/>
              <a:buChar char="•"/>
              <a:defRPr sz="3455">
                <a:solidFill>
                  <a:srgbClr val="000000"/>
                </a:solidFill>
              </a:defRPr>
            </a:pPr>
            <a:endParaRPr/>
          </a:p>
          <a:p>
            <a:pPr marL="269506" indent="-269506" defTabSz="1248460">
              <a:spcBef>
                <a:spcPts val="1300"/>
              </a:spcBef>
              <a:buSzPct val="100000"/>
              <a:buChar char="•"/>
              <a:defRPr sz="3455">
                <a:solidFill>
                  <a:srgbClr val="000000"/>
                </a:solidFill>
              </a:defRPr>
            </a:pPr>
            <a:r>
              <a:t>Are you confident with handling these issues in your service system?</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6" name="Footer Placeholder 3"/>
          <p:cNvGrpSpPr/>
          <p:nvPr/>
        </p:nvGrpSpPr>
        <p:grpSpPr>
          <a:xfrm>
            <a:off x="-1" y="9095480"/>
            <a:ext cx="13004802" cy="640004"/>
            <a:chOff x="0" y="0"/>
            <a:chExt cx="13004801" cy="640002"/>
          </a:xfrm>
        </p:grpSpPr>
        <p:sp>
          <p:nvSpPr>
            <p:cNvPr id="644" name="Rectangle"/>
            <p:cNvSpPr/>
            <p:nvPr/>
          </p:nvSpPr>
          <p:spPr>
            <a:xfrm>
              <a:off x="0" y="-1"/>
              <a:ext cx="13004802" cy="64000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645" name="Child sexual abuse in institutions: Learnings from the Royal Commission"/>
            <p:cNvSpPr txBox="1"/>
            <p:nvPr/>
          </p:nvSpPr>
          <p:spPr>
            <a:xfrm>
              <a:off x="0" y="134326"/>
              <a:ext cx="13004802" cy="37134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647" name="Text Placeholder 1"/>
          <p:cNvSpPr txBox="1">
            <a:spLocks noGrp="1"/>
          </p:cNvSpPr>
          <p:nvPr>
            <p:ph type="body" sz="quarter" idx="1"/>
          </p:nvPr>
        </p:nvSpPr>
        <p:spPr>
          <a:xfrm>
            <a:off x="894078" y="1939070"/>
            <a:ext cx="11217923" cy="719266"/>
          </a:xfrm>
          <a:prstGeom prst="rect">
            <a:avLst/>
          </a:prstGeom>
        </p:spPr>
        <p:txBody>
          <a:bodyPr/>
          <a:lstStyle>
            <a:lvl1pPr>
              <a:defRPr sz="3800" b="1"/>
            </a:lvl1pPr>
          </a:lstStyle>
          <a:p>
            <a:r>
              <a:t>Recommendations for all institutions</a:t>
            </a:r>
          </a:p>
        </p:txBody>
      </p:sp>
      <p:sp>
        <p:nvSpPr>
          <p:cNvPr id="648" name="Title 2"/>
          <p:cNvSpPr txBox="1">
            <a:spLocks noGrp="1"/>
          </p:cNvSpPr>
          <p:nvPr>
            <p:ph type="title"/>
          </p:nvPr>
        </p:nvSpPr>
        <p:spPr>
          <a:prstGeom prst="rect">
            <a:avLst/>
          </a:prstGeom>
        </p:spPr>
        <p:txBody>
          <a:bodyPr/>
          <a:lstStyle/>
          <a:p>
            <a:r>
              <a:t>Making institutions child safe</a:t>
            </a:r>
          </a:p>
        </p:txBody>
      </p:sp>
      <p:sp>
        <p:nvSpPr>
          <p:cNvPr id="649" name="Text Placeholder 4"/>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300480">
              <a:spcBef>
                <a:spcPts val="1400"/>
              </a:spcBef>
              <a:buSzTx/>
              <a:buNone/>
              <a:defRPr sz="3400">
                <a:latin typeface="Calibri"/>
                <a:ea typeface="Calibri"/>
                <a:cs typeface="Calibri"/>
                <a:sym typeface="Calibri"/>
              </a:defRPr>
            </a:pPr>
            <a:r>
              <a:t>Our recommendations for all institutions include:</a:t>
            </a:r>
          </a:p>
          <a:p>
            <a:pPr marL="682500" lvl="1" indent="-484499" defTabSz="1300480">
              <a:spcBef>
                <a:spcPts val="700"/>
              </a:spcBef>
              <a:buClr>
                <a:srgbClr val="5B9BD5"/>
              </a:buClr>
              <a:buSzPct val="100000"/>
              <a:buChar char="▪"/>
              <a:defRPr sz="3400">
                <a:latin typeface="Calibri"/>
                <a:ea typeface="Calibri"/>
                <a:cs typeface="Calibri"/>
                <a:sym typeface="Calibri"/>
              </a:defRPr>
            </a:pPr>
            <a:r>
              <a:t>implementing </a:t>
            </a:r>
            <a:r>
              <a:rPr b="1"/>
              <a:t>Child Safe Standards </a:t>
            </a:r>
          </a:p>
          <a:p>
            <a:pPr marL="682500" lvl="1" indent="-484499" defTabSz="1300480">
              <a:spcBef>
                <a:spcPts val="700"/>
              </a:spcBef>
              <a:buClr>
                <a:srgbClr val="5B9BD5"/>
              </a:buClr>
              <a:buSzPct val="100000"/>
              <a:buChar char="▪"/>
              <a:defRPr sz="3400">
                <a:latin typeface="Calibri"/>
                <a:ea typeface="Calibri"/>
                <a:cs typeface="Calibri"/>
                <a:sym typeface="Calibri"/>
              </a:defRPr>
            </a:pPr>
            <a:r>
              <a:t>improving </a:t>
            </a:r>
            <a:r>
              <a:rPr b="1"/>
              <a:t>regulation and oversight</a:t>
            </a:r>
          </a:p>
          <a:p>
            <a:pPr marL="682500" lvl="1" indent="-484499" defTabSz="1300480">
              <a:spcBef>
                <a:spcPts val="700"/>
              </a:spcBef>
              <a:buClr>
                <a:srgbClr val="5B9BD5"/>
              </a:buClr>
              <a:buSzPct val="100000"/>
              <a:buChar char="▪"/>
              <a:defRPr sz="3400">
                <a:latin typeface="Calibri"/>
                <a:ea typeface="Calibri"/>
                <a:cs typeface="Calibri"/>
                <a:sym typeface="Calibri"/>
              </a:defRPr>
            </a:pPr>
            <a:r>
              <a:t>improving the way </a:t>
            </a:r>
            <a:r>
              <a:rPr b="1"/>
              <a:t>complaints and disclosures </a:t>
            </a:r>
            <a:r>
              <a:t>about child sexual abuse are handled</a:t>
            </a:r>
          </a:p>
          <a:p>
            <a:pPr marL="682500" lvl="1" indent="-484499" defTabSz="1300480">
              <a:spcBef>
                <a:spcPts val="700"/>
              </a:spcBef>
              <a:buClr>
                <a:srgbClr val="5B9BD5"/>
              </a:buClr>
              <a:buSzPct val="100000"/>
              <a:buChar char="▪"/>
              <a:defRPr sz="3400">
                <a:latin typeface="Calibri"/>
                <a:ea typeface="Calibri"/>
                <a:cs typeface="Calibri"/>
                <a:sym typeface="Calibri"/>
              </a:defRPr>
            </a:pPr>
            <a:r>
              <a:t>providing workers with </a:t>
            </a:r>
            <a:r>
              <a:rPr b="1"/>
              <a:t>skills and knowledge  </a:t>
            </a:r>
            <a:r>
              <a:t>to keep children safe</a:t>
            </a:r>
          </a:p>
          <a:p>
            <a:pPr marL="682500" lvl="1" indent="-484499" defTabSz="1300480">
              <a:spcBef>
                <a:spcPts val="700"/>
              </a:spcBef>
              <a:buClr>
                <a:srgbClr val="5B9BD5"/>
              </a:buClr>
              <a:buSzPct val="100000"/>
              <a:buChar char="▪"/>
              <a:defRPr sz="3400">
                <a:latin typeface="Calibri"/>
                <a:ea typeface="Calibri"/>
                <a:cs typeface="Calibri"/>
                <a:sym typeface="Calibri"/>
              </a:defRPr>
            </a:pPr>
            <a:r>
              <a:t>ensuring the </a:t>
            </a:r>
            <a:r>
              <a:rPr b="1"/>
              <a:t>safety and wellbeing </a:t>
            </a:r>
            <a:r>
              <a:t>of children.</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 name="Text Placeholder 1"/>
          <p:cNvSpPr txBox="1">
            <a:spLocks noGrp="1"/>
          </p:cNvSpPr>
          <p:nvPr>
            <p:ph type="body" sz="quarter" idx="1"/>
          </p:nvPr>
        </p:nvSpPr>
        <p:spPr>
          <a:xfrm>
            <a:off x="894077" y="1939070"/>
            <a:ext cx="11217924" cy="716804"/>
          </a:xfrm>
          <a:prstGeom prst="rect">
            <a:avLst/>
          </a:prstGeom>
        </p:spPr>
        <p:txBody>
          <a:bodyPr/>
          <a:lstStyle>
            <a:lvl1pPr defTabSz="1196441">
              <a:spcBef>
                <a:spcPts val="1300"/>
              </a:spcBef>
              <a:defRPr sz="3800"/>
            </a:lvl1pPr>
          </a:lstStyle>
          <a:p>
            <a:r>
              <a:t>Support needs</a:t>
            </a:r>
          </a:p>
        </p:txBody>
      </p:sp>
      <p:sp>
        <p:nvSpPr>
          <p:cNvPr id="654" name="Text Placeholder 6"/>
          <p:cNvSpPr>
            <a:spLocks noGrp="1"/>
          </p:cNvSpPr>
          <p:nvPr>
            <p:ph type="body" idx="13"/>
          </p:nvPr>
        </p:nvSpPr>
        <p:spPr>
          <a:xfrm>
            <a:off x="905951" y="2688630"/>
            <a:ext cx="11206048" cy="5989014"/>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261463">
              <a:spcBef>
                <a:spcPts val="1300"/>
              </a:spcBef>
              <a:buSzTx/>
              <a:buNone/>
              <a:defRPr>
                <a:latin typeface="Calibri"/>
                <a:ea typeface="Calibri"/>
                <a:cs typeface="Calibri"/>
                <a:sym typeface="Calibri"/>
              </a:defRPr>
            </a:pPr>
            <a:r>
              <a:t>At different times throughout their lives victims and survivors may seek support from a range services to help manage detrimental impacts of child sexual abuse on mental health.</a:t>
            </a:r>
          </a:p>
          <a:p>
            <a:pPr marL="0" indent="0" defTabSz="1261463">
              <a:spcBef>
                <a:spcPts val="1300"/>
              </a:spcBef>
              <a:buSzTx/>
              <a:buNone/>
              <a:defRPr>
                <a:latin typeface="Calibri"/>
                <a:ea typeface="Calibri"/>
                <a:cs typeface="Calibri"/>
                <a:sym typeface="Calibri"/>
              </a:defRPr>
            </a:pPr>
            <a:r>
              <a:t>Many survivors also seek support from services relating to:</a:t>
            </a:r>
          </a:p>
          <a:p>
            <a:pPr marL="662388" indent="-471200" defTabSz="1261463">
              <a:spcBef>
                <a:spcPts val="600"/>
              </a:spcBef>
              <a:buClr>
                <a:srgbClr val="5B9BD5"/>
              </a:buClr>
              <a:buSzPct val="100000"/>
              <a:buChar char="▪"/>
              <a:defRPr>
                <a:latin typeface="Calibri"/>
                <a:ea typeface="Calibri"/>
                <a:cs typeface="Calibri"/>
                <a:sym typeface="Calibri"/>
              </a:defRPr>
            </a:pPr>
            <a:r>
              <a:t>health</a:t>
            </a:r>
          </a:p>
          <a:p>
            <a:pPr marL="662388" indent="-471200" defTabSz="1261463">
              <a:spcBef>
                <a:spcPts val="600"/>
              </a:spcBef>
              <a:buClr>
                <a:srgbClr val="5B9BD5"/>
              </a:buClr>
              <a:buSzPct val="100000"/>
              <a:buChar char="▪"/>
              <a:defRPr>
                <a:latin typeface="Calibri"/>
                <a:ea typeface="Calibri"/>
                <a:cs typeface="Calibri"/>
                <a:sym typeface="Calibri"/>
              </a:defRPr>
            </a:pPr>
            <a:r>
              <a:t>housing, education and employment</a:t>
            </a:r>
          </a:p>
          <a:p>
            <a:pPr marL="662388" indent="-471200" defTabSz="1261463">
              <a:spcBef>
                <a:spcPts val="600"/>
              </a:spcBef>
              <a:buClr>
                <a:srgbClr val="5B9BD5"/>
              </a:buClr>
              <a:buSzPct val="100000"/>
              <a:buChar char="▪"/>
              <a:defRPr>
                <a:latin typeface="Calibri"/>
                <a:ea typeface="Calibri"/>
                <a:cs typeface="Calibri"/>
                <a:sym typeface="Calibri"/>
              </a:defRPr>
            </a:pPr>
            <a:r>
              <a:t>legal and financial issues.</a:t>
            </a:r>
          </a:p>
          <a:p>
            <a:pPr marL="0" indent="0" defTabSz="1261463">
              <a:spcBef>
                <a:spcPts val="1300"/>
              </a:spcBef>
              <a:buSzTx/>
              <a:buNone/>
              <a:defRPr>
                <a:latin typeface="Calibri"/>
                <a:ea typeface="Calibri"/>
                <a:cs typeface="Calibri"/>
                <a:sym typeface="Calibri"/>
              </a:defRPr>
            </a:pPr>
            <a:r>
              <a:t>The need for support often extends to secondary victims, such as family members and carers.</a:t>
            </a:r>
          </a:p>
        </p:txBody>
      </p:sp>
      <p:sp>
        <p:nvSpPr>
          <p:cNvPr id="655" name="Title 3"/>
          <p:cNvSpPr txBox="1">
            <a:spLocks noGrp="1"/>
          </p:cNvSpPr>
          <p:nvPr>
            <p:ph type="title"/>
          </p:nvPr>
        </p:nvSpPr>
        <p:spPr>
          <a:xfrm>
            <a:off x="895358" y="770349"/>
            <a:ext cx="11216645" cy="1067667"/>
          </a:xfrm>
          <a:prstGeom prst="rect">
            <a:avLst/>
          </a:prstGeom>
        </p:spPr>
        <p:txBody>
          <a:bodyPr/>
          <a:lstStyle/>
          <a:p>
            <a:r>
              <a:t>The need for support services</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 name="Text Placeholder 1"/>
          <p:cNvSpPr txBox="1">
            <a:spLocks noGrp="1"/>
          </p:cNvSpPr>
          <p:nvPr>
            <p:ph type="body" sz="quarter" idx="1"/>
          </p:nvPr>
        </p:nvSpPr>
        <p:spPr>
          <a:xfrm>
            <a:off x="894077" y="1939069"/>
            <a:ext cx="11217924" cy="719270"/>
          </a:xfrm>
          <a:prstGeom prst="rect">
            <a:avLst/>
          </a:prstGeom>
        </p:spPr>
        <p:txBody>
          <a:bodyPr/>
          <a:lstStyle>
            <a:lvl1pPr defTabSz="1235455">
              <a:spcBef>
                <a:spcPts val="1300"/>
              </a:spcBef>
              <a:defRPr sz="3900"/>
            </a:lvl1pPr>
          </a:lstStyle>
          <a:p>
            <a:r>
              <a:t>Support services for survivors</a:t>
            </a:r>
          </a:p>
        </p:txBody>
      </p:sp>
      <p:sp>
        <p:nvSpPr>
          <p:cNvPr id="660" name="Title 2"/>
          <p:cNvSpPr txBox="1">
            <a:spLocks noGrp="1"/>
          </p:cNvSpPr>
          <p:nvPr>
            <p:ph type="title"/>
          </p:nvPr>
        </p:nvSpPr>
        <p:spPr>
          <a:xfrm>
            <a:off x="894077" y="770349"/>
            <a:ext cx="11216645" cy="1067667"/>
          </a:xfrm>
          <a:prstGeom prst="rect">
            <a:avLst/>
          </a:prstGeom>
        </p:spPr>
        <p:txBody>
          <a:bodyPr/>
          <a:lstStyle/>
          <a:p>
            <a:r>
              <a:t>The shape of the service system</a:t>
            </a:r>
          </a:p>
        </p:txBody>
      </p:sp>
      <p:sp>
        <p:nvSpPr>
          <p:cNvPr id="661" name="Text Placeholder 4"/>
          <p:cNvSpPr>
            <a:spLocks noGrp="1"/>
          </p:cNvSpPr>
          <p:nvPr>
            <p:ph type="body" idx="13"/>
          </p:nvPr>
        </p:nvSpPr>
        <p:spPr>
          <a:xfrm>
            <a:off x="894079" y="2759393"/>
            <a:ext cx="11337019" cy="602375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222449">
              <a:spcBef>
                <a:spcPts val="1300"/>
              </a:spcBef>
              <a:buSzTx/>
              <a:buNone/>
              <a:defRPr sz="3100">
                <a:latin typeface="Calibri"/>
                <a:ea typeface="Calibri"/>
                <a:cs typeface="Calibri"/>
                <a:sym typeface="Calibri"/>
              </a:defRPr>
            </a:pPr>
            <a:r>
              <a:t>The service system is fragmented. There is </a:t>
            </a:r>
            <a:r>
              <a:rPr b="1"/>
              <a:t>no single entry point </a:t>
            </a:r>
            <a:r>
              <a:t>into the service system and it can be difficult to navigate.</a:t>
            </a:r>
          </a:p>
          <a:p>
            <a:pPr marL="0" indent="0" defTabSz="1222449">
              <a:spcBef>
                <a:spcPts val="1300"/>
              </a:spcBef>
              <a:buSzTx/>
              <a:buNone/>
              <a:defRPr sz="3100">
                <a:latin typeface="Calibri"/>
                <a:ea typeface="Calibri"/>
                <a:cs typeface="Calibri"/>
                <a:sym typeface="Calibri"/>
              </a:defRPr>
            </a:pPr>
            <a:r>
              <a:t>Victims and survivors access various types of services:</a:t>
            </a:r>
          </a:p>
          <a:p>
            <a:pPr marL="641902" indent="-456627" defTabSz="1222449">
              <a:spcBef>
                <a:spcPts val="600"/>
              </a:spcBef>
              <a:buClr>
                <a:srgbClr val="5B9BD5"/>
              </a:buClr>
              <a:buSzPct val="100000"/>
              <a:buChar char="▪"/>
              <a:defRPr sz="3100" b="1">
                <a:latin typeface="Calibri"/>
                <a:ea typeface="Calibri"/>
                <a:cs typeface="Calibri"/>
                <a:sym typeface="Calibri"/>
              </a:defRPr>
            </a:pPr>
            <a:r>
              <a:t>mainstream services</a:t>
            </a:r>
            <a:r>
              <a:rPr b="0"/>
              <a:t>,</a:t>
            </a:r>
            <a:r>
              <a:t> </a:t>
            </a:r>
            <a:r>
              <a:rPr b="0"/>
              <a:t>including mental health services, alcohol and other drugs services and private practitioners</a:t>
            </a:r>
          </a:p>
          <a:p>
            <a:pPr marL="641902" indent="-456627" defTabSz="1222449">
              <a:spcBef>
                <a:spcPts val="600"/>
              </a:spcBef>
              <a:buClr>
                <a:srgbClr val="5B9BD5"/>
              </a:buClr>
              <a:buSzPct val="100000"/>
              <a:buChar char="▪"/>
              <a:defRPr sz="3100" b="1">
                <a:latin typeface="Calibri"/>
                <a:ea typeface="Calibri"/>
                <a:cs typeface="Calibri"/>
                <a:sym typeface="Calibri"/>
              </a:defRPr>
            </a:pPr>
            <a:r>
              <a:t>community support services</a:t>
            </a:r>
            <a:r>
              <a:rPr b="0"/>
              <a:t>,</a:t>
            </a:r>
            <a:r>
              <a:t> </a:t>
            </a:r>
            <a:r>
              <a:rPr b="0"/>
              <a:t>including services for specific populations,</a:t>
            </a:r>
            <a:r>
              <a:t> </a:t>
            </a:r>
            <a:r>
              <a:rPr b="0"/>
              <a:t>such as Aboriginal Community Controlled Health Services or survivor support groups </a:t>
            </a:r>
          </a:p>
          <a:p>
            <a:pPr marL="641902" indent="-456627" defTabSz="1222449">
              <a:spcBef>
                <a:spcPts val="600"/>
              </a:spcBef>
              <a:buClr>
                <a:srgbClr val="5B9BD5"/>
              </a:buClr>
              <a:buSzPct val="100000"/>
              <a:buChar char="▪"/>
              <a:defRPr sz="3100" b="1">
                <a:latin typeface="Calibri"/>
                <a:ea typeface="Calibri"/>
                <a:cs typeface="Calibri"/>
                <a:sym typeface="Calibri"/>
              </a:defRPr>
            </a:pPr>
            <a:r>
              <a:t>specialist services</a:t>
            </a:r>
            <a:r>
              <a:rPr b="0"/>
              <a:t>, such as child and adult sexual assault services.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3" name="Group 220"/>
          <p:cNvGrpSpPr/>
          <p:nvPr/>
        </p:nvGrpSpPr>
        <p:grpSpPr>
          <a:xfrm>
            <a:off x="-4" y="9095474"/>
            <a:ext cx="13004812" cy="640012"/>
            <a:chOff x="0" y="-1"/>
            <a:chExt cx="13004810" cy="640011"/>
          </a:xfrm>
        </p:grpSpPr>
        <p:sp>
          <p:nvSpPr>
            <p:cNvPr id="321" name="Shape 218"/>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322" name="Shape 219"/>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324" name="Shape 221"/>
          <p:cNvSpPr txBox="1">
            <a:spLocks noGrp="1"/>
          </p:cNvSpPr>
          <p:nvPr>
            <p:ph type="body" sz="quarter" idx="1"/>
          </p:nvPr>
        </p:nvSpPr>
        <p:spPr>
          <a:xfrm>
            <a:off x="894075" y="1939070"/>
            <a:ext cx="11217930" cy="719270"/>
          </a:xfrm>
          <a:prstGeom prst="rect">
            <a:avLst/>
          </a:prstGeom>
        </p:spPr>
        <p:txBody>
          <a:bodyPr/>
          <a:lstStyle>
            <a:lvl1pPr defTabSz="1235455">
              <a:spcBef>
                <a:spcPts val="1300"/>
              </a:spcBef>
              <a:defRPr sz="3900"/>
            </a:lvl1pPr>
          </a:lstStyle>
          <a:p>
            <a:r>
              <a:t>Scope of the inquiry</a:t>
            </a:r>
          </a:p>
        </p:txBody>
      </p:sp>
      <p:sp>
        <p:nvSpPr>
          <p:cNvPr id="325" name="Shape 222"/>
          <p:cNvSpPr txBox="1">
            <a:spLocks noGrp="1"/>
          </p:cNvSpPr>
          <p:nvPr>
            <p:ph type="title"/>
          </p:nvPr>
        </p:nvSpPr>
        <p:spPr>
          <a:xfrm>
            <a:off x="894077" y="770350"/>
            <a:ext cx="11216645" cy="1067662"/>
          </a:xfrm>
          <a:prstGeom prst="rect">
            <a:avLst/>
          </a:prstGeom>
        </p:spPr>
        <p:txBody>
          <a:bodyPr/>
          <a:lstStyle/>
          <a:p>
            <a:r>
              <a:t>Terms of Reference</a:t>
            </a:r>
          </a:p>
        </p:txBody>
      </p:sp>
      <p:sp>
        <p:nvSpPr>
          <p:cNvPr id="326" name="Shape 223"/>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235455">
              <a:spcBef>
                <a:spcPts val="1300"/>
              </a:spcBef>
              <a:buSzTx/>
              <a:buNone/>
              <a:defRPr>
                <a:latin typeface="Calibri"/>
                <a:ea typeface="Calibri"/>
                <a:cs typeface="Calibri"/>
                <a:sym typeface="Calibri"/>
              </a:defRPr>
            </a:pPr>
            <a:r>
              <a:t>What institutions and governments should do to:</a:t>
            </a:r>
          </a:p>
          <a:p>
            <a:pPr marL="648729" indent="-461485" defTabSz="1235455">
              <a:spcBef>
                <a:spcPts val="600"/>
              </a:spcBef>
              <a:buClr>
                <a:srgbClr val="5B9BD5"/>
              </a:buClr>
              <a:buSzPct val="100000"/>
              <a:buChar char="▪"/>
              <a:defRPr b="1">
                <a:latin typeface="Calibri"/>
                <a:ea typeface="Calibri"/>
                <a:cs typeface="Calibri"/>
                <a:sym typeface="Calibri"/>
              </a:defRPr>
            </a:pPr>
            <a:r>
              <a:t>better protect </a:t>
            </a:r>
            <a:r>
              <a:rPr b="0"/>
              <a:t>children</a:t>
            </a:r>
          </a:p>
          <a:p>
            <a:pPr marL="648729" indent="-461485" defTabSz="1235455">
              <a:spcBef>
                <a:spcPts val="600"/>
              </a:spcBef>
              <a:buClr>
                <a:srgbClr val="5B9BD5"/>
              </a:buClr>
              <a:buSzPct val="100000"/>
              <a:buChar char="▪"/>
              <a:defRPr>
                <a:latin typeface="Calibri"/>
                <a:ea typeface="Calibri"/>
                <a:cs typeface="Calibri"/>
                <a:sym typeface="Calibri"/>
              </a:defRPr>
            </a:pPr>
            <a:r>
              <a:t>achieve </a:t>
            </a:r>
            <a:r>
              <a:rPr b="1"/>
              <a:t>best practice </a:t>
            </a:r>
            <a:r>
              <a:t>in the reporting of, and responding to reports of child sexual abuse</a:t>
            </a:r>
          </a:p>
          <a:p>
            <a:pPr marL="648729" indent="-461485" defTabSz="1235455">
              <a:spcBef>
                <a:spcPts val="600"/>
              </a:spcBef>
              <a:buClr>
                <a:srgbClr val="5B9BD5"/>
              </a:buClr>
              <a:buSzPct val="100000"/>
              <a:buChar char="▪"/>
              <a:defRPr>
                <a:latin typeface="Calibri"/>
                <a:ea typeface="Calibri"/>
                <a:cs typeface="Calibri"/>
                <a:sym typeface="Calibri"/>
              </a:defRPr>
            </a:pPr>
            <a:r>
              <a:t>address, or alleviate the impact of, past and future child sexual abuse, including, in particular, in ensuring </a:t>
            </a:r>
            <a:r>
              <a:rPr b="1"/>
              <a:t>justice for victims</a:t>
            </a:r>
            <a:r>
              <a:t>.</a:t>
            </a:r>
          </a:p>
          <a:p>
            <a:pPr marL="0" indent="0" defTabSz="1235455">
              <a:spcBef>
                <a:spcPts val="600"/>
              </a:spcBef>
              <a:buSzTx/>
              <a:buNone/>
              <a:defRPr>
                <a:latin typeface="Calibri"/>
                <a:ea typeface="Calibri"/>
                <a:cs typeface="Calibri"/>
                <a:sym typeface="Calibri"/>
              </a:defRPr>
            </a:pPr>
            <a:r>
              <a:t>Three Pillars</a:t>
            </a:r>
          </a:p>
          <a:p>
            <a:pPr marL="398814" indent="-398814" defTabSz="1235455">
              <a:spcBef>
                <a:spcPts val="600"/>
              </a:spcBef>
              <a:buSzPct val="75000"/>
              <a:defRPr>
                <a:latin typeface="Calibri"/>
                <a:ea typeface="Calibri"/>
                <a:cs typeface="Calibri"/>
                <a:sym typeface="Calibri"/>
              </a:defRPr>
            </a:pPr>
            <a:r>
              <a:t>Private sessions</a:t>
            </a:r>
          </a:p>
          <a:p>
            <a:pPr marL="398814" indent="-398814" defTabSz="1235455">
              <a:spcBef>
                <a:spcPts val="600"/>
              </a:spcBef>
              <a:buSzPct val="75000"/>
              <a:defRPr>
                <a:latin typeface="Calibri"/>
                <a:ea typeface="Calibri"/>
                <a:cs typeface="Calibri"/>
                <a:sym typeface="Calibri"/>
              </a:defRPr>
            </a:pPr>
            <a:r>
              <a:t>Public Hearings</a:t>
            </a:r>
          </a:p>
          <a:p>
            <a:pPr marL="398814" indent="-398814" defTabSz="1235455">
              <a:spcBef>
                <a:spcPts val="600"/>
              </a:spcBef>
              <a:buSzPct val="75000"/>
              <a:defRPr>
                <a:latin typeface="Calibri"/>
                <a:ea typeface="Calibri"/>
                <a:cs typeface="Calibri"/>
                <a:sym typeface="Calibri"/>
              </a:defRPr>
            </a:pPr>
            <a:r>
              <a:t>Policy and research</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Text Placeholder 1"/>
          <p:cNvSpPr txBox="1">
            <a:spLocks noGrp="1"/>
          </p:cNvSpPr>
          <p:nvPr>
            <p:ph type="body" sz="quarter" idx="1"/>
          </p:nvPr>
        </p:nvSpPr>
        <p:spPr>
          <a:xfrm>
            <a:off x="894077" y="1939069"/>
            <a:ext cx="11217924" cy="719270"/>
          </a:xfrm>
          <a:prstGeom prst="rect">
            <a:avLst/>
          </a:prstGeom>
        </p:spPr>
        <p:txBody>
          <a:bodyPr/>
          <a:lstStyle>
            <a:lvl1pPr defTabSz="1235455">
              <a:spcBef>
                <a:spcPts val="1300"/>
              </a:spcBef>
              <a:defRPr sz="3900"/>
            </a:lvl1pPr>
          </a:lstStyle>
          <a:p>
            <a:r>
              <a:t>Barriers to effective service responses</a:t>
            </a:r>
          </a:p>
        </p:txBody>
      </p:sp>
      <p:sp>
        <p:nvSpPr>
          <p:cNvPr id="666" name="Title 2"/>
          <p:cNvSpPr txBox="1">
            <a:spLocks noGrp="1"/>
          </p:cNvSpPr>
          <p:nvPr>
            <p:ph type="title"/>
          </p:nvPr>
        </p:nvSpPr>
        <p:spPr>
          <a:xfrm>
            <a:off x="894077" y="770349"/>
            <a:ext cx="11216645" cy="1067667"/>
          </a:xfrm>
          <a:prstGeom prst="rect">
            <a:avLst/>
          </a:prstGeom>
        </p:spPr>
        <p:txBody>
          <a:bodyPr/>
          <a:lstStyle/>
          <a:p>
            <a:r>
              <a:t>The need for change</a:t>
            </a:r>
          </a:p>
        </p:txBody>
      </p:sp>
      <p:sp>
        <p:nvSpPr>
          <p:cNvPr id="667" name="Text Placeholder 4"/>
          <p:cNvSpPr>
            <a:spLocks noGrp="1"/>
          </p:cNvSpPr>
          <p:nvPr>
            <p:ph type="body" idx="13"/>
          </p:nvPr>
        </p:nvSpPr>
        <p:spPr>
          <a:xfrm>
            <a:off x="894077" y="2772093"/>
            <a:ext cx="11216645" cy="602375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300480">
              <a:spcBef>
                <a:spcPts val="1400"/>
              </a:spcBef>
              <a:buSzTx/>
              <a:buNone/>
              <a:defRPr sz="3400">
                <a:latin typeface="Calibri"/>
                <a:ea typeface="Calibri"/>
                <a:cs typeface="Calibri"/>
                <a:sym typeface="Calibri"/>
              </a:defRPr>
            </a:pPr>
            <a:r>
              <a:t>Service system responsiveness is limited by:</a:t>
            </a:r>
          </a:p>
          <a:p>
            <a:pPr marL="682874" indent="-485775" defTabSz="1300480">
              <a:spcBef>
                <a:spcPts val="700"/>
              </a:spcBef>
              <a:buClr>
                <a:srgbClr val="5B9BD5"/>
              </a:buClr>
              <a:buSzPct val="100000"/>
              <a:buChar char="▪"/>
              <a:defRPr sz="3400">
                <a:latin typeface="Calibri"/>
                <a:ea typeface="Calibri"/>
                <a:cs typeface="Calibri"/>
                <a:sym typeface="Calibri"/>
              </a:defRPr>
            </a:pPr>
            <a:r>
              <a:t>the inconsistent </a:t>
            </a:r>
            <a:r>
              <a:rPr b="1"/>
              <a:t>level of knowledge </a:t>
            </a:r>
            <a:r>
              <a:t>about how to recognise and respond to survivors’ needs</a:t>
            </a:r>
          </a:p>
          <a:p>
            <a:pPr marL="682874" indent="-485775" defTabSz="1300480">
              <a:spcBef>
                <a:spcPts val="700"/>
              </a:spcBef>
              <a:buClr>
                <a:srgbClr val="5B9BD5"/>
              </a:buClr>
              <a:buSzPct val="100000"/>
              <a:buChar char="▪"/>
              <a:defRPr sz="3400">
                <a:latin typeface="Calibri"/>
                <a:ea typeface="Calibri"/>
                <a:cs typeface="Calibri"/>
                <a:sym typeface="Calibri"/>
              </a:defRPr>
            </a:pPr>
            <a:r>
              <a:t>ad hoc </a:t>
            </a:r>
            <a:r>
              <a:rPr b="1"/>
              <a:t>availability of expertise </a:t>
            </a:r>
            <a:r>
              <a:t>to work with trauma</a:t>
            </a:r>
          </a:p>
          <a:p>
            <a:pPr marL="682874" indent="-485775" defTabSz="1300480">
              <a:spcBef>
                <a:spcPts val="700"/>
              </a:spcBef>
              <a:buClr>
                <a:srgbClr val="5B9BD5"/>
              </a:buClr>
              <a:buSzPct val="100000"/>
              <a:buChar char="▪"/>
              <a:defRPr sz="3400">
                <a:latin typeface="Calibri"/>
                <a:ea typeface="Calibri"/>
                <a:cs typeface="Calibri"/>
                <a:sym typeface="Calibri"/>
              </a:defRPr>
            </a:pPr>
            <a:r>
              <a:t>inconsistent </a:t>
            </a:r>
            <a:r>
              <a:rPr b="1"/>
              <a:t>practice standards </a:t>
            </a:r>
          </a:p>
          <a:p>
            <a:pPr marL="682874" indent="-485775" defTabSz="1300480">
              <a:spcBef>
                <a:spcPts val="700"/>
              </a:spcBef>
              <a:buClr>
                <a:srgbClr val="5B9BD5"/>
              </a:buClr>
              <a:buSzPct val="100000"/>
              <a:buChar char="▪"/>
              <a:defRPr sz="3400">
                <a:latin typeface="Calibri"/>
                <a:ea typeface="Calibri"/>
                <a:cs typeface="Calibri"/>
                <a:sym typeface="Calibri"/>
              </a:defRPr>
            </a:pPr>
            <a:r>
              <a:t>limited </a:t>
            </a:r>
            <a:r>
              <a:rPr b="1"/>
              <a:t>professional development </a:t>
            </a:r>
            <a:r>
              <a:t>and staff support opportunities</a:t>
            </a:r>
            <a:endParaRPr b="1"/>
          </a:p>
          <a:p>
            <a:pPr marL="682874" indent="-485775" defTabSz="1300480">
              <a:spcBef>
                <a:spcPts val="700"/>
              </a:spcBef>
              <a:buClr>
                <a:srgbClr val="5B9BD5"/>
              </a:buClr>
              <a:buSzPct val="100000"/>
              <a:buChar char="▪"/>
              <a:defRPr sz="3400" b="1">
                <a:latin typeface="Calibri"/>
                <a:ea typeface="Calibri"/>
                <a:cs typeface="Calibri"/>
                <a:sym typeface="Calibri"/>
              </a:defRPr>
            </a:pPr>
            <a:r>
              <a:t>funding </a:t>
            </a:r>
            <a:r>
              <a:rPr b="0"/>
              <a:t>and staff capacity constraints</a:t>
            </a:r>
          </a:p>
          <a:p>
            <a:pPr marL="682874" indent="-485775" defTabSz="1300480">
              <a:spcBef>
                <a:spcPts val="700"/>
              </a:spcBef>
              <a:buClr>
                <a:srgbClr val="5B9BD5"/>
              </a:buClr>
              <a:buSzPct val="100000"/>
              <a:buChar char="▪"/>
              <a:defRPr sz="3400">
                <a:latin typeface="Calibri"/>
                <a:ea typeface="Calibri"/>
                <a:cs typeface="Calibri"/>
                <a:sym typeface="Calibri"/>
              </a:defRPr>
            </a:pPr>
            <a:r>
              <a:t>complex policy settings and </a:t>
            </a:r>
            <a:r>
              <a:rPr b="1"/>
              <a:t>limited collaboration </a:t>
            </a:r>
            <a:r>
              <a:t>within and between service systems.</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 name="Shape 360"/>
          <p:cNvSpPr txBox="1">
            <a:spLocks noGrp="1"/>
          </p:cNvSpPr>
          <p:nvPr>
            <p:ph type="title"/>
          </p:nvPr>
        </p:nvSpPr>
        <p:spPr>
          <a:xfrm>
            <a:off x="1062361" y="1711942"/>
            <a:ext cx="11776007" cy="908453"/>
          </a:xfrm>
          <a:prstGeom prst="rect">
            <a:avLst/>
          </a:prstGeom>
        </p:spPr>
        <p:txBody>
          <a:bodyPr/>
          <a:lstStyle>
            <a:lvl1pPr>
              <a:defRPr sz="4800"/>
            </a:lvl1pPr>
          </a:lstStyle>
          <a:p>
            <a:r>
              <a:t>CSA and treatment</a:t>
            </a:r>
          </a:p>
        </p:txBody>
      </p:sp>
      <p:sp>
        <p:nvSpPr>
          <p:cNvPr id="672" name="Shape 361"/>
          <p:cNvSpPr txBox="1">
            <a:spLocks noGrp="1"/>
          </p:cNvSpPr>
          <p:nvPr>
            <p:ph type="body" sz="half" idx="1"/>
          </p:nvPr>
        </p:nvSpPr>
        <p:spPr>
          <a:xfrm>
            <a:off x="1062358" y="3443037"/>
            <a:ext cx="6157156" cy="4813344"/>
          </a:xfrm>
          <a:prstGeom prst="rect">
            <a:avLst/>
          </a:prstGeom>
        </p:spPr>
        <p:txBody>
          <a:bodyPr/>
          <a:lstStyle/>
          <a:p>
            <a:pPr marL="364328" indent="-364328" defTabSz="1287471">
              <a:buSzPct val="100000"/>
              <a:buFont typeface="Arial"/>
              <a:buChar char="•"/>
              <a:defRPr sz="3000"/>
            </a:pPr>
            <a:r>
              <a:t>Undisclosed or delayed</a:t>
            </a:r>
          </a:p>
          <a:p>
            <a:pPr marL="364328" indent="-364328" defTabSz="1287471">
              <a:buSzPct val="100000"/>
              <a:buFont typeface="Arial"/>
              <a:buChar char="•"/>
              <a:defRPr sz="3000"/>
            </a:pPr>
            <a:r>
              <a:t>Acknowledged but untreated</a:t>
            </a:r>
          </a:p>
          <a:p>
            <a:pPr marL="364328" indent="-364328" defTabSz="1287471">
              <a:buSzPct val="100000"/>
              <a:buFont typeface="Arial"/>
              <a:buChar char="•"/>
              <a:defRPr sz="3000"/>
            </a:pPr>
            <a:r>
              <a:t>Few specialist child services</a:t>
            </a:r>
          </a:p>
          <a:p>
            <a:pPr marL="364328" indent="-364328" defTabSz="1287471">
              <a:buSzPct val="100000"/>
              <a:buFont typeface="Arial"/>
              <a:buChar char="•"/>
              <a:defRPr sz="3000"/>
            </a:pPr>
            <a:r>
              <a:t>Often ignored in mental health and drug and alcohol services</a:t>
            </a:r>
          </a:p>
          <a:p>
            <a:pPr marL="364328" indent="-364328" defTabSz="1287471">
              <a:buSzPct val="100000"/>
              <a:buFont typeface="Arial"/>
              <a:buChar char="•"/>
              <a:defRPr sz="3000"/>
            </a:pPr>
            <a:r>
              <a:t>Transgenerational impact untreated (historical legacy)</a:t>
            </a:r>
          </a:p>
        </p:txBody>
      </p:sp>
      <p:pic>
        <p:nvPicPr>
          <p:cNvPr id="673" name="image7.jpeg" descr="image7.jpeg"/>
          <p:cNvPicPr>
            <a:picLocks noChangeAspect="1"/>
          </p:cNvPicPr>
          <p:nvPr/>
        </p:nvPicPr>
        <p:blipFill>
          <a:blip r:embed="rId2">
            <a:extLst/>
          </a:blip>
          <a:stretch>
            <a:fillRect/>
          </a:stretch>
        </p:blipFill>
        <p:spPr>
          <a:xfrm>
            <a:off x="7219505" y="3647861"/>
            <a:ext cx="5498249" cy="3665500"/>
          </a:xfrm>
          <a:prstGeom prst="rect">
            <a:avLst/>
          </a:prstGeom>
          <a:ln w="12700">
            <a:miter lim="400000"/>
          </a:ln>
        </p:spPr>
      </p:pic>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 name="Text Placeholder 1"/>
          <p:cNvSpPr txBox="1">
            <a:spLocks noGrp="1"/>
          </p:cNvSpPr>
          <p:nvPr>
            <p:ph type="body" sz="quarter" idx="1"/>
          </p:nvPr>
        </p:nvSpPr>
        <p:spPr>
          <a:xfrm>
            <a:off x="894077" y="1939069"/>
            <a:ext cx="11217924" cy="719270"/>
          </a:xfrm>
          <a:prstGeom prst="rect">
            <a:avLst/>
          </a:prstGeom>
        </p:spPr>
        <p:txBody>
          <a:bodyPr/>
          <a:lstStyle>
            <a:lvl1pPr defTabSz="1235455">
              <a:spcBef>
                <a:spcPts val="1300"/>
              </a:spcBef>
              <a:defRPr sz="3900"/>
            </a:lvl1pPr>
          </a:lstStyle>
          <a:p>
            <a:r>
              <a:t>Principles for service system reform</a:t>
            </a:r>
          </a:p>
        </p:txBody>
      </p:sp>
      <p:sp>
        <p:nvSpPr>
          <p:cNvPr id="676" name="Title 2"/>
          <p:cNvSpPr txBox="1">
            <a:spLocks noGrp="1"/>
          </p:cNvSpPr>
          <p:nvPr>
            <p:ph type="title"/>
          </p:nvPr>
        </p:nvSpPr>
        <p:spPr>
          <a:xfrm>
            <a:off x="894077" y="770349"/>
            <a:ext cx="11216645" cy="1067667"/>
          </a:xfrm>
          <a:prstGeom prst="rect">
            <a:avLst/>
          </a:prstGeom>
        </p:spPr>
        <p:txBody>
          <a:bodyPr/>
          <a:lstStyle/>
          <a:p>
            <a:r>
              <a:t>A responsive service system</a:t>
            </a:r>
          </a:p>
        </p:txBody>
      </p:sp>
      <p:sp>
        <p:nvSpPr>
          <p:cNvPr id="677" name="Text Placeholder 4"/>
          <p:cNvSpPr>
            <a:spLocks noGrp="1"/>
          </p:cNvSpPr>
          <p:nvPr>
            <p:ph type="body" idx="13"/>
          </p:nvPr>
        </p:nvSpPr>
        <p:spPr>
          <a:xfrm>
            <a:off x="894077" y="2759393"/>
            <a:ext cx="11453177" cy="602375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274469">
              <a:spcBef>
                <a:spcPts val="1300"/>
              </a:spcBef>
              <a:buSzTx/>
              <a:buNone/>
              <a:defRPr sz="3300">
                <a:latin typeface="Calibri"/>
                <a:ea typeface="Calibri"/>
                <a:cs typeface="Calibri"/>
                <a:sym typeface="Calibri"/>
              </a:defRPr>
            </a:pPr>
            <a:r>
              <a:t>A service system that is responsive to victims’ and survivors’ needs:</a:t>
            </a:r>
          </a:p>
          <a:p>
            <a:pPr marL="668850" lvl="1" indent="-474810" defTabSz="1274469">
              <a:spcBef>
                <a:spcPts val="600"/>
              </a:spcBef>
              <a:buClr>
                <a:srgbClr val="5B9BD5"/>
              </a:buClr>
              <a:buSzPct val="100000"/>
              <a:buChar char="▪"/>
              <a:defRPr sz="3300">
                <a:latin typeface="Calibri"/>
                <a:ea typeface="Calibri"/>
                <a:cs typeface="Calibri"/>
                <a:sym typeface="Calibri"/>
              </a:defRPr>
            </a:pPr>
            <a:r>
              <a:t>understands</a:t>
            </a:r>
            <a:r>
              <a:rPr b="1"/>
              <a:t> </a:t>
            </a:r>
            <a:r>
              <a:t>how child sexual abuse can </a:t>
            </a:r>
            <a:r>
              <a:rPr b="1"/>
              <a:t>affect</a:t>
            </a:r>
            <a:r>
              <a:t> people and shape their support needs</a:t>
            </a:r>
          </a:p>
          <a:p>
            <a:pPr marL="668850" lvl="1" indent="-474810" defTabSz="1274469">
              <a:spcBef>
                <a:spcPts val="600"/>
              </a:spcBef>
              <a:buClr>
                <a:srgbClr val="5B9BD5"/>
              </a:buClr>
              <a:buSzPct val="100000"/>
              <a:buChar char="▪"/>
              <a:defRPr sz="3300">
                <a:latin typeface="Calibri"/>
                <a:ea typeface="Calibri"/>
                <a:cs typeface="Calibri"/>
                <a:sym typeface="Calibri"/>
              </a:defRPr>
            </a:pPr>
            <a:r>
              <a:t>provides relevant services as part of a </a:t>
            </a:r>
            <a:r>
              <a:rPr b="1"/>
              <a:t>cohesive systems approach</a:t>
            </a:r>
            <a:r>
              <a:t> </a:t>
            </a:r>
          </a:p>
          <a:p>
            <a:pPr marL="668850" lvl="1" indent="-474810" defTabSz="1274469">
              <a:spcBef>
                <a:spcPts val="600"/>
              </a:spcBef>
              <a:buClr>
                <a:srgbClr val="5B9BD5"/>
              </a:buClr>
              <a:buSzPct val="100000"/>
              <a:buChar char="▪"/>
              <a:defRPr sz="3300" b="1">
                <a:latin typeface="Calibri"/>
                <a:ea typeface="Calibri"/>
                <a:cs typeface="Calibri"/>
                <a:sym typeface="Calibri"/>
              </a:defRPr>
            </a:pPr>
            <a:r>
              <a:t>supports staff </a:t>
            </a:r>
            <a:r>
              <a:rPr b="0"/>
              <a:t>to work safely, efficiently and effectively</a:t>
            </a:r>
          </a:p>
          <a:p>
            <a:pPr marL="668850" lvl="1" indent="-474810" defTabSz="1274469">
              <a:spcBef>
                <a:spcPts val="600"/>
              </a:spcBef>
              <a:buClr>
                <a:srgbClr val="5B9BD5"/>
              </a:buClr>
              <a:buSzPct val="100000"/>
              <a:buChar char="▪"/>
              <a:defRPr sz="3300">
                <a:latin typeface="Calibri"/>
                <a:ea typeface="Calibri"/>
                <a:cs typeface="Calibri"/>
                <a:sym typeface="Calibri"/>
              </a:defRPr>
            </a:pPr>
            <a:r>
              <a:t>ensures services are </a:t>
            </a:r>
            <a:r>
              <a:rPr b="1"/>
              <a:t>trauma-informed</a:t>
            </a:r>
            <a:r>
              <a:t>, </a:t>
            </a:r>
            <a:r>
              <a:rPr b="1"/>
              <a:t>collaborative, available</a:t>
            </a:r>
            <a:r>
              <a:t>, </a:t>
            </a:r>
            <a:r>
              <a:rPr b="1"/>
              <a:t>accessible</a:t>
            </a:r>
            <a:r>
              <a:t>, </a:t>
            </a:r>
            <a:r>
              <a:rPr b="1"/>
              <a:t>acceptable </a:t>
            </a:r>
            <a:r>
              <a:t>and </a:t>
            </a:r>
            <a:r>
              <a:rPr b="1"/>
              <a:t>high quality</a:t>
            </a:r>
          </a:p>
          <a:p>
            <a:pPr marL="668850" lvl="1" indent="-474810" defTabSz="1274469">
              <a:spcBef>
                <a:spcPts val="600"/>
              </a:spcBef>
              <a:buClr>
                <a:srgbClr val="5B9BD5"/>
              </a:buClr>
              <a:buSzPct val="100000"/>
              <a:buChar char="▪"/>
              <a:defRPr sz="3300">
                <a:latin typeface="Calibri"/>
                <a:ea typeface="Calibri"/>
                <a:cs typeface="Calibri"/>
                <a:sym typeface="Calibri"/>
              </a:defRPr>
            </a:pPr>
            <a:r>
              <a:t>includes </a:t>
            </a:r>
            <a:r>
              <a:rPr b="1"/>
              <a:t>Aboriginal healing approaches</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 name="Shape 343"/>
          <p:cNvSpPr txBox="1">
            <a:spLocks noGrp="1"/>
          </p:cNvSpPr>
          <p:nvPr>
            <p:ph type="title"/>
          </p:nvPr>
        </p:nvSpPr>
        <p:spPr>
          <a:xfrm>
            <a:off x="894077" y="770349"/>
            <a:ext cx="11216645" cy="1067667"/>
          </a:xfrm>
          <a:prstGeom prst="rect">
            <a:avLst/>
          </a:prstGeom>
        </p:spPr>
        <p:txBody>
          <a:bodyPr/>
          <a:lstStyle/>
          <a:p>
            <a:r>
              <a:t>Personal Reflections</a:t>
            </a:r>
          </a:p>
        </p:txBody>
      </p:sp>
      <p:sp>
        <p:nvSpPr>
          <p:cNvPr id="682" name="Shape 344"/>
          <p:cNvSpPr txBox="1">
            <a:spLocks noGrp="1"/>
          </p:cNvSpPr>
          <p:nvPr>
            <p:ph type="body" idx="1"/>
          </p:nvPr>
        </p:nvSpPr>
        <p:spPr>
          <a:xfrm>
            <a:off x="894077" y="2759390"/>
            <a:ext cx="11216645" cy="6023762"/>
          </a:xfrm>
          <a:prstGeom prst="rect">
            <a:avLst/>
          </a:prstGeom>
        </p:spPr>
        <p:txBody>
          <a:bodyPr>
            <a:normAutofit lnSpcReduction="10000"/>
          </a:bodyPr>
          <a:lstStyle/>
          <a:p>
            <a:pPr>
              <a:lnSpc>
                <a:spcPct val="100000"/>
              </a:lnSpc>
              <a:defRPr sz="3400">
                <a:solidFill>
                  <a:srgbClr val="000000"/>
                </a:solidFill>
              </a:defRPr>
            </a:pPr>
            <a:r>
              <a:t>The Royal Commission offered a unique opportunity for survivors and their families</a:t>
            </a:r>
          </a:p>
          <a:p>
            <a:pPr>
              <a:lnSpc>
                <a:spcPct val="100000"/>
              </a:lnSpc>
              <a:defRPr sz="3400">
                <a:solidFill>
                  <a:srgbClr val="000000"/>
                </a:solidFill>
              </a:defRPr>
            </a:pPr>
            <a:r>
              <a:t>Impact of disclosure to the RC was often profound</a:t>
            </a:r>
          </a:p>
          <a:p>
            <a:pPr>
              <a:lnSpc>
                <a:spcPct val="100000"/>
              </a:lnSpc>
              <a:defRPr sz="3400">
                <a:solidFill>
                  <a:srgbClr val="000000"/>
                </a:solidFill>
              </a:defRPr>
            </a:pPr>
            <a:r>
              <a:t>Very few adverse events</a:t>
            </a:r>
          </a:p>
          <a:p>
            <a:pPr>
              <a:lnSpc>
                <a:spcPct val="100000"/>
              </a:lnSpc>
              <a:defRPr sz="3400">
                <a:solidFill>
                  <a:srgbClr val="000000"/>
                </a:solidFill>
              </a:defRPr>
            </a:pPr>
            <a:r>
              <a:t>Large uptake of counselling services and reporting</a:t>
            </a:r>
          </a:p>
          <a:p>
            <a:pPr>
              <a:lnSpc>
                <a:spcPct val="100000"/>
              </a:lnSpc>
              <a:defRPr sz="3400">
                <a:solidFill>
                  <a:srgbClr val="000000"/>
                </a:solidFill>
              </a:defRPr>
            </a:pPr>
            <a:r>
              <a:t>Some evidence of sustained positive impact</a:t>
            </a:r>
          </a:p>
          <a:p>
            <a:pPr>
              <a:lnSpc>
                <a:spcPct val="100000"/>
              </a:lnSpc>
              <a:defRPr sz="3400">
                <a:solidFill>
                  <a:srgbClr val="000000"/>
                </a:solidFill>
              </a:defRPr>
            </a:pPr>
            <a:r>
              <a:t>Shifting attitudes at all levels</a:t>
            </a:r>
          </a:p>
          <a:p>
            <a:pPr>
              <a:lnSpc>
                <a:spcPct val="100000"/>
              </a:lnSpc>
              <a:defRPr sz="3400">
                <a:solidFill>
                  <a:srgbClr val="000000"/>
                </a:solidFill>
              </a:defRPr>
            </a:pPr>
            <a:r>
              <a:t>Need for support at all levels, ‘well at work’</a:t>
            </a:r>
          </a:p>
          <a:p>
            <a:pPr>
              <a:lnSpc>
                <a:spcPct val="100000"/>
              </a:lnSpc>
              <a:defRPr sz="3400">
                <a:solidFill>
                  <a:srgbClr val="000000"/>
                </a:solidFill>
              </a:defRPr>
            </a:pPr>
            <a:r>
              <a:t>Extraordinary workplace</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6" name="Group 301"/>
          <p:cNvGrpSpPr/>
          <p:nvPr/>
        </p:nvGrpSpPr>
        <p:grpSpPr>
          <a:xfrm>
            <a:off x="-5" y="9095474"/>
            <a:ext cx="13004815" cy="640012"/>
            <a:chOff x="0" y="-1"/>
            <a:chExt cx="13004813" cy="640011"/>
          </a:xfrm>
        </p:grpSpPr>
        <p:sp>
          <p:nvSpPr>
            <p:cNvPr id="684" name="Shape 299"/>
            <p:cNvSpPr/>
            <p:nvPr/>
          </p:nvSpPr>
          <p:spPr>
            <a:xfrm>
              <a:off x="-1" y="-2"/>
              <a:ext cx="13004815"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400">
                  <a:solidFill>
                    <a:srgbClr val="FFFFFF"/>
                  </a:solidFill>
                  <a:latin typeface="Calibri"/>
                  <a:ea typeface="Calibri"/>
                  <a:cs typeface="Calibri"/>
                  <a:sym typeface="Calibri"/>
                </a:defRPr>
              </a:pPr>
              <a:endParaRPr/>
            </a:p>
          </p:txBody>
        </p:sp>
        <p:sp>
          <p:nvSpPr>
            <p:cNvPr id="685" name="Shape 300"/>
            <p:cNvSpPr txBox="1"/>
            <p:nvPr/>
          </p:nvSpPr>
          <p:spPr>
            <a:xfrm>
              <a:off x="-1" y="153380"/>
              <a:ext cx="13004815" cy="33324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1" tIns="65021" rIns="65021" bIns="65021" numCol="1" anchor="ctr">
              <a:spAutoFit/>
            </a:bodyPr>
            <a:lstStyle>
              <a:lvl1pPr algn="r" defTabSz="1300480">
                <a:defRPr sz="14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687" name="Shape 302"/>
          <p:cNvSpPr txBox="1">
            <a:spLocks noGrp="1"/>
          </p:cNvSpPr>
          <p:nvPr>
            <p:ph type="body" sz="quarter" idx="1"/>
          </p:nvPr>
        </p:nvSpPr>
        <p:spPr>
          <a:xfrm>
            <a:off x="894074" y="1939069"/>
            <a:ext cx="11217931" cy="719271"/>
          </a:xfrm>
          <a:prstGeom prst="rect">
            <a:avLst/>
          </a:prstGeom>
        </p:spPr>
        <p:txBody>
          <a:bodyPr/>
          <a:lstStyle>
            <a:lvl1pPr defTabSz="1235454">
              <a:defRPr sz="3600"/>
            </a:lvl1pPr>
          </a:lstStyle>
          <a:p>
            <a:r>
              <a:t>General Principles</a:t>
            </a:r>
          </a:p>
        </p:txBody>
      </p:sp>
      <p:sp>
        <p:nvSpPr>
          <p:cNvPr id="688" name="Shape 303"/>
          <p:cNvSpPr txBox="1">
            <a:spLocks noGrp="1"/>
          </p:cNvSpPr>
          <p:nvPr>
            <p:ph type="title"/>
          </p:nvPr>
        </p:nvSpPr>
        <p:spPr>
          <a:xfrm>
            <a:off x="894074" y="770348"/>
            <a:ext cx="11216649" cy="1067667"/>
          </a:xfrm>
          <a:prstGeom prst="rect">
            <a:avLst/>
          </a:prstGeom>
        </p:spPr>
        <p:txBody>
          <a:bodyPr/>
          <a:lstStyle/>
          <a:p>
            <a:r>
              <a:t>Engagement strategy</a:t>
            </a:r>
          </a:p>
        </p:txBody>
      </p:sp>
      <p:sp>
        <p:nvSpPr>
          <p:cNvPr id="689" name="Shape 304"/>
          <p:cNvSpPr>
            <a:spLocks noGrp="1"/>
          </p:cNvSpPr>
          <p:nvPr>
            <p:ph type="body" idx="13"/>
          </p:nvPr>
        </p:nvSpPr>
        <p:spPr>
          <a:xfrm>
            <a:off x="894076" y="2589352"/>
            <a:ext cx="11216648" cy="6609228"/>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151449" indent="-151449" defTabSz="385461">
              <a:lnSpc>
                <a:spcPts val="3600"/>
              </a:lnSpc>
              <a:spcBef>
                <a:spcPts val="700"/>
              </a:spcBef>
              <a:buClr>
                <a:srgbClr val="0094D9"/>
              </a:buClr>
              <a:buSzPct val="100000"/>
              <a:buFont typeface="Symbol"/>
              <a:buChar char="·"/>
              <a:defRPr sz="1950" b="1">
                <a:solidFill>
                  <a:srgbClr val="221E1F"/>
                </a:solidFill>
                <a:uFill>
                  <a:solidFill>
                    <a:srgbClr val="221E1F"/>
                  </a:solidFill>
                </a:uFill>
                <a:latin typeface="Calibri"/>
                <a:ea typeface="Calibri"/>
                <a:cs typeface="Calibri"/>
                <a:sym typeface="Calibri"/>
              </a:defRPr>
            </a:pPr>
            <a:r>
              <a:t>safe and supportive </a:t>
            </a:r>
            <a:r>
              <a:rPr b="0"/>
              <a:t>–</a:t>
            </a:r>
            <a:r>
              <a:t> </a:t>
            </a:r>
            <a:r>
              <a:rPr b="0"/>
              <a:t>being alert to the impacts of childhood trauma; not re-traumatising or compromising physical, psychological, emotional or cultural safety; offering support when needed</a:t>
            </a:r>
          </a:p>
          <a:p>
            <a:pPr marL="151449" indent="-151449" defTabSz="385461">
              <a:lnSpc>
                <a:spcPts val="3600"/>
              </a:lnSpc>
              <a:spcBef>
                <a:spcPts val="700"/>
              </a:spcBef>
              <a:buClr>
                <a:srgbClr val="0094D9"/>
              </a:buClr>
              <a:buSzPct val="100000"/>
              <a:buFont typeface="Symbol"/>
              <a:buChar char="·"/>
              <a:defRPr sz="1950" b="1">
                <a:solidFill>
                  <a:srgbClr val="221E1F"/>
                </a:solidFill>
                <a:uFill>
                  <a:solidFill>
                    <a:srgbClr val="221E1F"/>
                  </a:solidFill>
                </a:uFill>
                <a:latin typeface="Calibri"/>
                <a:ea typeface="Calibri"/>
                <a:cs typeface="Calibri"/>
                <a:sym typeface="Calibri"/>
              </a:defRPr>
            </a:pPr>
            <a:r>
              <a:t>respectful </a:t>
            </a:r>
            <a:r>
              <a:rPr b="0"/>
              <a:t>–</a:t>
            </a:r>
            <a:r>
              <a:t> </a:t>
            </a:r>
            <a:r>
              <a:rPr b="0"/>
              <a:t>listening to survivors and taking their accounts seriously; being transparent in our purposes and processes</a:t>
            </a:r>
          </a:p>
          <a:p>
            <a:pPr marL="151449" indent="-151449" defTabSz="385461">
              <a:lnSpc>
                <a:spcPts val="3600"/>
              </a:lnSpc>
              <a:spcBef>
                <a:spcPts val="700"/>
              </a:spcBef>
              <a:buClr>
                <a:srgbClr val="0094D9"/>
              </a:buClr>
              <a:buSzPct val="100000"/>
              <a:buFont typeface="Symbol"/>
              <a:buChar char="·"/>
              <a:defRPr sz="1950" b="1">
                <a:solidFill>
                  <a:srgbClr val="221E1F"/>
                </a:solidFill>
                <a:uFill>
                  <a:solidFill>
                    <a:srgbClr val="221E1F"/>
                  </a:solidFill>
                </a:uFill>
                <a:latin typeface="Calibri"/>
                <a:ea typeface="Calibri"/>
                <a:cs typeface="Calibri"/>
                <a:sym typeface="Calibri"/>
              </a:defRPr>
            </a:pPr>
            <a:r>
              <a:t>strengths based</a:t>
            </a:r>
            <a:r>
              <a:rPr b="0"/>
              <a:t> – recognising and promoting the strengths and resilience of survivors and communities</a:t>
            </a:r>
          </a:p>
          <a:p>
            <a:pPr marL="151449" indent="-151449" defTabSz="385461">
              <a:lnSpc>
                <a:spcPts val="3600"/>
              </a:lnSpc>
              <a:spcBef>
                <a:spcPts val="700"/>
              </a:spcBef>
              <a:buClr>
                <a:srgbClr val="0094D9"/>
              </a:buClr>
              <a:buSzPct val="100000"/>
              <a:buFont typeface="Symbol"/>
              <a:buChar char="·"/>
              <a:defRPr sz="1950" b="1">
                <a:solidFill>
                  <a:srgbClr val="221E1F"/>
                </a:solidFill>
                <a:uFill>
                  <a:solidFill>
                    <a:srgbClr val="221E1F"/>
                  </a:solidFill>
                </a:uFill>
                <a:latin typeface="Calibri"/>
                <a:ea typeface="Calibri"/>
                <a:cs typeface="Calibri"/>
                <a:sym typeface="Calibri"/>
              </a:defRPr>
            </a:pPr>
            <a:r>
              <a:t>offering hope </a:t>
            </a:r>
            <a:r>
              <a:rPr b="0"/>
              <a:t>– promoting participation in the Royal Commission as a contribution to change, to make institutions safer for children</a:t>
            </a:r>
          </a:p>
          <a:p>
            <a:pPr marL="151449" indent="-151449" defTabSz="385461">
              <a:lnSpc>
                <a:spcPts val="3600"/>
              </a:lnSpc>
              <a:spcBef>
                <a:spcPts val="700"/>
              </a:spcBef>
              <a:buClr>
                <a:srgbClr val="0094D9"/>
              </a:buClr>
              <a:buSzPct val="100000"/>
              <a:buFont typeface="Symbol"/>
              <a:buChar char="·"/>
              <a:defRPr sz="1950" b="1">
                <a:solidFill>
                  <a:srgbClr val="221E1F"/>
                </a:solidFill>
                <a:uFill>
                  <a:solidFill>
                    <a:srgbClr val="221E1F"/>
                  </a:solidFill>
                </a:uFill>
                <a:latin typeface="Calibri"/>
                <a:ea typeface="Calibri"/>
                <a:cs typeface="Calibri"/>
                <a:sym typeface="Calibri"/>
              </a:defRPr>
            </a:pPr>
            <a:r>
              <a:t>providing choice and control</a:t>
            </a:r>
            <a:r>
              <a:rPr b="0"/>
              <a:t> – offering survivors as much informed choice and control as possible about how, when, to whom and in what manner they give their information </a:t>
            </a:r>
          </a:p>
          <a:p>
            <a:pPr marL="151449" indent="-151449" defTabSz="385461">
              <a:lnSpc>
                <a:spcPts val="3600"/>
              </a:lnSpc>
              <a:spcBef>
                <a:spcPts val="700"/>
              </a:spcBef>
              <a:buClr>
                <a:srgbClr val="0094D9"/>
              </a:buClr>
              <a:buSzPct val="100000"/>
              <a:buFont typeface="Symbol"/>
              <a:buChar char="·"/>
              <a:defRPr sz="1950" b="1">
                <a:solidFill>
                  <a:srgbClr val="221E1F"/>
                </a:solidFill>
                <a:uFill>
                  <a:solidFill>
                    <a:srgbClr val="221E1F"/>
                  </a:solidFill>
                </a:uFill>
                <a:latin typeface="Calibri"/>
                <a:ea typeface="Calibri"/>
                <a:cs typeface="Calibri"/>
                <a:sym typeface="Calibri"/>
              </a:defRPr>
            </a:pPr>
            <a:r>
              <a:t>flexible and responsive </a:t>
            </a:r>
            <a:r>
              <a:rPr b="0"/>
              <a:t>–</a:t>
            </a:r>
            <a:r>
              <a:t> </a:t>
            </a:r>
            <a:r>
              <a:rPr b="0"/>
              <a:t>offering stable, reliable and safe processes that can be adapted within our resources and terms of reference, to remove barriers to participation and meet diverse needs</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5" name="Footer Placeholder 9"/>
          <p:cNvGrpSpPr/>
          <p:nvPr/>
        </p:nvGrpSpPr>
        <p:grpSpPr>
          <a:xfrm>
            <a:off x="-2" y="9095477"/>
            <a:ext cx="13004807" cy="640009"/>
            <a:chOff x="0" y="-1"/>
            <a:chExt cx="13004806" cy="640008"/>
          </a:xfrm>
        </p:grpSpPr>
        <p:sp>
          <p:nvSpPr>
            <p:cNvPr id="693" name="Rectangle"/>
            <p:cNvSpPr/>
            <p:nvPr/>
          </p:nvSpPr>
          <p:spPr>
            <a:xfrm>
              <a:off x="-1" y="-2"/>
              <a:ext cx="13004807" cy="640009"/>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694" name="Child sexual abuse in institutions: Learnings from the Royal Commission"/>
            <p:cNvSpPr txBox="1"/>
            <p:nvPr/>
          </p:nvSpPr>
          <p:spPr>
            <a:xfrm>
              <a:off x="-1" y="134327"/>
              <a:ext cx="13004807"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696" name="Content Placeholder 12"/>
          <p:cNvSpPr txBox="1">
            <a:spLocks noGrp="1"/>
          </p:cNvSpPr>
          <p:nvPr>
            <p:ph type="body" sz="quarter" idx="1"/>
          </p:nvPr>
        </p:nvSpPr>
        <p:spPr>
          <a:xfrm>
            <a:off x="894076" y="1939070"/>
            <a:ext cx="11217927" cy="719268"/>
          </a:xfrm>
          <a:prstGeom prst="rect">
            <a:avLst/>
          </a:prstGeom>
        </p:spPr>
        <p:txBody>
          <a:bodyPr/>
          <a:lstStyle>
            <a:lvl1pPr defTabSz="1235455">
              <a:spcBef>
                <a:spcPts val="1300"/>
              </a:spcBef>
              <a:defRPr sz="3900"/>
            </a:lvl1pPr>
          </a:lstStyle>
          <a:p>
            <a:r>
              <a:t>Focus areas</a:t>
            </a:r>
          </a:p>
        </p:txBody>
      </p:sp>
      <p:sp>
        <p:nvSpPr>
          <p:cNvPr id="697" name="Title 11"/>
          <p:cNvSpPr txBox="1">
            <a:spLocks noGrp="1"/>
          </p:cNvSpPr>
          <p:nvPr>
            <p:ph type="title"/>
          </p:nvPr>
        </p:nvSpPr>
        <p:spPr>
          <a:xfrm>
            <a:off x="894077" y="770350"/>
            <a:ext cx="11216645" cy="1067662"/>
          </a:xfrm>
          <a:prstGeom prst="rect">
            <a:avLst/>
          </a:prstGeom>
        </p:spPr>
        <p:txBody>
          <a:bodyPr/>
          <a:lstStyle/>
          <a:p>
            <a:r>
              <a:t>Making institutions child safe</a:t>
            </a:r>
          </a:p>
        </p:txBody>
      </p:sp>
      <p:sp>
        <p:nvSpPr>
          <p:cNvPr id="698" name="Text Placeholder 8"/>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300480">
              <a:spcBef>
                <a:spcPts val="1400"/>
              </a:spcBef>
              <a:buSzTx/>
              <a:buNone/>
              <a:defRPr sz="3400">
                <a:latin typeface="Calibri"/>
                <a:ea typeface="Calibri"/>
                <a:cs typeface="Calibri"/>
                <a:sym typeface="Calibri"/>
              </a:defRPr>
            </a:pPr>
            <a:r>
              <a:t>To prioritise children's best interests requires cultural change in institutions and communities. Initiatives to achieve this include:</a:t>
            </a:r>
          </a:p>
          <a:p>
            <a:pPr marL="682874" indent="-485775" defTabSz="1300480">
              <a:spcBef>
                <a:spcPts val="700"/>
              </a:spcBef>
              <a:buClr>
                <a:srgbClr val="5B9BD5"/>
              </a:buClr>
              <a:buSzPct val="100000"/>
              <a:buChar char="▪"/>
              <a:defRPr sz="3400">
                <a:latin typeface="Calibri"/>
                <a:ea typeface="Calibri"/>
                <a:cs typeface="Calibri"/>
                <a:sym typeface="Calibri"/>
              </a:defRPr>
            </a:pPr>
            <a:r>
              <a:t>creating child safe </a:t>
            </a:r>
            <a:r>
              <a:rPr b="1"/>
              <a:t>communities</a:t>
            </a:r>
          </a:p>
          <a:p>
            <a:pPr marL="682874" indent="-485775" defTabSz="1300480">
              <a:spcBef>
                <a:spcPts val="700"/>
              </a:spcBef>
              <a:buClr>
                <a:srgbClr val="5B9BD5"/>
              </a:buClr>
              <a:buSzPct val="100000"/>
              <a:buChar char="▪"/>
              <a:defRPr sz="3400">
                <a:latin typeface="Calibri"/>
                <a:ea typeface="Calibri"/>
                <a:cs typeface="Calibri"/>
                <a:sym typeface="Calibri"/>
              </a:defRPr>
            </a:pPr>
            <a:r>
              <a:t>establishing child safe </a:t>
            </a:r>
            <a:r>
              <a:rPr b="1"/>
              <a:t>standards</a:t>
            </a:r>
          </a:p>
          <a:p>
            <a:pPr marL="682874" indent="-485775" defTabSz="1300480">
              <a:spcBef>
                <a:spcPts val="1400"/>
              </a:spcBef>
              <a:buClr>
                <a:srgbClr val="5B9BD5"/>
              </a:buClr>
              <a:buSzPct val="100000"/>
              <a:buChar char="▪"/>
              <a:defRPr sz="3400">
                <a:latin typeface="Calibri"/>
                <a:ea typeface="Calibri"/>
                <a:cs typeface="Calibri"/>
                <a:sym typeface="Calibri"/>
              </a:defRPr>
            </a:pPr>
            <a:r>
              <a:t>improving regulatory </a:t>
            </a:r>
            <a:r>
              <a:rPr b="1"/>
              <a:t>oversight</a:t>
            </a:r>
            <a:r>
              <a:t> and practice.</a:t>
            </a:r>
          </a:p>
          <a:p>
            <a:pPr marL="0" indent="0" defTabSz="1300480">
              <a:spcBef>
                <a:spcPts val="1400"/>
              </a:spcBef>
              <a:buSzTx/>
              <a:buNone/>
              <a:defRPr sz="3400">
                <a:latin typeface="Calibri"/>
                <a:ea typeface="Calibri"/>
                <a:cs typeface="Calibri"/>
                <a:sym typeface="Calibri"/>
              </a:defRPr>
            </a:pPr>
            <a:r>
              <a:t>These initiatives need strategic </a:t>
            </a:r>
            <a:r>
              <a:rPr b="1"/>
              <a:t>national</a:t>
            </a:r>
            <a:r>
              <a:t> leadership and coordination.</a:t>
            </a:r>
          </a:p>
          <a:p>
            <a:pPr marL="0" indent="0" defTabSz="1300480">
              <a:spcBef>
                <a:spcPts val="1400"/>
              </a:spcBef>
              <a:buSzTx/>
              <a:buNone/>
              <a:defRPr sz="3400">
                <a:latin typeface="Calibri"/>
                <a:ea typeface="Calibri"/>
                <a:cs typeface="Calibri"/>
                <a:sym typeface="Calibri"/>
              </a:defRPr>
            </a:pPr>
            <a:r>
              <a:t>Are our institutions Child Safe? </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 name="Text Placeholder 8"/>
          <p:cNvSpPr txBox="1">
            <a:spLocks noGrp="1"/>
          </p:cNvSpPr>
          <p:nvPr>
            <p:ph type="body" sz="quarter" idx="1"/>
          </p:nvPr>
        </p:nvSpPr>
        <p:spPr>
          <a:xfrm>
            <a:off x="894076" y="1939070"/>
            <a:ext cx="11217927" cy="719268"/>
          </a:xfrm>
          <a:prstGeom prst="rect">
            <a:avLst/>
          </a:prstGeom>
        </p:spPr>
        <p:txBody>
          <a:bodyPr/>
          <a:lstStyle>
            <a:lvl1pPr defTabSz="1235455">
              <a:spcBef>
                <a:spcPts val="1300"/>
              </a:spcBef>
              <a:defRPr sz="3900"/>
            </a:lvl1pPr>
          </a:lstStyle>
          <a:p>
            <a:r>
              <a:t>Getting our own house in order</a:t>
            </a:r>
          </a:p>
        </p:txBody>
      </p:sp>
      <p:sp>
        <p:nvSpPr>
          <p:cNvPr id="703" name="Title 3"/>
          <p:cNvSpPr txBox="1">
            <a:spLocks noGrp="1"/>
          </p:cNvSpPr>
          <p:nvPr>
            <p:ph type="title"/>
          </p:nvPr>
        </p:nvSpPr>
        <p:spPr>
          <a:xfrm>
            <a:off x="894077" y="770350"/>
            <a:ext cx="11216645" cy="1067662"/>
          </a:xfrm>
          <a:prstGeom prst="rect">
            <a:avLst/>
          </a:prstGeom>
        </p:spPr>
        <p:txBody>
          <a:bodyPr/>
          <a:lstStyle/>
          <a:p>
            <a:r>
              <a:t>Education and Training</a:t>
            </a:r>
          </a:p>
        </p:txBody>
      </p:sp>
      <p:sp>
        <p:nvSpPr>
          <p:cNvPr id="704" name="Text Placeholder 9"/>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358933" indent="-358933" defTabSz="988363">
              <a:spcBef>
                <a:spcPts val="1000"/>
              </a:spcBef>
              <a:defRPr sz="2500">
                <a:latin typeface="Calibri"/>
                <a:ea typeface="Calibri"/>
                <a:cs typeface="Calibri"/>
                <a:sym typeface="Calibri"/>
              </a:defRPr>
            </a:pPr>
            <a:r>
              <a:t>Are our training institutions adequate?</a:t>
            </a:r>
          </a:p>
          <a:p>
            <a:pPr marL="358933" indent="-358933" defTabSz="988363">
              <a:spcBef>
                <a:spcPts val="1000"/>
              </a:spcBef>
              <a:defRPr sz="2500">
                <a:latin typeface="Calibri"/>
                <a:ea typeface="Calibri"/>
                <a:cs typeface="Calibri"/>
                <a:sym typeface="Calibri"/>
              </a:defRPr>
            </a:pPr>
            <a:r>
              <a:t>Do we train across all of our disciplines, Child Safe clinicians, educators, workers or researchers?</a:t>
            </a:r>
          </a:p>
          <a:p>
            <a:pPr marL="358933" indent="-358933" defTabSz="988363">
              <a:spcBef>
                <a:spcPts val="1000"/>
              </a:spcBef>
              <a:defRPr sz="2500">
                <a:latin typeface="Calibri"/>
                <a:ea typeface="Calibri"/>
                <a:cs typeface="Calibri"/>
                <a:sym typeface="Calibri"/>
              </a:defRPr>
            </a:pPr>
            <a:r>
              <a:t>Do we know how to respond to a disclosure from a child, adult, older adult?</a:t>
            </a:r>
          </a:p>
          <a:p>
            <a:pPr marL="358933" indent="-358933" defTabSz="988363">
              <a:spcBef>
                <a:spcPts val="1000"/>
              </a:spcBef>
              <a:defRPr sz="2500">
                <a:latin typeface="Calibri"/>
                <a:ea typeface="Calibri"/>
                <a:cs typeface="Calibri"/>
                <a:sym typeface="Calibri"/>
              </a:defRPr>
            </a:pPr>
            <a:r>
              <a:t>Are we a trauma-informed Institution, Faculty, College?</a:t>
            </a:r>
          </a:p>
          <a:p>
            <a:pPr marL="696753" lvl="1" indent="-358933" defTabSz="988363">
              <a:spcBef>
                <a:spcPts val="1000"/>
              </a:spcBef>
              <a:defRPr sz="2500">
                <a:latin typeface="Calibri"/>
                <a:ea typeface="Calibri"/>
                <a:cs typeface="Calibri"/>
                <a:sym typeface="Calibri"/>
              </a:defRPr>
            </a:pPr>
            <a:r>
              <a:t>For students, registrars</a:t>
            </a:r>
          </a:p>
          <a:p>
            <a:pPr marL="696753" lvl="1" indent="-358933" defTabSz="988363">
              <a:spcBef>
                <a:spcPts val="1000"/>
              </a:spcBef>
              <a:defRPr sz="2500">
                <a:latin typeface="Calibri"/>
                <a:ea typeface="Calibri"/>
                <a:cs typeface="Calibri"/>
                <a:sym typeface="Calibri"/>
              </a:defRPr>
            </a:pPr>
            <a:r>
              <a:t>For staff</a:t>
            </a:r>
          </a:p>
          <a:p>
            <a:pPr marL="696753" lvl="1" indent="-358933" defTabSz="988363">
              <a:spcBef>
                <a:spcPts val="1000"/>
              </a:spcBef>
              <a:defRPr sz="2500">
                <a:latin typeface="Calibri"/>
                <a:ea typeface="Calibri"/>
                <a:cs typeface="Calibri"/>
                <a:sym typeface="Calibri"/>
              </a:defRPr>
            </a:pPr>
            <a:r>
              <a:t>Do we teach a trauma-informed, trauma competent curriculum?</a:t>
            </a:r>
          </a:p>
          <a:p>
            <a:pPr marL="358933" indent="-358933" defTabSz="988363">
              <a:spcBef>
                <a:spcPts val="1000"/>
              </a:spcBef>
              <a:defRPr sz="2500">
                <a:latin typeface="Calibri"/>
                <a:ea typeface="Calibri"/>
                <a:cs typeface="Calibri"/>
                <a:sym typeface="Calibri"/>
              </a:defRPr>
            </a:pPr>
            <a:r>
              <a:t>Are we proactive in preventing/managing</a:t>
            </a:r>
          </a:p>
          <a:p>
            <a:pPr marL="696753" lvl="1" indent="-358933" defTabSz="988363">
              <a:spcBef>
                <a:spcPts val="1000"/>
              </a:spcBef>
              <a:defRPr sz="2500">
                <a:latin typeface="Calibri"/>
                <a:ea typeface="Calibri"/>
                <a:cs typeface="Calibri"/>
                <a:sym typeface="Calibri"/>
              </a:defRPr>
            </a:pPr>
            <a:r>
              <a:t>Vicarious traumatisation</a:t>
            </a:r>
          </a:p>
          <a:p>
            <a:pPr marL="696753" lvl="1" indent="-358933" defTabSz="988363">
              <a:spcBef>
                <a:spcPts val="1000"/>
              </a:spcBef>
              <a:defRPr sz="2500">
                <a:latin typeface="Calibri"/>
                <a:ea typeface="Calibri"/>
                <a:cs typeface="Calibri"/>
                <a:sym typeface="Calibri"/>
              </a:defRPr>
            </a:pPr>
            <a:r>
              <a:t>Compassion fatigue </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 name="Shape 364"/>
          <p:cNvSpPr txBox="1">
            <a:spLocks noGrp="1"/>
          </p:cNvSpPr>
          <p:nvPr>
            <p:ph type="body" idx="1"/>
          </p:nvPr>
        </p:nvSpPr>
        <p:spPr>
          <a:xfrm>
            <a:off x="576298" y="1251098"/>
            <a:ext cx="10752547" cy="7251404"/>
          </a:xfrm>
          <a:prstGeom prst="rect">
            <a:avLst/>
          </a:prstGeom>
        </p:spPr>
        <p:txBody>
          <a:bodyPr/>
          <a:lstStyle/>
          <a:p>
            <a:pPr algn="ctr">
              <a:defRPr sz="5100" b="1"/>
            </a:pPr>
            <a:r>
              <a:t>MHS: Do we have the right starting point?</a:t>
            </a:r>
          </a:p>
          <a:p>
            <a:pPr>
              <a:defRPr sz="2800"/>
            </a:pPr>
            <a:r>
              <a:t>Atmosphere, environment, privacy</a:t>
            </a:r>
          </a:p>
          <a:p>
            <a:pPr>
              <a:defRPr sz="2800"/>
            </a:pPr>
            <a:r>
              <a:t>Dignity, respect, regard</a:t>
            </a:r>
          </a:p>
          <a:p>
            <a:pPr>
              <a:defRPr sz="2800"/>
            </a:pPr>
            <a:r>
              <a:t>Warm referrals, stepping through the journey, brokerage</a:t>
            </a:r>
          </a:p>
          <a:p>
            <a:pPr>
              <a:defRPr sz="2800"/>
            </a:pPr>
            <a:endParaRPr/>
          </a:p>
          <a:p>
            <a:pPr>
              <a:defRPr sz="2800"/>
            </a:pPr>
            <a:r>
              <a:t>Would you be comfortable in your service environment disclosing deeply traumatic and personal stories?</a:t>
            </a:r>
          </a:p>
          <a:p>
            <a:pPr>
              <a:defRPr sz="2800"/>
            </a:pPr>
            <a:r>
              <a:t>Right to safety, how is this conveyed?</a:t>
            </a:r>
          </a:p>
          <a:p>
            <a:pPr>
              <a:defRPr sz="2800"/>
            </a:pPr>
            <a:r>
              <a:t>Protective behaviours equivalent, language, how to report, respectful relationships may need to be developed</a:t>
            </a:r>
          </a:p>
          <a:p>
            <a:pPr>
              <a:defRPr sz="2800"/>
            </a:pPr>
            <a:r>
              <a:t>How do we reduce re-traumatisation? Triggers?</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 name="Bearing of witness"/>
          <p:cNvSpPr txBox="1">
            <a:spLocks noGrp="1"/>
          </p:cNvSpPr>
          <p:nvPr>
            <p:ph type="title"/>
          </p:nvPr>
        </p:nvSpPr>
        <p:spPr>
          <a:xfrm>
            <a:off x="614398" y="1362006"/>
            <a:ext cx="11776007" cy="908450"/>
          </a:xfrm>
          <a:prstGeom prst="rect">
            <a:avLst/>
          </a:prstGeom>
        </p:spPr>
        <p:txBody>
          <a:bodyPr/>
          <a:lstStyle/>
          <a:p>
            <a:r>
              <a:t>Bearing of witness</a:t>
            </a:r>
          </a:p>
        </p:txBody>
      </p:sp>
      <p:sp>
        <p:nvSpPr>
          <p:cNvPr id="711" name="Do we know how?…"/>
          <p:cNvSpPr txBox="1">
            <a:spLocks noGrp="1"/>
          </p:cNvSpPr>
          <p:nvPr>
            <p:ph type="body" idx="1"/>
          </p:nvPr>
        </p:nvSpPr>
        <p:spPr>
          <a:xfrm>
            <a:off x="614398" y="2457598"/>
            <a:ext cx="10752547" cy="5987632"/>
          </a:xfrm>
          <a:prstGeom prst="rect">
            <a:avLst/>
          </a:prstGeom>
        </p:spPr>
        <p:txBody>
          <a:bodyPr/>
          <a:lstStyle/>
          <a:p>
            <a:pPr marL="283367" indent="-283367" defTabSz="1105408">
              <a:spcBef>
                <a:spcPts val="1100"/>
              </a:spcBef>
              <a:buSzPct val="145000"/>
              <a:buChar char="•"/>
              <a:defRPr sz="2800"/>
            </a:pPr>
            <a:r>
              <a:t>Do we know how?</a:t>
            </a:r>
          </a:p>
          <a:p>
            <a:pPr marL="283367" indent="-283367" defTabSz="1105408">
              <a:spcBef>
                <a:spcPts val="1100"/>
              </a:spcBef>
              <a:buSzPct val="145000"/>
              <a:buChar char="•"/>
              <a:defRPr sz="2800"/>
            </a:pPr>
            <a:r>
              <a:t>You don’t know where the story begins</a:t>
            </a:r>
          </a:p>
          <a:p>
            <a:pPr marL="283367" indent="-283367" defTabSz="1105408">
              <a:spcBef>
                <a:spcPts val="1100"/>
              </a:spcBef>
              <a:buSzPct val="145000"/>
              <a:buChar char="•"/>
              <a:defRPr sz="2800"/>
            </a:pPr>
            <a:r>
              <a:t>Trauma upon trauma: understand child trauma</a:t>
            </a:r>
          </a:p>
          <a:p>
            <a:pPr marL="283367" indent="-283367" defTabSz="1105408">
              <a:spcBef>
                <a:spcPts val="1100"/>
              </a:spcBef>
              <a:buSzPct val="145000"/>
              <a:buChar char="•"/>
              <a:defRPr sz="2800"/>
            </a:pPr>
            <a:r>
              <a:t>Can be life changing</a:t>
            </a:r>
          </a:p>
          <a:p>
            <a:pPr marL="283367" indent="-283367" defTabSz="1105408">
              <a:spcBef>
                <a:spcPts val="1100"/>
              </a:spcBef>
              <a:buSzPct val="145000"/>
              <a:buChar char="•"/>
              <a:defRPr sz="2800"/>
            </a:pPr>
            <a:r>
              <a:t>Potential to improve outcomes across domains</a:t>
            </a:r>
          </a:p>
          <a:p>
            <a:pPr marL="283367" indent="-283367" defTabSz="1105408">
              <a:spcBef>
                <a:spcPts val="1100"/>
              </a:spcBef>
              <a:buSzPct val="145000"/>
              <a:buChar char="•"/>
              <a:defRPr sz="2800"/>
            </a:pPr>
            <a:r>
              <a:t>Importance of good records: reports, compensation</a:t>
            </a:r>
          </a:p>
          <a:p>
            <a:pPr marL="283367" indent="-283367" defTabSz="1105408">
              <a:spcBef>
                <a:spcPts val="1100"/>
              </a:spcBef>
              <a:buSzPct val="145000"/>
              <a:buChar char="•"/>
              <a:defRPr sz="2800"/>
            </a:pPr>
            <a:r>
              <a:t>Take out judgement where possible in reporting</a:t>
            </a:r>
          </a:p>
          <a:p>
            <a:pPr marL="283367" indent="-283367" defTabSz="1105408">
              <a:spcBef>
                <a:spcPts val="1100"/>
              </a:spcBef>
              <a:buSzPct val="145000"/>
              <a:buChar char="•"/>
              <a:defRPr sz="2800"/>
            </a:pPr>
            <a:r>
              <a:t>Build confidence in difficult conversations</a:t>
            </a:r>
          </a:p>
          <a:p>
            <a:pPr marL="283367" indent="-283367" defTabSz="1105408">
              <a:spcBef>
                <a:spcPts val="1100"/>
              </a:spcBef>
              <a:buSzPct val="145000"/>
              <a:buChar char="•"/>
              <a:defRPr sz="2800"/>
            </a:pPr>
            <a:r>
              <a:t>Manage staff distress, vicarious traumatisation and compassion fatigue</a:t>
            </a:r>
          </a:p>
          <a:p>
            <a:pPr marL="283367" indent="-283367" defTabSz="1105408">
              <a:spcBef>
                <a:spcPts val="1100"/>
              </a:spcBef>
              <a:buSzPct val="145000"/>
              <a:buChar char="•"/>
              <a:defRPr sz="2800"/>
            </a:pPr>
            <a:r>
              <a:t>Good policy, process, procedures and accountability</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 name="Shape 367"/>
          <p:cNvSpPr txBox="1">
            <a:spLocks noGrp="1"/>
          </p:cNvSpPr>
          <p:nvPr>
            <p:ph type="body" idx="1"/>
          </p:nvPr>
        </p:nvSpPr>
        <p:spPr>
          <a:xfrm>
            <a:off x="614396" y="2457598"/>
            <a:ext cx="10752547" cy="5987632"/>
          </a:xfrm>
          <a:prstGeom prst="rect">
            <a:avLst/>
          </a:prstGeom>
        </p:spPr>
        <p:txBody>
          <a:bodyPr/>
          <a:lstStyle/>
          <a:p>
            <a:pPr marL="176246" indent="-176246" defTabSz="710214">
              <a:spcBef>
                <a:spcPts val="600"/>
              </a:spcBef>
              <a:buSzPct val="100000"/>
              <a:buChar char="•"/>
            </a:pPr>
            <a:r>
              <a:t>CSA and adult trauma disrupts the personal narrative</a:t>
            </a:r>
          </a:p>
          <a:p>
            <a:pPr marL="176246" indent="-176246" defTabSz="710214">
              <a:spcBef>
                <a:spcPts val="600"/>
              </a:spcBef>
              <a:buSzPct val="100000"/>
              <a:buChar char="•"/>
            </a:pPr>
            <a:r>
              <a:t>PS model: Help giving v’s help seeking</a:t>
            </a:r>
          </a:p>
          <a:p>
            <a:pPr marL="294209" lvl="2" indent="-176246" defTabSz="710214">
              <a:spcBef>
                <a:spcPts val="600"/>
              </a:spcBef>
            </a:pPr>
            <a:r>
              <a:t>Immediate support from point of contact and throughout</a:t>
            </a:r>
          </a:p>
          <a:p>
            <a:pPr marL="294209" lvl="2" indent="-176246" defTabSz="710214">
              <a:spcBef>
                <a:spcPts val="600"/>
              </a:spcBef>
            </a:pPr>
            <a:r>
              <a:t>Responsive, respectful, transparent</a:t>
            </a:r>
          </a:p>
          <a:p>
            <a:pPr marL="294209" lvl="2" indent="-176246" defTabSz="710214">
              <a:spcBef>
                <a:spcPts val="600"/>
              </a:spcBef>
            </a:pPr>
            <a:r>
              <a:t>Flexibility, choice, control</a:t>
            </a:r>
          </a:p>
          <a:p>
            <a:pPr marL="294209" lvl="2" indent="-176246" defTabSz="710214">
              <a:spcBef>
                <a:spcPts val="600"/>
              </a:spcBef>
            </a:pPr>
            <a:r>
              <a:t>Free narrative style</a:t>
            </a:r>
          </a:p>
          <a:p>
            <a:pPr marL="294209" lvl="2" indent="-176246" defTabSz="710214">
              <a:spcBef>
                <a:spcPts val="600"/>
              </a:spcBef>
            </a:pPr>
            <a:r>
              <a:t>Value opinion, insight and recommendations</a:t>
            </a:r>
          </a:p>
          <a:p>
            <a:pPr marL="294209" lvl="2" indent="-176246" defTabSz="710214">
              <a:spcBef>
                <a:spcPts val="600"/>
              </a:spcBef>
            </a:pPr>
            <a:r>
              <a:t>Non-interrogative but clarifying, builds the story</a:t>
            </a:r>
          </a:p>
          <a:p>
            <a:pPr marL="294209" lvl="2" indent="-176246" defTabSz="710214">
              <a:spcBef>
                <a:spcPts val="600"/>
              </a:spcBef>
            </a:pPr>
            <a:r>
              <a:t>Acknowledgement, validation and compassion</a:t>
            </a:r>
          </a:p>
          <a:p>
            <a:pPr marL="176246" lvl="1" indent="-176246" defTabSz="710214">
              <a:spcBef>
                <a:spcPts val="600"/>
              </a:spcBef>
            </a:pPr>
            <a:r>
              <a:t>Psychiatric interview is disruptive, questioning and judgemental</a:t>
            </a:r>
          </a:p>
          <a:p>
            <a:pPr marL="176246" lvl="1" indent="-176246" defTabSz="710214">
              <a:spcBef>
                <a:spcPts val="600"/>
              </a:spcBef>
            </a:pPr>
            <a:r>
              <a:t>Learn from cultural models of care</a:t>
            </a:r>
          </a:p>
          <a:p>
            <a:pPr marL="172855" lvl="1" indent="-172855" defTabSz="710214">
              <a:spcBef>
                <a:spcPts val="600"/>
              </a:spcBef>
              <a:defRPr sz="1300"/>
            </a:pPr>
            <a:endParaRPr/>
          </a:p>
          <a:p>
            <a:pPr marL="174777" lvl="1" indent="-174777" defTabSz="710214">
              <a:spcBef>
                <a:spcPts val="600"/>
              </a:spcBef>
              <a:defRPr sz="2700"/>
            </a:pPr>
            <a:r>
              <a:t>How do we make the journey through mental health services safe and collaborative?</a:t>
            </a:r>
          </a:p>
        </p:txBody>
      </p:sp>
      <p:sp>
        <p:nvSpPr>
          <p:cNvPr id="714" name="Shape 368"/>
          <p:cNvSpPr>
            <a:spLocks noGrp="1"/>
          </p:cNvSpPr>
          <p:nvPr>
            <p:ph type="body" idx="13"/>
          </p:nvPr>
        </p:nvSpPr>
        <p:spPr>
          <a:xfrm>
            <a:off x="614110" y="1540420"/>
            <a:ext cx="11776580" cy="57578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normAutofit lnSpcReduction="10000"/>
          </a:bodyPr>
          <a:lstStyle>
            <a:lvl1pPr marL="0" indent="0" defTabSz="910333">
              <a:spcBef>
                <a:spcPts val="0"/>
              </a:spcBef>
              <a:buSzTx/>
              <a:buNone/>
              <a:defRPr sz="3800" b="1">
                <a:solidFill>
                  <a:srgbClr val="004C8F"/>
                </a:solidFill>
                <a:latin typeface="Calibri"/>
                <a:ea typeface="Calibri"/>
                <a:cs typeface="Calibri"/>
                <a:sym typeface="Calibri"/>
              </a:defRPr>
            </a:lvl1pPr>
          </a:lstStyle>
          <a:p>
            <a:r>
              <a:t>Safe Journeys</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2" name="Group 229"/>
          <p:cNvGrpSpPr/>
          <p:nvPr/>
        </p:nvGrpSpPr>
        <p:grpSpPr>
          <a:xfrm>
            <a:off x="-4" y="9095474"/>
            <a:ext cx="13004812" cy="640012"/>
            <a:chOff x="0" y="-1"/>
            <a:chExt cx="13004810" cy="640011"/>
          </a:xfrm>
        </p:grpSpPr>
        <p:sp>
          <p:nvSpPr>
            <p:cNvPr id="330" name="Shape 227"/>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331" name="Shape 228"/>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333" name="Shape 230"/>
          <p:cNvSpPr txBox="1">
            <a:spLocks noGrp="1"/>
          </p:cNvSpPr>
          <p:nvPr>
            <p:ph type="body" sz="quarter" idx="1"/>
          </p:nvPr>
        </p:nvSpPr>
        <p:spPr>
          <a:xfrm>
            <a:off x="894075" y="1939070"/>
            <a:ext cx="11217930" cy="719270"/>
          </a:xfrm>
          <a:prstGeom prst="rect">
            <a:avLst/>
          </a:prstGeom>
        </p:spPr>
        <p:txBody>
          <a:bodyPr/>
          <a:lstStyle/>
          <a:p>
            <a:pPr defTabSz="1235455">
              <a:spcBef>
                <a:spcPts val="1300"/>
              </a:spcBef>
              <a:defRPr sz="3900"/>
            </a:pPr>
            <a:r>
              <a:t>At 1</a:t>
            </a:r>
            <a:r>
              <a:rPr baseline="30496"/>
              <a:t>st</a:t>
            </a:r>
            <a:r>
              <a:t> December 2017</a:t>
            </a:r>
          </a:p>
        </p:txBody>
      </p:sp>
      <p:sp>
        <p:nvSpPr>
          <p:cNvPr id="334" name="Shape 231"/>
          <p:cNvSpPr txBox="1">
            <a:spLocks noGrp="1"/>
          </p:cNvSpPr>
          <p:nvPr>
            <p:ph type="title"/>
          </p:nvPr>
        </p:nvSpPr>
        <p:spPr>
          <a:xfrm>
            <a:off x="894077" y="770350"/>
            <a:ext cx="11216645" cy="1067662"/>
          </a:xfrm>
          <a:prstGeom prst="rect">
            <a:avLst/>
          </a:prstGeom>
        </p:spPr>
        <p:txBody>
          <a:bodyPr/>
          <a:lstStyle/>
          <a:p>
            <a:r>
              <a:t>During our five-year inquiry:</a:t>
            </a:r>
          </a:p>
        </p:txBody>
      </p:sp>
      <p:sp>
        <p:nvSpPr>
          <p:cNvPr id="335" name="Shape 232"/>
          <p:cNvSpPr>
            <a:spLocks noGrp="1"/>
          </p:cNvSpPr>
          <p:nvPr>
            <p:ph type="body" idx="13"/>
          </p:nvPr>
        </p:nvSpPr>
        <p:spPr>
          <a:xfrm>
            <a:off x="894077" y="2759393"/>
            <a:ext cx="11216645" cy="6199472"/>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663444" indent="-466344" defTabSz="1300480">
              <a:lnSpc>
                <a:spcPct val="96000"/>
              </a:lnSpc>
              <a:spcBef>
                <a:spcPts val="700"/>
              </a:spcBef>
              <a:buClr>
                <a:srgbClr val="5B9BD5"/>
              </a:buClr>
              <a:buSzPct val="100000"/>
              <a:buChar char="▪"/>
              <a:defRPr sz="3400" b="1">
                <a:latin typeface="Calibri"/>
                <a:ea typeface="Calibri"/>
                <a:cs typeface="Calibri"/>
                <a:sym typeface="Calibri"/>
              </a:defRPr>
            </a:pPr>
            <a:r>
              <a:t>16,953</a:t>
            </a:r>
            <a:r>
              <a:rPr b="0"/>
              <a:t> </a:t>
            </a:r>
            <a:r>
              <a:t>people</a:t>
            </a:r>
            <a:r>
              <a:rPr b="0"/>
              <a:t> contacted us who were within our Terms of Reference</a:t>
            </a:r>
            <a:endParaRPr sz="3000"/>
          </a:p>
          <a:p>
            <a:pPr marL="663444" indent="-466344" defTabSz="1300480">
              <a:lnSpc>
                <a:spcPct val="96000"/>
              </a:lnSpc>
              <a:spcBef>
                <a:spcPts val="700"/>
              </a:spcBef>
              <a:buClr>
                <a:srgbClr val="5B9BD5"/>
              </a:buClr>
              <a:buSzPct val="100000"/>
              <a:buChar char="▪"/>
              <a:defRPr sz="3400">
                <a:latin typeface="Calibri"/>
                <a:ea typeface="Calibri"/>
                <a:cs typeface="Calibri"/>
                <a:sym typeface="Calibri"/>
              </a:defRPr>
            </a:pPr>
            <a:r>
              <a:t>we heard from </a:t>
            </a:r>
            <a:r>
              <a:rPr b="1"/>
              <a:t>7,981</a:t>
            </a:r>
            <a:r>
              <a:t> </a:t>
            </a:r>
            <a:r>
              <a:rPr b="1"/>
              <a:t>survivors</a:t>
            </a:r>
            <a:r>
              <a:t> of child sexual abuse in </a:t>
            </a:r>
            <a:r>
              <a:rPr b="1"/>
              <a:t>8,013</a:t>
            </a:r>
            <a:r>
              <a:t> </a:t>
            </a:r>
            <a:r>
              <a:rPr b="1"/>
              <a:t>private sessions</a:t>
            </a:r>
            <a:endParaRPr sz="3000"/>
          </a:p>
          <a:p>
            <a:pPr marL="663444" indent="-466344" defTabSz="1300480">
              <a:lnSpc>
                <a:spcPct val="96000"/>
              </a:lnSpc>
              <a:spcBef>
                <a:spcPts val="700"/>
              </a:spcBef>
              <a:buClr>
                <a:srgbClr val="5B9BD5"/>
              </a:buClr>
              <a:buSzPct val="100000"/>
              <a:buChar char="▪"/>
              <a:defRPr sz="3400">
                <a:latin typeface="Calibri"/>
                <a:ea typeface="Calibri"/>
                <a:cs typeface="Calibri"/>
                <a:sym typeface="Calibri"/>
              </a:defRPr>
            </a:pPr>
            <a:r>
              <a:t>we also received </a:t>
            </a:r>
            <a:r>
              <a:rPr b="1"/>
              <a:t>1,344</a:t>
            </a:r>
            <a:r>
              <a:t> </a:t>
            </a:r>
            <a:r>
              <a:rPr b="1"/>
              <a:t>written accounts</a:t>
            </a:r>
            <a:endParaRPr sz="3000"/>
          </a:p>
          <a:p>
            <a:pPr marL="663444" indent="-466344" defTabSz="1300480">
              <a:lnSpc>
                <a:spcPct val="96000"/>
              </a:lnSpc>
              <a:spcBef>
                <a:spcPts val="700"/>
              </a:spcBef>
              <a:buClr>
                <a:srgbClr val="5B9BD5"/>
              </a:buClr>
              <a:buSzPct val="100000"/>
              <a:buChar char="▪"/>
              <a:defRPr sz="3400">
                <a:latin typeface="Calibri"/>
                <a:ea typeface="Calibri"/>
                <a:cs typeface="Calibri"/>
                <a:sym typeface="Calibri"/>
              </a:defRPr>
            </a:pPr>
            <a:r>
              <a:t>we have referred </a:t>
            </a:r>
            <a:r>
              <a:rPr b="1"/>
              <a:t>2,562</a:t>
            </a:r>
            <a:r>
              <a:t> </a:t>
            </a:r>
            <a:r>
              <a:rPr b="1"/>
              <a:t>matters to police</a:t>
            </a:r>
            <a:r>
              <a:t>.</a:t>
            </a:r>
            <a:endParaRPr sz="3000"/>
          </a:p>
          <a:p>
            <a:pPr marL="663444" indent="-466344" defTabSz="1300480">
              <a:lnSpc>
                <a:spcPct val="96000"/>
              </a:lnSpc>
              <a:spcBef>
                <a:spcPts val="700"/>
              </a:spcBef>
              <a:buClr>
                <a:srgbClr val="5B9BD5"/>
              </a:buClr>
              <a:buSzPct val="100000"/>
              <a:buChar char="▪"/>
              <a:defRPr sz="3400">
                <a:latin typeface="Calibri"/>
                <a:ea typeface="Calibri"/>
                <a:cs typeface="Calibri"/>
                <a:sym typeface="Calibri"/>
              </a:defRPr>
            </a:pPr>
            <a:r>
              <a:t>private sessions were held in:</a:t>
            </a:r>
            <a:endParaRPr sz="3800"/>
          </a:p>
          <a:p>
            <a:pPr marL="1178891" indent="-621791" defTabSz="1300480">
              <a:lnSpc>
                <a:spcPct val="80000"/>
              </a:lnSpc>
              <a:spcBef>
                <a:spcPts val="700"/>
              </a:spcBef>
              <a:buClr>
                <a:srgbClr val="5B9BD5"/>
              </a:buClr>
              <a:buSzPct val="80000"/>
              <a:buFont typeface="Courier New"/>
              <a:buChar char="o"/>
              <a:defRPr sz="3400">
                <a:latin typeface="Calibri"/>
                <a:ea typeface="Calibri"/>
                <a:cs typeface="Calibri"/>
                <a:sym typeface="Calibri"/>
              </a:defRPr>
            </a:pPr>
            <a:r>
              <a:t>every capital city</a:t>
            </a:r>
            <a:endParaRPr sz="3800"/>
          </a:p>
          <a:p>
            <a:pPr marL="1178891" indent="-621791" defTabSz="1300480">
              <a:lnSpc>
                <a:spcPct val="80000"/>
              </a:lnSpc>
              <a:spcBef>
                <a:spcPts val="700"/>
              </a:spcBef>
              <a:buClr>
                <a:srgbClr val="5B9BD5"/>
              </a:buClr>
              <a:buSzPct val="80000"/>
              <a:buFont typeface="Courier New"/>
              <a:buChar char="o"/>
              <a:defRPr sz="3400">
                <a:latin typeface="Calibri"/>
                <a:ea typeface="Calibri"/>
                <a:cs typeface="Calibri"/>
                <a:sym typeface="Calibri"/>
              </a:defRPr>
            </a:pPr>
            <a:r>
              <a:t>25 regional locations </a:t>
            </a:r>
            <a:endParaRPr sz="3800"/>
          </a:p>
          <a:p>
            <a:pPr marL="1178891" indent="-621791" defTabSz="1300480">
              <a:lnSpc>
                <a:spcPct val="80000"/>
              </a:lnSpc>
              <a:spcBef>
                <a:spcPts val="700"/>
              </a:spcBef>
              <a:buClr>
                <a:srgbClr val="5B9BD5"/>
              </a:buClr>
              <a:buSzPct val="80000"/>
              <a:buFont typeface="Courier New"/>
              <a:buChar char="o"/>
              <a:defRPr sz="3400">
                <a:latin typeface="Calibri"/>
                <a:ea typeface="Calibri"/>
                <a:cs typeface="Calibri"/>
                <a:sym typeface="Calibri"/>
              </a:defRPr>
            </a:pPr>
            <a:r>
              <a:t>62</a:t>
            </a:r>
            <a:r>
              <a:rPr baseline="30588"/>
              <a:t>*</a:t>
            </a:r>
            <a:r>
              <a:t> correctional facilities.</a:t>
            </a: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 name="Shape 373"/>
          <p:cNvSpPr txBox="1">
            <a:spLocks noGrp="1"/>
          </p:cNvSpPr>
          <p:nvPr>
            <p:ph type="body" idx="1"/>
          </p:nvPr>
        </p:nvSpPr>
        <p:spPr>
          <a:xfrm>
            <a:off x="614396" y="2457598"/>
            <a:ext cx="10752547" cy="5987632"/>
          </a:xfrm>
          <a:prstGeom prst="rect">
            <a:avLst/>
          </a:prstGeom>
        </p:spPr>
        <p:txBody>
          <a:bodyPr/>
          <a:lstStyle/>
          <a:p>
            <a:pPr marL="323850" indent="-323850">
              <a:buSzPct val="100000"/>
              <a:buChar char="•"/>
              <a:defRPr sz="3400"/>
            </a:pPr>
            <a:r>
              <a:t>Experiences in mental health services varies</a:t>
            </a:r>
          </a:p>
          <a:p>
            <a:pPr marL="323850" indent="-323850">
              <a:buSzPct val="100000"/>
              <a:buChar char="•"/>
              <a:defRPr sz="3400"/>
            </a:pPr>
            <a:r>
              <a:t>Often trauma not disclosed or late disclosure</a:t>
            </a:r>
          </a:p>
          <a:p>
            <a:pPr marL="323850" indent="-323850">
              <a:buSzPct val="100000"/>
              <a:buChar char="•"/>
              <a:defRPr sz="3400"/>
            </a:pPr>
            <a:r>
              <a:t>Trauma often ignored or minimised</a:t>
            </a:r>
          </a:p>
          <a:p>
            <a:pPr marL="323850" indent="-323850">
              <a:buSzPct val="100000"/>
              <a:buChar char="•"/>
              <a:defRPr sz="3400"/>
            </a:pPr>
            <a:r>
              <a:t>Treated for a ‘diagnosis’ when the problem is flashbacks, nightmares …</a:t>
            </a:r>
          </a:p>
          <a:p>
            <a:pPr marL="323850" indent="-323850">
              <a:buSzPct val="100000"/>
              <a:buChar char="•"/>
              <a:defRPr sz="3400"/>
            </a:pPr>
            <a:r>
              <a:t>How do we facilitate disclosure?</a:t>
            </a:r>
          </a:p>
          <a:p>
            <a:pPr marL="304800" indent="-304800">
              <a:buSzPct val="100000"/>
              <a:buChar char="•"/>
              <a:defRPr sz="3400"/>
            </a:pPr>
            <a:endParaRPr/>
          </a:p>
          <a:p>
            <a:pPr marL="323850" indent="-323850">
              <a:buSzPct val="100000"/>
              <a:buChar char="•"/>
              <a:defRPr sz="3400"/>
            </a:pPr>
            <a:r>
              <a:t>How do we get past trauma informed care and move into trauma competent mental health services?</a:t>
            </a:r>
          </a:p>
        </p:txBody>
      </p:sp>
      <p:sp>
        <p:nvSpPr>
          <p:cNvPr id="719" name="Shape 374"/>
          <p:cNvSpPr>
            <a:spLocks noGrp="1"/>
          </p:cNvSpPr>
          <p:nvPr>
            <p:ph type="body" idx="13"/>
          </p:nvPr>
        </p:nvSpPr>
        <p:spPr>
          <a:xfrm>
            <a:off x="614110" y="1207750"/>
            <a:ext cx="11776580" cy="512008"/>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normAutofit lnSpcReduction="10000"/>
          </a:bodyPr>
          <a:lstStyle>
            <a:lvl1pPr marL="0" indent="0" defTabSz="682230">
              <a:spcBef>
                <a:spcPts val="0"/>
              </a:spcBef>
              <a:buSzTx/>
              <a:buNone/>
              <a:defRPr sz="3400" b="1">
                <a:solidFill>
                  <a:srgbClr val="004C8F"/>
                </a:solidFill>
                <a:latin typeface="Calibri"/>
                <a:ea typeface="Calibri"/>
                <a:cs typeface="Calibri"/>
                <a:sym typeface="Calibri"/>
              </a:defRPr>
            </a:lvl1pPr>
          </a:lstStyle>
          <a:p>
            <a:r>
              <a:t>Beyond Trauma Informed Care</a:t>
            </a: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 name="Shape 384"/>
          <p:cNvSpPr txBox="1">
            <a:spLocks noGrp="1"/>
          </p:cNvSpPr>
          <p:nvPr>
            <p:ph type="title"/>
          </p:nvPr>
        </p:nvSpPr>
        <p:spPr>
          <a:xfrm>
            <a:off x="650232" y="390593"/>
            <a:ext cx="11704336" cy="1625604"/>
          </a:xfrm>
          <a:prstGeom prst="rect">
            <a:avLst/>
          </a:prstGeom>
        </p:spPr>
        <p:txBody>
          <a:bodyPr/>
          <a:lstStyle>
            <a:lvl1pPr defTabSz="448054"/>
          </a:lstStyle>
          <a:p>
            <a:r>
              <a:t>Foundations for a stronger future</a:t>
            </a:r>
          </a:p>
        </p:txBody>
      </p:sp>
      <p:sp>
        <p:nvSpPr>
          <p:cNvPr id="724" name="Shape 385"/>
          <p:cNvSpPr txBox="1">
            <a:spLocks noGrp="1"/>
          </p:cNvSpPr>
          <p:nvPr>
            <p:ph type="body" sz="half" idx="1"/>
          </p:nvPr>
        </p:nvSpPr>
        <p:spPr>
          <a:xfrm>
            <a:off x="6610773" y="2275837"/>
            <a:ext cx="5743793" cy="6436933"/>
          </a:xfrm>
          <a:prstGeom prst="rect">
            <a:avLst/>
          </a:prstGeom>
        </p:spPr>
        <p:txBody>
          <a:bodyPr/>
          <a:lstStyle/>
          <a:p>
            <a:endParaRPr/>
          </a:p>
          <a:p>
            <a:r>
              <a:t>Creating the right story</a:t>
            </a:r>
          </a:p>
          <a:p>
            <a:r>
              <a:t>Within strong relationships</a:t>
            </a:r>
          </a:p>
          <a:p>
            <a:r>
              <a:t>Understanding context</a:t>
            </a:r>
          </a:p>
          <a:p>
            <a:r>
              <a:t>Through a cultural lens</a:t>
            </a:r>
          </a:p>
          <a:p>
            <a:r>
              <a:t>Responsive service system</a:t>
            </a:r>
          </a:p>
          <a:p>
            <a:r>
              <a:t>Trauma informed and competent care</a:t>
            </a:r>
          </a:p>
          <a:p>
            <a:r>
              <a:t>Compassionate society</a:t>
            </a:r>
          </a:p>
          <a:p>
            <a:endParaRPr/>
          </a:p>
          <a:p>
            <a:r>
              <a:t>Once upon a time … </a:t>
            </a:r>
          </a:p>
        </p:txBody>
      </p:sp>
      <p:pic>
        <p:nvPicPr>
          <p:cNvPr id="725" name="image6.png" descr="image6.png"/>
          <p:cNvPicPr>
            <a:picLocks noChangeAspect="1"/>
          </p:cNvPicPr>
          <p:nvPr/>
        </p:nvPicPr>
        <p:blipFill>
          <a:blip r:embed="rId2">
            <a:extLst/>
          </a:blip>
          <a:stretch>
            <a:fillRect/>
          </a:stretch>
        </p:blipFill>
        <p:spPr>
          <a:xfrm>
            <a:off x="1350596" y="2568217"/>
            <a:ext cx="4348491" cy="5852169"/>
          </a:xfrm>
          <a:prstGeom prst="rect">
            <a:avLst/>
          </a:prstGeom>
          <a:ln w="12700">
            <a:miter lim="400000"/>
          </a:ln>
        </p:spPr>
      </p:pic>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 name="Text Placeholder 2"/>
          <p:cNvSpPr txBox="1">
            <a:spLocks noGrp="1"/>
          </p:cNvSpPr>
          <p:nvPr>
            <p:ph type="body" idx="1"/>
          </p:nvPr>
        </p:nvSpPr>
        <p:spPr>
          <a:xfrm>
            <a:off x="894077" y="2759393"/>
            <a:ext cx="11216645" cy="6023756"/>
          </a:xfrm>
          <a:prstGeom prst="rect">
            <a:avLst/>
          </a:prstGeom>
        </p:spPr>
        <p:txBody>
          <a:bodyPr/>
          <a:lstStyle/>
          <a:p>
            <a:pPr>
              <a:lnSpc>
                <a:spcPct val="100000"/>
              </a:lnSpc>
              <a:defRPr sz="3400">
                <a:solidFill>
                  <a:srgbClr val="000000"/>
                </a:solidFill>
              </a:defRPr>
            </a:pPr>
            <a:endParaRPr/>
          </a:p>
        </p:txBody>
      </p:sp>
      <p:pic>
        <p:nvPicPr>
          <p:cNvPr id="728" name="Image" descr="Image"/>
          <p:cNvPicPr>
            <a:picLocks noChangeAspect="1"/>
          </p:cNvPicPr>
          <p:nvPr/>
        </p:nvPicPr>
        <p:blipFill>
          <a:blip r:embed="rId2">
            <a:extLst/>
          </a:blip>
          <a:stretch>
            <a:fillRect/>
          </a:stretch>
        </p:blipFill>
        <p:spPr>
          <a:xfrm>
            <a:off x="127000" y="1300137"/>
            <a:ext cx="13004800" cy="9196268"/>
          </a:xfrm>
          <a:prstGeom prst="rect">
            <a:avLst/>
          </a:prstGeom>
          <a:ln w="12700">
            <a:miter lim="400000"/>
          </a:ln>
        </p:spPr>
      </p:pic>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004C8F"/>
        </a:solidFill>
        <a:effectLst/>
      </p:bgPr>
    </p:bg>
    <p:spTree>
      <p:nvGrpSpPr>
        <p:cNvPr id="1" name=""/>
        <p:cNvGrpSpPr/>
        <p:nvPr/>
      </p:nvGrpSpPr>
      <p:grpSpPr>
        <a:xfrm>
          <a:off x="0" y="0"/>
          <a:ext cx="0" cy="0"/>
          <a:chOff x="0" y="0"/>
          <a:chExt cx="0" cy="0"/>
        </a:xfrm>
      </p:grpSpPr>
      <p:sp>
        <p:nvSpPr>
          <p:cNvPr id="730" name="Shape 388"/>
          <p:cNvSpPr txBox="1">
            <a:spLocks noGrp="1"/>
          </p:cNvSpPr>
          <p:nvPr>
            <p:ph type="title"/>
          </p:nvPr>
        </p:nvSpPr>
        <p:spPr>
          <a:xfrm>
            <a:off x="1670068" y="5081620"/>
            <a:ext cx="10240003" cy="2816008"/>
          </a:xfrm>
          <a:prstGeom prst="rect">
            <a:avLst/>
          </a:prstGeom>
        </p:spPr>
        <p:txBody>
          <a:bodyPr/>
          <a:lstStyle/>
          <a:p>
            <a:pPr algn="ctr" defTabSz="793291">
              <a:defRPr sz="5000"/>
            </a:pPr>
            <a:br/>
            <a:r>
              <a:rPr b="0"/>
              <a:t>Thank you</a:t>
            </a:r>
            <a:br>
              <a:rPr b="0"/>
            </a:br>
            <a:br>
              <a:rPr b="0"/>
            </a:br>
            <a:endParaRPr b="0"/>
          </a:p>
        </p:txBody>
      </p:sp>
      <p:pic>
        <p:nvPicPr>
          <p:cNvPr id="731" name="image8.jpeg" descr="image8.jpeg"/>
          <p:cNvPicPr>
            <a:picLocks noChangeAspect="1"/>
          </p:cNvPicPr>
          <p:nvPr/>
        </p:nvPicPr>
        <p:blipFill>
          <a:blip r:embed="rId3">
            <a:extLst/>
          </a:blip>
          <a:stretch>
            <a:fillRect/>
          </a:stretch>
        </p:blipFill>
        <p:spPr>
          <a:xfrm>
            <a:off x="-3" y="8563608"/>
            <a:ext cx="13004805" cy="47877"/>
          </a:xfrm>
          <a:prstGeom prst="rect">
            <a:avLst/>
          </a:prstGeom>
          <a:ln w="12700">
            <a:miter lim="400000"/>
          </a:ln>
        </p:spPr>
      </p:pic>
      <p:pic>
        <p:nvPicPr>
          <p:cNvPr id="732" name="image7.png" descr="image7.png"/>
          <p:cNvPicPr>
            <a:picLocks noChangeAspect="1"/>
          </p:cNvPicPr>
          <p:nvPr/>
        </p:nvPicPr>
        <p:blipFill>
          <a:blip r:embed="rId4">
            <a:extLst/>
          </a:blip>
          <a:stretch>
            <a:fillRect/>
          </a:stretch>
        </p:blipFill>
        <p:spPr>
          <a:xfrm>
            <a:off x="7464213" y="8744229"/>
            <a:ext cx="5540592" cy="758620"/>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1" name="Group 229"/>
          <p:cNvGrpSpPr/>
          <p:nvPr/>
        </p:nvGrpSpPr>
        <p:grpSpPr>
          <a:xfrm>
            <a:off x="-4" y="9095474"/>
            <a:ext cx="13004812" cy="640012"/>
            <a:chOff x="0" y="-1"/>
            <a:chExt cx="13004810" cy="640011"/>
          </a:xfrm>
        </p:grpSpPr>
        <p:sp>
          <p:nvSpPr>
            <p:cNvPr id="339" name="Shape 227"/>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340" name="Shape 228"/>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342" name="Shape 231"/>
          <p:cNvSpPr txBox="1">
            <a:spLocks noGrp="1"/>
          </p:cNvSpPr>
          <p:nvPr>
            <p:ph type="title"/>
          </p:nvPr>
        </p:nvSpPr>
        <p:spPr>
          <a:xfrm>
            <a:off x="894077" y="770350"/>
            <a:ext cx="11216645" cy="1067662"/>
          </a:xfrm>
          <a:prstGeom prst="rect">
            <a:avLst/>
          </a:prstGeom>
        </p:spPr>
        <p:txBody>
          <a:bodyPr/>
          <a:lstStyle/>
          <a:p>
            <a:r>
              <a:t>Reports</a:t>
            </a:r>
          </a:p>
        </p:txBody>
      </p:sp>
      <p:sp>
        <p:nvSpPr>
          <p:cNvPr id="343" name="Shape 232"/>
          <p:cNvSpPr txBox="1">
            <a:spLocks noGrp="1"/>
          </p:cNvSpPr>
          <p:nvPr>
            <p:ph type="body" idx="1"/>
          </p:nvPr>
        </p:nvSpPr>
        <p:spPr>
          <a:xfrm>
            <a:off x="894077" y="2197684"/>
            <a:ext cx="11216645" cy="6199474"/>
          </a:xfrm>
          <a:prstGeom prst="rect">
            <a:avLst/>
          </a:prstGeom>
        </p:spPr>
        <p:txBody>
          <a:bodyPr/>
          <a:lstStyle/>
          <a:p>
            <a:pPr marL="597696" indent="-420128" defTabSz="1171602">
              <a:lnSpc>
                <a:spcPct val="96000"/>
              </a:lnSpc>
              <a:spcBef>
                <a:spcPts val="500"/>
              </a:spcBef>
              <a:buClr>
                <a:srgbClr val="5B9BD5"/>
              </a:buClr>
              <a:buSzPct val="100000"/>
              <a:buChar char="▪"/>
              <a:defRPr sz="3003" b="1">
                <a:solidFill>
                  <a:srgbClr val="000000"/>
                </a:solidFill>
              </a:defRPr>
            </a:pPr>
            <a:r>
              <a:t>Final Report has 17 volumes plus 189 recommendations</a:t>
            </a:r>
          </a:p>
          <a:p>
            <a:pPr marL="597696" indent="-420128" defTabSz="1171602">
              <a:lnSpc>
                <a:spcPct val="96000"/>
              </a:lnSpc>
              <a:spcBef>
                <a:spcPts val="500"/>
              </a:spcBef>
              <a:buClr>
                <a:srgbClr val="5B9BD5"/>
              </a:buClr>
              <a:buSzPct val="100000"/>
              <a:buChar char="▪"/>
              <a:defRPr sz="3003" b="1">
                <a:solidFill>
                  <a:srgbClr val="000000"/>
                </a:solidFill>
              </a:defRPr>
            </a:pPr>
            <a:r>
              <a:t>Three other final reports:</a:t>
            </a:r>
          </a:p>
          <a:p>
            <a:pPr marL="1680083" lvl="4" indent="-307111" defTabSz="1171602">
              <a:lnSpc>
                <a:spcPct val="96000"/>
              </a:lnSpc>
              <a:spcBef>
                <a:spcPts val="500"/>
              </a:spcBef>
              <a:defRPr sz="3003" b="1">
                <a:solidFill>
                  <a:srgbClr val="000000"/>
                </a:solidFill>
              </a:defRPr>
            </a:pPr>
            <a:r>
              <a:t>Criminal Justice Report: memory and jury research</a:t>
            </a:r>
          </a:p>
          <a:p>
            <a:pPr marL="1680083" lvl="4" indent="-307111" defTabSz="1171602">
              <a:lnSpc>
                <a:spcPct val="96000"/>
              </a:lnSpc>
              <a:spcBef>
                <a:spcPts val="500"/>
              </a:spcBef>
              <a:defRPr sz="3003" b="1">
                <a:solidFill>
                  <a:srgbClr val="000000"/>
                </a:solidFill>
              </a:defRPr>
            </a:pPr>
            <a:r>
              <a:t>Working with Children’s Checks</a:t>
            </a:r>
          </a:p>
          <a:p>
            <a:pPr marL="1680083" lvl="4" indent="-307111" defTabSz="1171602">
              <a:lnSpc>
                <a:spcPct val="96000"/>
              </a:lnSpc>
              <a:spcBef>
                <a:spcPts val="500"/>
              </a:spcBef>
              <a:defRPr sz="3003" b="1">
                <a:solidFill>
                  <a:srgbClr val="000000"/>
                </a:solidFill>
              </a:defRPr>
            </a:pPr>
            <a:r>
              <a:t>Redress and Civil Litigation</a:t>
            </a:r>
          </a:p>
          <a:p>
            <a:pPr marL="307111" indent="-307111" defTabSz="1171602">
              <a:lnSpc>
                <a:spcPct val="96000"/>
              </a:lnSpc>
              <a:spcBef>
                <a:spcPts val="500"/>
              </a:spcBef>
              <a:buSzPct val="100000"/>
              <a:buChar char="•"/>
              <a:defRPr sz="3003" b="1">
                <a:solidFill>
                  <a:srgbClr val="000000"/>
                </a:solidFill>
              </a:defRPr>
            </a:pPr>
            <a:r>
              <a:t>All together 409 recommendations</a:t>
            </a:r>
          </a:p>
          <a:p>
            <a:pPr defTabSz="1171602">
              <a:lnSpc>
                <a:spcPct val="96000"/>
              </a:lnSpc>
              <a:spcBef>
                <a:spcPts val="500"/>
              </a:spcBef>
              <a:defRPr sz="3003" b="1">
                <a:solidFill>
                  <a:srgbClr val="000000"/>
                </a:solidFill>
              </a:defRPr>
            </a:pPr>
            <a:endParaRPr/>
          </a:p>
          <a:p>
            <a:pPr defTabSz="1171602">
              <a:lnSpc>
                <a:spcPct val="96000"/>
              </a:lnSpc>
              <a:spcBef>
                <a:spcPts val="500"/>
              </a:spcBef>
              <a:defRPr sz="3003" b="1">
                <a:solidFill>
                  <a:srgbClr val="000000"/>
                </a:solidFill>
              </a:defRPr>
            </a:pPr>
            <a:r>
              <a:t>Volume 9: Advocacy, support and therapeutic treatment services</a:t>
            </a:r>
          </a:p>
          <a:p>
            <a:pPr defTabSz="1171602">
              <a:lnSpc>
                <a:spcPct val="96000"/>
              </a:lnSpc>
              <a:spcBef>
                <a:spcPts val="500"/>
              </a:spcBef>
              <a:defRPr sz="3003" b="1">
                <a:solidFill>
                  <a:srgbClr val="000000"/>
                </a:solidFill>
              </a:defRPr>
            </a:pPr>
            <a:r>
              <a:t>9 recommendations</a:t>
            </a:r>
          </a:p>
          <a:p>
            <a:pPr defTabSz="1171602">
              <a:lnSpc>
                <a:spcPct val="96000"/>
              </a:lnSpc>
              <a:spcBef>
                <a:spcPts val="500"/>
              </a:spcBef>
              <a:defRPr sz="3003" b="1">
                <a:solidFill>
                  <a:srgbClr val="000000"/>
                </a:solidFill>
              </a:defRPr>
            </a:pPr>
            <a:r>
              <a:t>Volume 10: Children with harmful sexual behaviours</a:t>
            </a:r>
          </a:p>
          <a:p>
            <a:pPr defTabSz="1171602">
              <a:lnSpc>
                <a:spcPct val="96000"/>
              </a:lnSpc>
              <a:spcBef>
                <a:spcPts val="500"/>
              </a:spcBef>
              <a:defRPr sz="3003" b="1">
                <a:solidFill>
                  <a:srgbClr val="000000"/>
                </a:solidFill>
              </a:defRPr>
            </a:pPr>
            <a:r>
              <a:t>7 recommendations</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9" name="Group 238"/>
          <p:cNvGrpSpPr/>
          <p:nvPr/>
        </p:nvGrpSpPr>
        <p:grpSpPr>
          <a:xfrm>
            <a:off x="-4" y="9095474"/>
            <a:ext cx="13004812" cy="640012"/>
            <a:chOff x="0" y="-1"/>
            <a:chExt cx="13004810" cy="640011"/>
          </a:xfrm>
        </p:grpSpPr>
        <p:sp>
          <p:nvSpPr>
            <p:cNvPr id="347" name="Shape 236"/>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348" name="Shape 237"/>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350" name="Shape 239"/>
          <p:cNvSpPr txBox="1">
            <a:spLocks noGrp="1"/>
          </p:cNvSpPr>
          <p:nvPr>
            <p:ph type="body" sz="quarter" idx="1"/>
          </p:nvPr>
        </p:nvSpPr>
        <p:spPr>
          <a:xfrm>
            <a:off x="894075" y="1939070"/>
            <a:ext cx="11217930" cy="719270"/>
          </a:xfrm>
          <a:prstGeom prst="rect">
            <a:avLst/>
          </a:prstGeom>
        </p:spPr>
        <p:txBody>
          <a:bodyPr/>
          <a:lstStyle>
            <a:lvl1pPr defTabSz="1235455">
              <a:spcBef>
                <a:spcPts val="1300"/>
              </a:spcBef>
              <a:defRPr sz="3900"/>
            </a:lvl1pPr>
          </a:lstStyle>
          <a:p>
            <a:r>
              <a:t>Key facts</a:t>
            </a:r>
          </a:p>
        </p:txBody>
      </p:sp>
      <p:sp>
        <p:nvSpPr>
          <p:cNvPr id="351" name="Shape 240"/>
          <p:cNvSpPr txBox="1">
            <a:spLocks noGrp="1"/>
          </p:cNvSpPr>
          <p:nvPr>
            <p:ph type="title"/>
          </p:nvPr>
        </p:nvSpPr>
        <p:spPr>
          <a:xfrm>
            <a:off x="894077" y="770350"/>
            <a:ext cx="11216645" cy="1067662"/>
          </a:xfrm>
          <a:prstGeom prst="rect">
            <a:avLst/>
          </a:prstGeom>
        </p:spPr>
        <p:txBody>
          <a:bodyPr/>
          <a:lstStyle/>
          <a:p>
            <a:r>
              <a:t>Public hearings</a:t>
            </a:r>
          </a:p>
        </p:txBody>
      </p:sp>
      <p:sp>
        <p:nvSpPr>
          <p:cNvPr id="352" name="Shape 241"/>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485775" indent="-485775" defTabSz="1300480">
              <a:spcBef>
                <a:spcPts val="1400"/>
              </a:spcBef>
              <a:buClr>
                <a:srgbClr val="5B9BD5"/>
              </a:buClr>
              <a:buSzPct val="100000"/>
              <a:buChar char="▪"/>
              <a:defRPr sz="3400" b="1">
                <a:latin typeface="Calibri"/>
                <a:ea typeface="Calibri"/>
                <a:cs typeface="Calibri"/>
                <a:sym typeface="Calibri"/>
              </a:defRPr>
            </a:pPr>
            <a:r>
              <a:t>57</a:t>
            </a:r>
            <a:r>
              <a:rPr b="0"/>
              <a:t> public hearings, spanning 11 locations – in every state in Australia. </a:t>
            </a:r>
          </a:p>
          <a:p>
            <a:pPr marL="485775" indent="-485775" defTabSz="1300480">
              <a:spcBef>
                <a:spcPts val="1400"/>
              </a:spcBef>
              <a:buClr>
                <a:srgbClr val="5B9BD5"/>
              </a:buClr>
              <a:buSzPct val="100000"/>
              <a:buChar char="▪"/>
              <a:defRPr sz="3400" b="1">
                <a:latin typeface="Calibri"/>
                <a:ea typeface="Calibri"/>
                <a:cs typeface="Calibri"/>
                <a:sym typeface="Calibri"/>
              </a:defRPr>
            </a:pPr>
            <a:r>
              <a:t>444</a:t>
            </a:r>
            <a:r>
              <a:rPr b="0"/>
              <a:t> public sittings days, with </a:t>
            </a:r>
            <a:r>
              <a:t>1,302</a:t>
            </a:r>
            <a:r>
              <a:rPr b="0"/>
              <a:t> witnesses.</a:t>
            </a:r>
          </a:p>
          <a:p>
            <a:pPr marL="485775" indent="-485775" defTabSz="1300480">
              <a:spcBef>
                <a:spcPts val="1400"/>
              </a:spcBef>
              <a:buClr>
                <a:srgbClr val="5B9BD5"/>
              </a:buClr>
              <a:buSzPct val="100000"/>
              <a:buChar char="▪"/>
              <a:defRPr sz="3400" b="1">
                <a:latin typeface="Calibri"/>
                <a:ea typeface="Calibri"/>
                <a:cs typeface="Calibri"/>
                <a:sym typeface="Calibri"/>
              </a:defRPr>
            </a:pPr>
            <a:r>
              <a:t>3,574</a:t>
            </a:r>
            <a:r>
              <a:rPr b="0"/>
              <a:t> notices to produce resulting in more than </a:t>
            </a:r>
            <a:r>
              <a:t>1.2 million </a:t>
            </a:r>
            <a:r>
              <a:rPr b="0"/>
              <a:t>documents.</a:t>
            </a:r>
          </a:p>
          <a:p>
            <a:pPr marL="485775" indent="-485775" defTabSz="1300480">
              <a:spcBef>
                <a:spcPts val="1400"/>
              </a:spcBef>
              <a:buClr>
                <a:srgbClr val="5B9BD5"/>
              </a:buClr>
              <a:buSzPct val="100000"/>
              <a:buChar char="▪"/>
              <a:defRPr sz="3400" b="1">
                <a:latin typeface="Calibri"/>
                <a:ea typeface="Calibri"/>
                <a:cs typeface="Calibri"/>
                <a:sym typeface="Calibri"/>
              </a:defRPr>
            </a:pPr>
            <a:r>
              <a:t>134</a:t>
            </a:r>
            <a:r>
              <a:rPr b="0"/>
              <a:t> institutions examined in case studies.</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 name="Group 247"/>
          <p:cNvGrpSpPr/>
          <p:nvPr/>
        </p:nvGrpSpPr>
        <p:grpSpPr>
          <a:xfrm>
            <a:off x="-4" y="9095474"/>
            <a:ext cx="13004812" cy="640012"/>
            <a:chOff x="0" y="-1"/>
            <a:chExt cx="13004810" cy="640011"/>
          </a:xfrm>
        </p:grpSpPr>
        <p:sp>
          <p:nvSpPr>
            <p:cNvPr id="356" name="Shape 245"/>
            <p:cNvSpPr/>
            <p:nvPr/>
          </p:nvSpPr>
          <p:spPr>
            <a:xfrm>
              <a:off x="-1" y="-2"/>
              <a:ext cx="13004812" cy="640013"/>
            </a:xfrm>
            <a:prstGeom prst="rect">
              <a:avLst/>
            </a:prstGeom>
            <a:solidFill>
              <a:srgbClr val="002060"/>
            </a:solidFill>
            <a:ln w="12700" cap="flat">
              <a:noFill/>
              <a:miter lim="400000"/>
            </a:ln>
            <a:effectLst/>
          </p:spPr>
          <p:txBody>
            <a:bodyPr wrap="square" lIns="50800" tIns="50800" rIns="50800" bIns="50800" numCol="1" anchor="ctr">
              <a:noAutofit/>
            </a:bodyPr>
            <a:lstStyle/>
            <a:p>
              <a:pPr algn="r" defTabSz="1300480">
                <a:defRPr sz="1600">
                  <a:solidFill>
                    <a:srgbClr val="FFFFFF"/>
                  </a:solidFill>
                  <a:latin typeface="Calibri"/>
                  <a:ea typeface="Calibri"/>
                  <a:cs typeface="Calibri"/>
                  <a:sym typeface="Calibri"/>
                </a:defRPr>
              </a:pPr>
              <a:endParaRPr/>
            </a:p>
          </p:txBody>
        </p:sp>
        <p:sp>
          <p:nvSpPr>
            <p:cNvPr id="357" name="Shape 246"/>
            <p:cNvSpPr txBox="1"/>
            <p:nvPr/>
          </p:nvSpPr>
          <p:spPr>
            <a:xfrm>
              <a:off x="-1" y="134329"/>
              <a:ext cx="13004812" cy="3713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5022" tIns="65022" rIns="65022" bIns="65022" numCol="1" anchor="ctr">
              <a:spAutoFit/>
            </a:bodyPr>
            <a:lstStyle>
              <a:lvl1pPr algn="r" defTabSz="1300480">
                <a:defRPr sz="1600">
                  <a:solidFill>
                    <a:srgbClr val="FFFFFF"/>
                  </a:solidFill>
                  <a:latin typeface="Calibri"/>
                  <a:ea typeface="Calibri"/>
                  <a:cs typeface="Calibri"/>
                  <a:sym typeface="Calibri"/>
                </a:defRPr>
              </a:lvl1pPr>
            </a:lstStyle>
            <a:p>
              <a:r>
                <a:t>Child sexual abuse in institutions: Learnings from the Royal Commission</a:t>
              </a:r>
            </a:p>
          </p:txBody>
        </p:sp>
      </p:grpSp>
      <p:sp>
        <p:nvSpPr>
          <p:cNvPr id="359" name="Shape 248"/>
          <p:cNvSpPr txBox="1">
            <a:spLocks noGrp="1"/>
          </p:cNvSpPr>
          <p:nvPr>
            <p:ph type="body" sz="quarter" idx="1"/>
          </p:nvPr>
        </p:nvSpPr>
        <p:spPr>
          <a:xfrm>
            <a:off x="894075" y="1939070"/>
            <a:ext cx="11217930" cy="719270"/>
          </a:xfrm>
          <a:prstGeom prst="rect">
            <a:avLst/>
          </a:prstGeom>
        </p:spPr>
        <p:txBody>
          <a:bodyPr/>
          <a:lstStyle>
            <a:lvl1pPr defTabSz="1235455">
              <a:spcBef>
                <a:spcPts val="1300"/>
              </a:spcBef>
              <a:defRPr sz="3900"/>
            </a:lvl1pPr>
          </a:lstStyle>
          <a:p>
            <a:r>
              <a:t>At a glance</a:t>
            </a:r>
          </a:p>
        </p:txBody>
      </p:sp>
      <p:sp>
        <p:nvSpPr>
          <p:cNvPr id="360" name="Shape 249"/>
          <p:cNvSpPr txBox="1">
            <a:spLocks noGrp="1"/>
          </p:cNvSpPr>
          <p:nvPr>
            <p:ph type="title"/>
          </p:nvPr>
        </p:nvSpPr>
        <p:spPr>
          <a:xfrm>
            <a:off x="894077" y="770350"/>
            <a:ext cx="11216645" cy="1067662"/>
          </a:xfrm>
          <a:prstGeom prst="rect">
            <a:avLst/>
          </a:prstGeom>
        </p:spPr>
        <p:txBody>
          <a:bodyPr/>
          <a:lstStyle/>
          <a:p>
            <a:r>
              <a:t>Policy and research	</a:t>
            </a:r>
          </a:p>
        </p:txBody>
      </p:sp>
      <p:sp>
        <p:nvSpPr>
          <p:cNvPr id="361" name="Shape 250"/>
          <p:cNvSpPr>
            <a:spLocks noGrp="1"/>
          </p:cNvSpPr>
          <p:nvPr>
            <p:ph type="body" idx="13"/>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pPr marL="0" indent="0" defTabSz="1300480">
              <a:spcBef>
                <a:spcPts val="1400"/>
              </a:spcBef>
              <a:buSzTx/>
              <a:buNone/>
              <a:defRPr sz="3400" b="1">
                <a:latin typeface="Calibri"/>
                <a:ea typeface="Calibri"/>
                <a:cs typeface="Calibri"/>
                <a:sym typeface="Calibri"/>
              </a:defRPr>
            </a:pPr>
            <a:r>
              <a:t>Policy</a:t>
            </a:r>
          </a:p>
          <a:p>
            <a:pPr marL="485775" indent="-485775" defTabSz="1300480">
              <a:spcBef>
                <a:spcPts val="700"/>
              </a:spcBef>
              <a:buClr>
                <a:srgbClr val="5B9BD5"/>
              </a:buClr>
              <a:buSzPct val="100000"/>
              <a:buChar char="▪"/>
              <a:defRPr sz="3400" b="1">
                <a:latin typeface="Calibri"/>
                <a:ea typeface="Calibri"/>
                <a:cs typeface="Calibri"/>
                <a:sym typeface="Calibri"/>
              </a:defRPr>
            </a:pPr>
            <a:r>
              <a:t>11</a:t>
            </a:r>
            <a:r>
              <a:rPr b="0"/>
              <a:t> issues papers, </a:t>
            </a:r>
            <a:r>
              <a:t>621 </a:t>
            </a:r>
            <a:r>
              <a:rPr b="0"/>
              <a:t>submissions</a:t>
            </a:r>
          </a:p>
          <a:p>
            <a:pPr marL="485775" indent="-485775" defTabSz="1300480">
              <a:spcBef>
                <a:spcPts val="700"/>
              </a:spcBef>
              <a:buClr>
                <a:srgbClr val="5B9BD5"/>
              </a:buClr>
              <a:buSzPct val="100000"/>
              <a:buChar char="▪"/>
              <a:defRPr sz="3400" b="1">
                <a:latin typeface="Calibri"/>
                <a:ea typeface="Calibri"/>
                <a:cs typeface="Calibri"/>
                <a:sym typeface="Calibri"/>
              </a:defRPr>
            </a:pPr>
            <a:r>
              <a:t>5</a:t>
            </a:r>
            <a:r>
              <a:rPr b="0"/>
              <a:t> consultation papers, </a:t>
            </a:r>
            <a:r>
              <a:t>410</a:t>
            </a:r>
            <a:r>
              <a:rPr b="0"/>
              <a:t> published submissions</a:t>
            </a:r>
          </a:p>
          <a:p>
            <a:pPr marL="485775" indent="-485775" defTabSz="1300480">
              <a:spcBef>
                <a:spcPts val="700"/>
              </a:spcBef>
              <a:buClr>
                <a:srgbClr val="5B9BD5"/>
              </a:buClr>
              <a:buSzPct val="100000"/>
              <a:buChar char="▪"/>
              <a:defRPr sz="3400" b="1">
                <a:latin typeface="Calibri"/>
                <a:ea typeface="Calibri"/>
                <a:cs typeface="Calibri"/>
                <a:sym typeface="Calibri"/>
              </a:defRPr>
            </a:pPr>
            <a:r>
              <a:t>7</a:t>
            </a:r>
            <a:r>
              <a:rPr b="0"/>
              <a:t> public roundtables, </a:t>
            </a:r>
            <a:r>
              <a:t>28</a:t>
            </a:r>
            <a:r>
              <a:rPr b="0"/>
              <a:t> private roundtables</a:t>
            </a:r>
          </a:p>
          <a:p>
            <a:pPr marL="485775" indent="-485775" defTabSz="1300480">
              <a:spcBef>
                <a:spcPts val="700"/>
              </a:spcBef>
              <a:buClr>
                <a:srgbClr val="5B9BD5"/>
              </a:buClr>
              <a:buSzPct val="100000"/>
              <a:buChar char="▪"/>
              <a:defRPr sz="3400" b="1">
                <a:latin typeface="Calibri"/>
                <a:ea typeface="Calibri"/>
                <a:cs typeface="Calibri"/>
                <a:sym typeface="Calibri"/>
              </a:defRPr>
            </a:pPr>
            <a:r>
              <a:t>44</a:t>
            </a:r>
            <a:r>
              <a:rPr b="0"/>
              <a:t> Commissioner-led community forums</a:t>
            </a:r>
          </a:p>
          <a:p>
            <a:pPr marL="485775" indent="-485775" defTabSz="1300480">
              <a:spcBef>
                <a:spcPts val="700"/>
              </a:spcBef>
              <a:buClr>
                <a:srgbClr val="5B9BD5"/>
              </a:buClr>
              <a:buSzPct val="100000"/>
              <a:buChar char="▪"/>
              <a:defRPr sz="3400" b="1">
                <a:latin typeface="Calibri"/>
                <a:ea typeface="Calibri"/>
                <a:cs typeface="Calibri"/>
                <a:sym typeface="Calibri"/>
              </a:defRPr>
            </a:pPr>
            <a:r>
              <a:t>9</a:t>
            </a:r>
            <a:r>
              <a:rPr b="0"/>
              <a:t> consultations with young people</a:t>
            </a:r>
          </a:p>
          <a:p>
            <a:pPr marL="0" indent="0" defTabSz="1300480">
              <a:spcBef>
                <a:spcPts val="1400"/>
              </a:spcBef>
              <a:buSzTx/>
              <a:buNone/>
              <a:defRPr sz="3400" b="1">
                <a:latin typeface="Calibri"/>
                <a:ea typeface="Calibri"/>
                <a:cs typeface="Calibri"/>
                <a:sym typeface="Calibri"/>
              </a:defRPr>
            </a:pPr>
            <a:r>
              <a:t>Research</a:t>
            </a:r>
          </a:p>
          <a:p>
            <a:pPr marL="485775" indent="-485775" defTabSz="1300480">
              <a:spcBef>
                <a:spcPts val="700"/>
              </a:spcBef>
              <a:buClr>
                <a:srgbClr val="5B9BD5"/>
              </a:buClr>
              <a:buSzPct val="100000"/>
              <a:buChar char="▪"/>
              <a:defRPr sz="3400" b="1">
                <a:latin typeface="Calibri"/>
                <a:ea typeface="Calibri"/>
                <a:cs typeface="Calibri"/>
                <a:sym typeface="Calibri"/>
              </a:defRPr>
            </a:pPr>
            <a:r>
              <a:t>59</a:t>
            </a:r>
            <a:r>
              <a:rPr baseline="30588"/>
              <a:t>*</a:t>
            </a:r>
            <a:r>
              <a:rPr b="0"/>
              <a:t> published research reports</a:t>
            </a:r>
          </a:p>
        </p:txBody>
      </p:sp>
    </p:spTree>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6749</Words>
  <Application>Microsoft Office PowerPoint</Application>
  <PresentationFormat>Custom</PresentationFormat>
  <Paragraphs>726</Paragraphs>
  <Slides>63</Slides>
  <Notes>50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63</vt:i4>
      </vt:variant>
    </vt:vector>
  </HeadingPairs>
  <TitlesOfParts>
    <vt:vector size="75" baseType="lpstr">
      <vt:lpstr>Arial</vt:lpstr>
      <vt:lpstr>Calibri</vt:lpstr>
      <vt:lpstr>Calibri Light</vt:lpstr>
      <vt:lpstr>Courier New</vt:lpstr>
      <vt:lpstr>Helvetica Light</vt:lpstr>
      <vt:lpstr>Helvetica Neue</vt:lpstr>
      <vt:lpstr>Helvetica Neue Light</vt:lpstr>
      <vt:lpstr>Helvetica Neue Medium</vt:lpstr>
      <vt:lpstr>Helvetica Neue Thin</vt:lpstr>
      <vt:lpstr>Symbol</vt:lpstr>
      <vt:lpstr>Times</vt:lpstr>
      <vt:lpstr>White</vt:lpstr>
      <vt:lpstr>PowerPoint Presentation</vt:lpstr>
      <vt:lpstr>We Can Do Better</vt:lpstr>
      <vt:lpstr>PowerPoint Presentation</vt:lpstr>
      <vt:lpstr>PowerPoint Presentation</vt:lpstr>
      <vt:lpstr>Terms of Reference</vt:lpstr>
      <vt:lpstr>During our five-year inquiry:</vt:lpstr>
      <vt:lpstr>Reports</vt:lpstr>
      <vt:lpstr>Public hearings</vt:lpstr>
      <vt:lpstr>Policy and research </vt:lpstr>
      <vt:lpstr>What we heard in private sessions</vt:lpstr>
      <vt:lpstr>What we heard in private sessions</vt:lpstr>
      <vt:lpstr>What we heard in private sessions</vt:lpstr>
      <vt:lpstr>What we heard in private sessions</vt:lpstr>
      <vt:lpstr>Impacts</vt:lpstr>
      <vt:lpstr>Understanding impacts</vt:lpstr>
      <vt:lpstr>What we heard in private sessions</vt:lpstr>
      <vt:lpstr>Developmental trauma and health</vt:lpstr>
      <vt:lpstr>Impacts of institutional responses</vt:lpstr>
      <vt:lpstr>Institution management</vt:lpstr>
      <vt:lpstr>Institutions administered by religious organisations</vt:lpstr>
      <vt:lpstr>Institution type</vt:lpstr>
      <vt:lpstr>Role of perpetrators </vt:lpstr>
      <vt:lpstr>Common features of perpetrator roles</vt:lpstr>
      <vt:lpstr>How and why child sexual abuse occurs</vt:lpstr>
      <vt:lpstr>PowerPoint Presentation</vt:lpstr>
      <vt:lpstr>PowerPoint Presentation</vt:lpstr>
      <vt:lpstr>PowerPoint Presentation</vt:lpstr>
      <vt:lpstr>Institutional environments</vt:lpstr>
      <vt:lpstr>What influences a child’s vulnerability to sexual abuse</vt:lpstr>
      <vt:lpstr>Grooming</vt:lpstr>
      <vt:lpstr>Disclosure: what we heard in private sessions</vt:lpstr>
      <vt:lpstr>Disclosure: what we heard in private sessions</vt:lpstr>
      <vt:lpstr>Ways to identify child sexual abuse</vt:lpstr>
      <vt:lpstr>PowerPoint Presentation</vt:lpstr>
      <vt:lpstr>PowerPoint Presentation</vt:lpstr>
      <vt:lpstr>Reflections</vt:lpstr>
      <vt:lpstr>Particular institution types</vt:lpstr>
      <vt:lpstr>Focus on institutional contexts and responses</vt:lpstr>
      <vt:lpstr>Common institutional responses</vt:lpstr>
      <vt:lpstr>Common institutional risks</vt:lpstr>
      <vt:lpstr>Common situational risks</vt:lpstr>
      <vt:lpstr>Vulnerability of children in care Contemporary OOHC</vt:lpstr>
      <vt:lpstr>Systemic risks in contemporary out-of-home care</vt:lpstr>
      <vt:lpstr>Health, mental health and counselling systems</vt:lpstr>
      <vt:lpstr>Common Issues</vt:lpstr>
      <vt:lpstr>Common Issues</vt:lpstr>
      <vt:lpstr>Making institutions child safe</vt:lpstr>
      <vt:lpstr>The need for support services</vt:lpstr>
      <vt:lpstr>The shape of the service system</vt:lpstr>
      <vt:lpstr>The need for change</vt:lpstr>
      <vt:lpstr>CSA and treatment</vt:lpstr>
      <vt:lpstr>A responsive service system</vt:lpstr>
      <vt:lpstr>Personal Reflections</vt:lpstr>
      <vt:lpstr>Engagement strategy</vt:lpstr>
      <vt:lpstr>Making institutions child safe</vt:lpstr>
      <vt:lpstr>Education and Training</vt:lpstr>
      <vt:lpstr>PowerPoint Presentation</vt:lpstr>
      <vt:lpstr>Bearing of witness</vt:lpstr>
      <vt:lpstr>PowerPoint Presentation</vt:lpstr>
      <vt:lpstr>PowerPoint Presentation</vt:lpstr>
      <vt:lpstr>Foundations for a stronger future</vt:lpstr>
      <vt:lpstr>PowerPoint Presentation</vt:lpstr>
      <vt:lpstr> 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support it</cp:lastModifiedBy>
  <cp:revision>1</cp:revision>
  <dcterms:modified xsi:type="dcterms:W3CDTF">2018-10-30T20:20:05Z</dcterms:modified>
</cp:coreProperties>
</file>