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p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media/image14.jpg" ContentType="image/jpeg"/>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7"/>
  </p:sldMasterIdLst>
  <p:notesMasterIdLst>
    <p:notesMasterId r:id="rId24"/>
  </p:notesMasterIdLst>
  <p:handoutMasterIdLst>
    <p:handoutMasterId r:id="rId25"/>
  </p:handoutMasterIdLst>
  <p:sldIdLst>
    <p:sldId id="270" r:id="rId8"/>
    <p:sldId id="562" r:id="rId9"/>
    <p:sldId id="560" r:id="rId10"/>
    <p:sldId id="729" r:id="rId11"/>
    <p:sldId id="730" r:id="rId12"/>
    <p:sldId id="732" r:id="rId13"/>
    <p:sldId id="267" r:id="rId14"/>
    <p:sldId id="256" r:id="rId15"/>
    <p:sldId id="734" r:id="rId16"/>
    <p:sldId id="556" r:id="rId17"/>
    <p:sldId id="728" r:id="rId18"/>
    <p:sldId id="311" r:id="rId19"/>
    <p:sldId id="736" r:id="rId20"/>
    <p:sldId id="737" r:id="rId21"/>
    <p:sldId id="731" r:id="rId22"/>
    <p:sldId id="738" r:id="rId23"/>
  </p:sldIdLst>
  <p:sldSz cx="9144000" cy="6858000" type="screen4x3"/>
  <p:notesSz cx="7010400" cy="9296400"/>
  <p:defaultTextStyle>
    <a:defPPr>
      <a:defRPr lang="en-US"/>
    </a:defPPr>
    <a:lvl1pPr algn="l" defTabSz="457200" rtl="0" fontAlgn="base">
      <a:spcBef>
        <a:spcPct val="0"/>
      </a:spcBef>
      <a:spcAft>
        <a:spcPct val="0"/>
      </a:spcAft>
      <a:defRPr kern="1200">
        <a:solidFill>
          <a:schemeClr val="tx1"/>
        </a:solidFill>
        <a:latin typeface="Arial"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Arial"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Arial"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Arial"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Arial" charset="0"/>
        <a:ea typeface="MS PGothic" pitchFamily="34" charset="-128"/>
        <a:cs typeface="+mn-cs"/>
      </a:defRPr>
    </a:lvl5pPr>
    <a:lvl6pPr marL="2286000" algn="l" defTabSz="914400" rtl="0" eaLnBrk="1" latinLnBrk="0" hangingPunct="1">
      <a:defRPr kern="1200">
        <a:solidFill>
          <a:schemeClr val="tx1"/>
        </a:solidFill>
        <a:latin typeface="Arial" charset="0"/>
        <a:ea typeface="MS PGothic" pitchFamily="34" charset="-128"/>
        <a:cs typeface="+mn-cs"/>
      </a:defRPr>
    </a:lvl6pPr>
    <a:lvl7pPr marL="2743200" algn="l" defTabSz="914400" rtl="0" eaLnBrk="1" latinLnBrk="0" hangingPunct="1">
      <a:defRPr kern="1200">
        <a:solidFill>
          <a:schemeClr val="tx1"/>
        </a:solidFill>
        <a:latin typeface="Arial" charset="0"/>
        <a:ea typeface="MS PGothic" pitchFamily="34" charset="-128"/>
        <a:cs typeface="+mn-cs"/>
      </a:defRPr>
    </a:lvl7pPr>
    <a:lvl8pPr marL="3200400" algn="l" defTabSz="914400" rtl="0" eaLnBrk="1" latinLnBrk="0" hangingPunct="1">
      <a:defRPr kern="1200">
        <a:solidFill>
          <a:schemeClr val="tx1"/>
        </a:solidFill>
        <a:latin typeface="Arial" charset="0"/>
        <a:ea typeface="MS PGothic" pitchFamily="34" charset="-128"/>
        <a:cs typeface="+mn-cs"/>
      </a:defRPr>
    </a:lvl8pPr>
    <a:lvl9pPr marL="3657600" algn="l" defTabSz="914400" rtl="0" eaLnBrk="1" latinLnBrk="0" hangingPunct="1">
      <a:defRPr kern="1200">
        <a:solidFill>
          <a:schemeClr val="tx1"/>
        </a:solidFill>
        <a:latin typeface="Arial" charset="0"/>
        <a:ea typeface="MS PGothic"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CC"/>
    <a:srgbClr val="617AA6"/>
    <a:srgbClr val="71BA41"/>
    <a:srgbClr val="1746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084" autoAdjust="0"/>
    <p:restoredTop sz="95886" autoAdjust="0"/>
  </p:normalViewPr>
  <p:slideViewPr>
    <p:cSldViewPr snapToObjects="1">
      <p:cViewPr varScale="1">
        <p:scale>
          <a:sx n="64" d="100"/>
          <a:sy n="64" d="100"/>
        </p:scale>
        <p:origin x="1552" y="4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Objects="1">
      <p:cViewPr varScale="1">
        <p:scale>
          <a:sx n="51" d="100"/>
          <a:sy n="51" d="100"/>
        </p:scale>
        <p:origin x="-2166" y="-96"/>
      </p:cViewPr>
      <p:guideLst>
        <p:guide orient="horz" pos="2928"/>
        <p:guide pos="220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4.xml"/><Relationship Id="rId7" Type="http://schemas.openxmlformats.org/officeDocument/2006/relationships/slideMaster" Target="slideMasters/slideMaster1.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slide" Target="slides/slide4.xml"/><Relationship Id="rId24" Type="http://schemas.openxmlformats.org/officeDocument/2006/relationships/notesMaster" Target="notesMasters/notesMaster1.xml"/><Relationship Id="rId5" Type="http://schemas.openxmlformats.org/officeDocument/2006/relationships/customXml" Target="../customXml/item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theme" Target="theme/theme1.xml"/><Relationship Id="rId10" Type="http://schemas.openxmlformats.org/officeDocument/2006/relationships/slide" Target="slides/slide3.xml"/><Relationship Id="rId19" Type="http://schemas.openxmlformats.org/officeDocument/2006/relationships/slide" Target="slides/slide12.xml"/><Relationship Id="rId4" Type="http://schemas.openxmlformats.org/officeDocument/2006/relationships/customXml" Target="../customXml/item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130" name="Rectangle 2"/>
          <p:cNvSpPr>
            <a:spLocks noGrp="1" noChangeArrowheads="1"/>
          </p:cNvSpPr>
          <p:nvPr>
            <p:ph type="hdr" sz="quarter"/>
          </p:nvPr>
        </p:nvSpPr>
        <p:spPr bwMode="auto">
          <a:xfrm>
            <a:off x="1" y="0"/>
            <a:ext cx="3038386" cy="465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21" tIns="45661" rIns="91321" bIns="45661" numCol="1" anchor="t" anchorCtr="0" compatLnSpc="1">
            <a:prstTxWarp prst="textNoShape">
              <a:avLst/>
            </a:prstTxWarp>
          </a:bodyPr>
          <a:lstStyle>
            <a:lvl1pPr eaLnBrk="0" hangingPunct="0">
              <a:defRPr sz="1200">
                <a:latin typeface="Arial" charset="0"/>
                <a:ea typeface="ＭＳ Ｐゴシック" pitchFamily="1" charset="-128"/>
              </a:defRPr>
            </a:lvl1pPr>
          </a:lstStyle>
          <a:p>
            <a:pPr>
              <a:defRPr/>
            </a:pPr>
            <a:endParaRPr lang="en-US" dirty="0"/>
          </a:p>
        </p:txBody>
      </p:sp>
      <p:sp>
        <p:nvSpPr>
          <p:cNvPr id="48131" name="Rectangle 3"/>
          <p:cNvSpPr>
            <a:spLocks noGrp="1" noChangeArrowheads="1"/>
          </p:cNvSpPr>
          <p:nvPr>
            <p:ph type="dt" sz="quarter" idx="1"/>
          </p:nvPr>
        </p:nvSpPr>
        <p:spPr bwMode="auto">
          <a:xfrm>
            <a:off x="3970377" y="0"/>
            <a:ext cx="3038386" cy="465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21" tIns="45661" rIns="91321" bIns="45661" numCol="1" anchor="t" anchorCtr="0" compatLnSpc="1">
            <a:prstTxWarp prst="textNoShape">
              <a:avLst/>
            </a:prstTxWarp>
          </a:bodyPr>
          <a:lstStyle>
            <a:lvl1pPr algn="r" eaLnBrk="0" hangingPunct="0">
              <a:defRPr sz="1200">
                <a:latin typeface="Arial" charset="0"/>
                <a:ea typeface="ＭＳ Ｐゴシック" pitchFamily="1" charset="-128"/>
              </a:defRPr>
            </a:lvl1pPr>
          </a:lstStyle>
          <a:p>
            <a:pPr>
              <a:defRPr/>
            </a:pPr>
            <a:fld id="{A30B11BF-07DC-407C-BB91-7682897F1F0A}" type="datetime1">
              <a:rPr lang="en-US"/>
              <a:pPr>
                <a:defRPr/>
              </a:pPr>
              <a:t>11/1/2018</a:t>
            </a:fld>
            <a:endParaRPr lang="en-US" dirty="0"/>
          </a:p>
        </p:txBody>
      </p:sp>
      <p:sp>
        <p:nvSpPr>
          <p:cNvPr id="48132" name="Rectangle 4"/>
          <p:cNvSpPr>
            <a:spLocks noGrp="1" noChangeArrowheads="1"/>
          </p:cNvSpPr>
          <p:nvPr>
            <p:ph type="ftr" sz="quarter" idx="2"/>
          </p:nvPr>
        </p:nvSpPr>
        <p:spPr bwMode="auto">
          <a:xfrm>
            <a:off x="1" y="8829797"/>
            <a:ext cx="3038386" cy="465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21" tIns="45661" rIns="91321" bIns="45661" numCol="1" anchor="b" anchorCtr="0" compatLnSpc="1">
            <a:prstTxWarp prst="textNoShape">
              <a:avLst/>
            </a:prstTxWarp>
          </a:bodyPr>
          <a:lstStyle>
            <a:lvl1pPr eaLnBrk="0" hangingPunct="0">
              <a:defRPr sz="1200">
                <a:latin typeface="Arial" charset="0"/>
                <a:ea typeface="ＭＳ Ｐゴシック" pitchFamily="1" charset="-128"/>
              </a:defRPr>
            </a:lvl1pPr>
          </a:lstStyle>
          <a:p>
            <a:pPr>
              <a:defRPr/>
            </a:pPr>
            <a:endParaRPr lang="en-US" dirty="0"/>
          </a:p>
        </p:txBody>
      </p:sp>
      <p:sp>
        <p:nvSpPr>
          <p:cNvPr id="48133" name="Rectangle 5"/>
          <p:cNvSpPr>
            <a:spLocks noGrp="1" noChangeArrowheads="1"/>
          </p:cNvSpPr>
          <p:nvPr>
            <p:ph type="sldNum" sz="quarter" idx="3"/>
          </p:nvPr>
        </p:nvSpPr>
        <p:spPr bwMode="auto">
          <a:xfrm>
            <a:off x="3970377" y="8829797"/>
            <a:ext cx="3038386" cy="465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21" tIns="45661" rIns="91321" bIns="45661" numCol="1" anchor="b" anchorCtr="0" compatLnSpc="1">
            <a:prstTxWarp prst="textNoShape">
              <a:avLst/>
            </a:prstTxWarp>
          </a:bodyPr>
          <a:lstStyle>
            <a:lvl1pPr algn="r" eaLnBrk="0" hangingPunct="0">
              <a:defRPr sz="1200">
                <a:latin typeface="Arial" charset="0"/>
                <a:ea typeface="ＭＳ Ｐゴシック" pitchFamily="1" charset="-128"/>
              </a:defRPr>
            </a:lvl1pPr>
          </a:lstStyle>
          <a:p>
            <a:pPr>
              <a:defRPr/>
            </a:pPr>
            <a:fld id="{F4284461-A9DC-40CB-9F6D-AB6B9969B342}" type="slidenum">
              <a:rPr lang="en-US"/>
              <a:pPr>
                <a:defRPr/>
              </a:pPr>
              <a:t>‹#›</a:t>
            </a:fld>
            <a:endParaRPr lang="en-US" dirty="0"/>
          </a:p>
        </p:txBody>
      </p:sp>
    </p:spTree>
    <p:extLst>
      <p:ext uri="{BB962C8B-B14F-4D97-AF65-F5344CB8AC3E}">
        <p14:creationId xmlns:p14="http://schemas.microsoft.com/office/powerpoint/2010/main" val="10686647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1" y="0"/>
            <a:ext cx="3038386" cy="465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21" tIns="45661" rIns="91321" bIns="45661" numCol="1" anchor="t" anchorCtr="0" compatLnSpc="1">
            <a:prstTxWarp prst="textNoShape">
              <a:avLst/>
            </a:prstTxWarp>
          </a:bodyPr>
          <a:lstStyle>
            <a:lvl1pPr eaLnBrk="0" hangingPunct="0">
              <a:defRPr sz="1200">
                <a:latin typeface="Arial" charset="0"/>
                <a:ea typeface="ＭＳ Ｐゴシック" pitchFamily="1" charset="-128"/>
              </a:defRPr>
            </a:lvl1pPr>
          </a:lstStyle>
          <a:p>
            <a:pPr>
              <a:defRPr/>
            </a:pPr>
            <a:endParaRPr lang="en-US" dirty="0"/>
          </a:p>
        </p:txBody>
      </p:sp>
      <p:sp>
        <p:nvSpPr>
          <p:cNvPr id="16387" name="Rectangle 3"/>
          <p:cNvSpPr>
            <a:spLocks noGrp="1" noChangeArrowheads="1"/>
          </p:cNvSpPr>
          <p:nvPr>
            <p:ph type="dt" idx="1"/>
          </p:nvPr>
        </p:nvSpPr>
        <p:spPr bwMode="auto">
          <a:xfrm>
            <a:off x="3970377" y="0"/>
            <a:ext cx="3038386" cy="465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21" tIns="45661" rIns="91321" bIns="45661" numCol="1" anchor="t" anchorCtr="0" compatLnSpc="1">
            <a:prstTxWarp prst="textNoShape">
              <a:avLst/>
            </a:prstTxWarp>
          </a:bodyPr>
          <a:lstStyle>
            <a:lvl1pPr algn="r" eaLnBrk="0" hangingPunct="0">
              <a:defRPr sz="1200">
                <a:latin typeface="Arial" charset="0"/>
                <a:ea typeface="ＭＳ Ｐゴシック" pitchFamily="1" charset="-128"/>
              </a:defRPr>
            </a:lvl1pPr>
          </a:lstStyle>
          <a:p>
            <a:pPr>
              <a:defRPr/>
            </a:pPr>
            <a:fld id="{2178DB4F-A0F9-446D-90F1-29A66EEA3FE8}" type="datetime1">
              <a:rPr lang="en-US"/>
              <a:pPr>
                <a:defRPr/>
              </a:pPr>
              <a:t>11/1/2018</a:t>
            </a:fld>
            <a:endParaRPr lang="en-US" dirty="0"/>
          </a:p>
        </p:txBody>
      </p:sp>
      <p:sp>
        <p:nvSpPr>
          <p:cNvPr id="16388" name="Rectangle 4"/>
          <p:cNvSpPr>
            <a:spLocks noGrp="1" noRot="1" noChangeAspect="1" noChangeArrowheads="1" noTextEdit="1"/>
          </p:cNvSpPr>
          <p:nvPr>
            <p:ph type="sldImg" idx="2"/>
          </p:nvPr>
        </p:nvSpPr>
        <p:spPr bwMode="auto">
          <a:xfrm>
            <a:off x="1182688" y="698500"/>
            <a:ext cx="4646612" cy="3484563"/>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6389" name="Rectangle 5"/>
          <p:cNvSpPr>
            <a:spLocks noGrp="1" noChangeArrowheads="1"/>
          </p:cNvSpPr>
          <p:nvPr>
            <p:ph type="body" sz="quarter" idx="3"/>
          </p:nvPr>
        </p:nvSpPr>
        <p:spPr bwMode="auto">
          <a:xfrm>
            <a:off x="701040" y="4416385"/>
            <a:ext cx="5608320" cy="41815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21" tIns="45661" rIns="91321" bIns="45661"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6390" name="Rectangle 6"/>
          <p:cNvSpPr>
            <a:spLocks noGrp="1" noChangeArrowheads="1"/>
          </p:cNvSpPr>
          <p:nvPr>
            <p:ph type="ftr" sz="quarter" idx="4"/>
          </p:nvPr>
        </p:nvSpPr>
        <p:spPr bwMode="auto">
          <a:xfrm>
            <a:off x="1" y="8829797"/>
            <a:ext cx="3038386" cy="465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21" tIns="45661" rIns="91321" bIns="45661" numCol="1" anchor="b" anchorCtr="0" compatLnSpc="1">
            <a:prstTxWarp prst="textNoShape">
              <a:avLst/>
            </a:prstTxWarp>
          </a:bodyPr>
          <a:lstStyle>
            <a:lvl1pPr eaLnBrk="0" hangingPunct="0">
              <a:defRPr sz="1200">
                <a:latin typeface="Arial" charset="0"/>
                <a:ea typeface="ＭＳ Ｐゴシック" pitchFamily="1" charset="-128"/>
              </a:defRPr>
            </a:lvl1pPr>
          </a:lstStyle>
          <a:p>
            <a:pPr>
              <a:defRPr/>
            </a:pPr>
            <a:endParaRPr lang="en-US" dirty="0"/>
          </a:p>
        </p:txBody>
      </p:sp>
      <p:sp>
        <p:nvSpPr>
          <p:cNvPr id="16391" name="Rectangle 7"/>
          <p:cNvSpPr>
            <a:spLocks noGrp="1" noChangeArrowheads="1"/>
          </p:cNvSpPr>
          <p:nvPr>
            <p:ph type="sldNum" sz="quarter" idx="5"/>
          </p:nvPr>
        </p:nvSpPr>
        <p:spPr bwMode="auto">
          <a:xfrm>
            <a:off x="3970377" y="8829797"/>
            <a:ext cx="3038386" cy="465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21" tIns="45661" rIns="91321" bIns="45661" numCol="1" anchor="b" anchorCtr="0" compatLnSpc="1">
            <a:prstTxWarp prst="textNoShape">
              <a:avLst/>
            </a:prstTxWarp>
          </a:bodyPr>
          <a:lstStyle>
            <a:lvl1pPr algn="r" eaLnBrk="0" hangingPunct="0">
              <a:defRPr sz="1200">
                <a:latin typeface="Arial" charset="0"/>
                <a:ea typeface="ＭＳ Ｐゴシック" pitchFamily="1" charset="-128"/>
              </a:defRPr>
            </a:lvl1pPr>
          </a:lstStyle>
          <a:p>
            <a:pPr>
              <a:defRPr/>
            </a:pPr>
            <a:fld id="{5F014D9F-FC15-4EE6-82C0-75986D293F36}" type="slidenum">
              <a:rPr lang="en-US"/>
              <a:pPr>
                <a:defRPr/>
              </a:pPr>
              <a:t>‹#›</a:t>
            </a:fld>
            <a:endParaRPr lang="en-US" dirty="0"/>
          </a:p>
        </p:txBody>
      </p:sp>
    </p:spTree>
    <p:extLst>
      <p:ext uri="{BB962C8B-B14F-4D97-AF65-F5344CB8AC3E}">
        <p14:creationId xmlns:p14="http://schemas.microsoft.com/office/powerpoint/2010/main" val="3763456622"/>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Calibri" pitchFamily="34" charset="0"/>
        <a:ea typeface="MS PGothic" pitchFamily="34" charset="-128"/>
        <a:cs typeface="+mn-cs"/>
      </a:defRPr>
    </a:lvl1pPr>
    <a:lvl2pPr marL="457200" algn="l" defTabSz="457200" rtl="0" eaLnBrk="0" fontAlgn="base" hangingPunct="0">
      <a:spcBef>
        <a:spcPct val="30000"/>
      </a:spcBef>
      <a:spcAft>
        <a:spcPct val="0"/>
      </a:spcAft>
      <a:defRPr sz="1200" kern="1200">
        <a:solidFill>
          <a:schemeClr val="tx1"/>
        </a:solidFill>
        <a:latin typeface="Calibri" pitchFamily="34" charset="0"/>
        <a:ea typeface="MS PGothic" pitchFamily="34" charset="-128"/>
        <a:cs typeface="+mn-cs"/>
      </a:defRPr>
    </a:lvl2pPr>
    <a:lvl3pPr marL="914400" algn="l" defTabSz="457200" rtl="0" eaLnBrk="0" fontAlgn="base" hangingPunct="0">
      <a:spcBef>
        <a:spcPct val="30000"/>
      </a:spcBef>
      <a:spcAft>
        <a:spcPct val="0"/>
      </a:spcAft>
      <a:defRPr sz="1200" kern="1200">
        <a:solidFill>
          <a:schemeClr val="tx1"/>
        </a:solidFill>
        <a:latin typeface="Calibri" pitchFamily="34" charset="0"/>
        <a:ea typeface="MS PGothic" pitchFamily="34" charset="-128"/>
        <a:cs typeface="+mn-cs"/>
      </a:defRPr>
    </a:lvl3pPr>
    <a:lvl4pPr marL="1371600" algn="l" defTabSz="457200" rtl="0" eaLnBrk="0" fontAlgn="base" hangingPunct="0">
      <a:spcBef>
        <a:spcPct val="30000"/>
      </a:spcBef>
      <a:spcAft>
        <a:spcPct val="0"/>
      </a:spcAft>
      <a:defRPr sz="1200" kern="1200">
        <a:solidFill>
          <a:schemeClr val="tx1"/>
        </a:solidFill>
        <a:latin typeface="Calibri" pitchFamily="34" charset="0"/>
        <a:ea typeface="MS PGothic" pitchFamily="34" charset="-128"/>
        <a:cs typeface="+mn-cs"/>
      </a:defRPr>
    </a:lvl4pPr>
    <a:lvl5pPr marL="1828800" algn="l" defTabSz="457200" rtl="0" eaLnBrk="0" fontAlgn="base" hangingPunct="0">
      <a:spcBef>
        <a:spcPct val="30000"/>
      </a:spcBef>
      <a:spcAft>
        <a:spcPct val="0"/>
      </a:spcAft>
      <a:defRPr sz="1200" kern="1200">
        <a:solidFill>
          <a:schemeClr val="tx1"/>
        </a:solidFill>
        <a:latin typeface="Calibri" pitchFamily="34" charset="0"/>
        <a:ea typeface="MS PGothic"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tepou.co.nz/resources/six-core-strategies-for-reducing-seclusion-and-restraint-checklist/464"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p:spPr>
        <p:txBody>
          <a:bodyPr/>
          <a:lstStyle/>
          <a:p>
            <a:endParaRPr lang="en-NZ" altLang="en-US" dirty="0"/>
          </a:p>
        </p:txBody>
      </p:sp>
      <p:sp>
        <p:nvSpPr>
          <p:cNvPr id="17412" name="Slide Number Placeholder 3"/>
          <p:cNvSpPr>
            <a:spLocks noGrp="1"/>
          </p:cNvSpPr>
          <p:nvPr>
            <p:ph type="sldNum" sz="quarter" idx="5"/>
          </p:nvPr>
        </p:nvSpPr>
        <p:spPr>
          <a:noFill/>
        </p:spPr>
        <p:txBody>
          <a:bodyPr/>
          <a:lstStyle>
            <a:lvl1pPr eaLnBrk="0" hangingPunct="0">
              <a:spcBef>
                <a:spcPct val="30000"/>
              </a:spcBef>
              <a:defRPr sz="1200">
                <a:solidFill>
                  <a:schemeClr val="tx1"/>
                </a:solidFill>
                <a:latin typeface="Calibri" pitchFamily="34" charset="0"/>
                <a:ea typeface="MS PGothic" pitchFamily="34" charset="-128"/>
              </a:defRPr>
            </a:lvl1pPr>
            <a:lvl2pPr marL="741363" indent="-284163" eaLnBrk="0" hangingPunct="0">
              <a:spcBef>
                <a:spcPct val="30000"/>
              </a:spcBef>
              <a:defRPr sz="1200">
                <a:solidFill>
                  <a:schemeClr val="tx1"/>
                </a:solidFill>
                <a:latin typeface="Calibri" pitchFamily="34" charset="0"/>
                <a:ea typeface="MS PGothic" pitchFamily="34" charset="-128"/>
              </a:defRPr>
            </a:lvl2pPr>
            <a:lvl3pPr marL="1141413" indent="-227013" eaLnBrk="0" hangingPunct="0">
              <a:spcBef>
                <a:spcPct val="30000"/>
              </a:spcBef>
              <a:defRPr sz="1200">
                <a:solidFill>
                  <a:schemeClr val="tx1"/>
                </a:solidFill>
                <a:latin typeface="Calibri" pitchFamily="34" charset="0"/>
                <a:ea typeface="MS PGothic" pitchFamily="34" charset="-128"/>
              </a:defRPr>
            </a:lvl3pPr>
            <a:lvl4pPr marL="1597025" indent="-227013" eaLnBrk="0" hangingPunct="0">
              <a:spcBef>
                <a:spcPct val="30000"/>
              </a:spcBef>
              <a:defRPr sz="1200">
                <a:solidFill>
                  <a:schemeClr val="tx1"/>
                </a:solidFill>
                <a:latin typeface="Calibri" pitchFamily="34" charset="0"/>
                <a:ea typeface="MS PGothic" pitchFamily="34" charset="-128"/>
              </a:defRPr>
            </a:lvl4pPr>
            <a:lvl5pPr marL="2054225" indent="-227013" eaLnBrk="0" hangingPunct="0">
              <a:spcBef>
                <a:spcPct val="30000"/>
              </a:spcBef>
              <a:defRPr sz="1200">
                <a:solidFill>
                  <a:schemeClr val="tx1"/>
                </a:solidFill>
                <a:latin typeface="Calibri" pitchFamily="34" charset="0"/>
                <a:ea typeface="MS PGothic" pitchFamily="34" charset="-128"/>
              </a:defRPr>
            </a:lvl5pPr>
            <a:lvl6pPr marL="2511425" indent="-227013"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68625" indent="-227013"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5825" indent="-227013"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3025" indent="-227013"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F7D3FCBB-C239-4820-BEB2-707B46943893}" type="slidenum">
              <a:rPr lang="en-US" altLang="en-US" smtClean="0">
                <a:latin typeface="Arial" charset="0"/>
              </a:rPr>
              <a:pPr>
                <a:spcBef>
                  <a:spcPct val="0"/>
                </a:spcBef>
              </a:pPr>
              <a:t>1</a:t>
            </a:fld>
            <a:endParaRPr lang="en-US" altLang="en-US" dirty="0">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i-NZ" dirty="0"/>
              <a:t>Understanding the barriers to elimination</a:t>
            </a:r>
          </a:p>
          <a:p>
            <a:r>
              <a:rPr lang="mi-NZ" dirty="0"/>
              <a:t>Model of care</a:t>
            </a:r>
          </a:p>
          <a:p>
            <a:r>
              <a:rPr lang="mi-NZ" dirty="0"/>
              <a:t>Smoking cessation, NRT practices</a:t>
            </a:r>
          </a:p>
          <a:p>
            <a:r>
              <a:rPr lang="mi-NZ" dirty="0"/>
              <a:t>Methamphrtamine and synthetic substances </a:t>
            </a:r>
          </a:p>
          <a:p>
            <a:r>
              <a:rPr lang="mi-NZ" dirty="0"/>
              <a:t>Time of day, activities occuring, impact of family</a:t>
            </a:r>
          </a:p>
          <a:p>
            <a:r>
              <a:rPr lang="mi-NZ" dirty="0"/>
              <a:t>Efforts tested- tea and toast, weighted blankets, soft toys, sensory modulation, massage chairs, improved communications, skills and experience, </a:t>
            </a:r>
          </a:p>
        </p:txBody>
      </p:sp>
      <p:sp>
        <p:nvSpPr>
          <p:cNvPr id="4" name="Slide Number Placeholder 3"/>
          <p:cNvSpPr>
            <a:spLocks noGrp="1"/>
          </p:cNvSpPr>
          <p:nvPr>
            <p:ph type="sldNum" sz="quarter" idx="10"/>
          </p:nvPr>
        </p:nvSpPr>
        <p:spPr/>
        <p:txBody>
          <a:bodyPr/>
          <a:lstStyle/>
          <a:p>
            <a:pPr>
              <a:defRPr/>
            </a:pPr>
            <a:fld id="{5F014D9F-FC15-4EE6-82C0-75986D293F36}" type="slidenum">
              <a:rPr lang="en-US" smtClean="0"/>
              <a:pPr>
                <a:defRPr/>
              </a:pPr>
              <a:t>14</a:t>
            </a:fld>
            <a:endParaRPr lang="en-US" dirty="0"/>
          </a:p>
        </p:txBody>
      </p:sp>
    </p:spTree>
    <p:extLst>
      <p:ext uri="{BB962C8B-B14F-4D97-AF65-F5344CB8AC3E}">
        <p14:creationId xmlns:p14="http://schemas.microsoft.com/office/powerpoint/2010/main" val="3699851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200" b="1" kern="1200" dirty="0">
                <a:solidFill>
                  <a:schemeClr val="tx1"/>
                </a:solidFill>
                <a:effectLst/>
                <a:latin typeface="Calibri" pitchFamily="34" charset="0"/>
                <a:ea typeface="MS PGothic" pitchFamily="34" charset="-128"/>
                <a:cs typeface="+mn-cs"/>
              </a:rPr>
              <a:t>ZERO SECLUSION 2020</a:t>
            </a:r>
            <a:endParaRPr lang="en-NZ" sz="1200" kern="1200" dirty="0">
              <a:solidFill>
                <a:schemeClr val="tx1"/>
              </a:solidFill>
              <a:effectLst/>
              <a:latin typeface="Calibri" pitchFamily="34" charset="0"/>
              <a:ea typeface="MS PGothic" pitchFamily="34" charset="-128"/>
              <a:cs typeface="+mn-cs"/>
            </a:endParaRPr>
          </a:p>
          <a:p>
            <a:r>
              <a:rPr lang="en-NZ" sz="1200" kern="1200" dirty="0">
                <a:solidFill>
                  <a:schemeClr val="tx1"/>
                </a:solidFill>
                <a:effectLst/>
                <a:latin typeface="Calibri" pitchFamily="34" charset="0"/>
                <a:ea typeface="MS PGothic" pitchFamily="34" charset="-128"/>
                <a:cs typeface="+mn-cs"/>
              </a:rPr>
              <a:t> </a:t>
            </a:r>
          </a:p>
          <a:p>
            <a:r>
              <a:rPr lang="en-NZ" sz="1200" kern="1200" dirty="0">
                <a:solidFill>
                  <a:schemeClr val="tx1"/>
                </a:solidFill>
                <a:effectLst/>
                <a:latin typeface="Calibri" pitchFamily="34" charset="0"/>
                <a:ea typeface="MS PGothic" pitchFamily="34" charset="-128"/>
                <a:cs typeface="+mn-cs"/>
              </a:rPr>
              <a:t>Zero S-E-C-L-U-S-I-O-N!</a:t>
            </a:r>
          </a:p>
          <a:p>
            <a:r>
              <a:rPr lang="en-NZ" sz="1200" kern="1200" dirty="0">
                <a:solidFill>
                  <a:schemeClr val="tx1"/>
                </a:solidFill>
                <a:effectLst/>
                <a:latin typeface="Calibri" pitchFamily="34" charset="0"/>
                <a:ea typeface="MS PGothic" pitchFamily="34" charset="-128"/>
                <a:cs typeface="+mn-cs"/>
              </a:rPr>
              <a:t>Zero S-E-C-L-U-S-I-O-N!</a:t>
            </a:r>
          </a:p>
          <a:p>
            <a:r>
              <a:rPr lang="en-NZ" sz="1200" kern="1200" dirty="0">
                <a:solidFill>
                  <a:schemeClr val="tx1"/>
                </a:solidFill>
                <a:effectLst/>
                <a:latin typeface="Calibri" pitchFamily="34" charset="0"/>
                <a:ea typeface="MS PGothic" pitchFamily="34" charset="-128"/>
                <a:cs typeface="+mn-cs"/>
              </a:rPr>
              <a:t>Zero Seclusion by 2020 	(x2)</a:t>
            </a:r>
          </a:p>
          <a:p>
            <a:r>
              <a:rPr lang="en-NZ" sz="1200" kern="1200" dirty="0">
                <a:solidFill>
                  <a:schemeClr val="tx1"/>
                </a:solidFill>
                <a:effectLst/>
                <a:latin typeface="Calibri" pitchFamily="34" charset="0"/>
                <a:ea typeface="MS PGothic" pitchFamily="34" charset="-128"/>
                <a:cs typeface="+mn-cs"/>
              </a:rPr>
              <a:t> </a:t>
            </a:r>
          </a:p>
          <a:p>
            <a:r>
              <a:rPr lang="en-NZ" sz="1200" kern="1200" dirty="0">
                <a:solidFill>
                  <a:schemeClr val="tx1"/>
                </a:solidFill>
                <a:effectLst/>
                <a:latin typeface="Calibri" pitchFamily="34" charset="0"/>
                <a:ea typeface="MS PGothic" pitchFamily="34" charset="-128"/>
                <a:cs typeface="+mn-cs"/>
              </a:rPr>
              <a:t>We know seclusion is traumatic and harmful</a:t>
            </a:r>
          </a:p>
          <a:p>
            <a:r>
              <a:rPr lang="en-NZ" sz="1200" kern="1200" dirty="0">
                <a:solidFill>
                  <a:schemeClr val="tx1"/>
                </a:solidFill>
                <a:effectLst/>
                <a:latin typeface="Calibri" pitchFamily="34" charset="0"/>
                <a:ea typeface="MS PGothic" pitchFamily="34" charset="-128"/>
                <a:cs typeface="+mn-cs"/>
              </a:rPr>
              <a:t>An option we’re aspiring to end</a:t>
            </a:r>
          </a:p>
          <a:p>
            <a:r>
              <a:rPr lang="en-NZ" sz="1200" kern="1200" dirty="0">
                <a:solidFill>
                  <a:schemeClr val="tx1"/>
                </a:solidFill>
                <a:effectLst/>
                <a:latin typeface="Calibri" pitchFamily="34" charset="0"/>
                <a:ea typeface="MS PGothic" pitchFamily="34" charset="-128"/>
                <a:cs typeface="+mn-cs"/>
              </a:rPr>
              <a:t>All those intense memories</a:t>
            </a:r>
          </a:p>
          <a:p>
            <a:r>
              <a:rPr lang="en-NZ" sz="1200" kern="1200" dirty="0">
                <a:solidFill>
                  <a:schemeClr val="tx1"/>
                </a:solidFill>
                <a:effectLst/>
                <a:latin typeface="Calibri" pitchFamily="34" charset="0"/>
                <a:ea typeface="MS PGothic" pitchFamily="34" charset="-128"/>
                <a:cs typeface="+mn-cs"/>
              </a:rPr>
              <a:t>that never comforted me</a:t>
            </a:r>
          </a:p>
          <a:p>
            <a:r>
              <a:rPr lang="en-NZ" sz="1200" kern="1200" dirty="0">
                <a:solidFill>
                  <a:schemeClr val="tx1"/>
                </a:solidFill>
                <a:effectLst/>
                <a:latin typeface="Calibri" pitchFamily="34" charset="0"/>
                <a:ea typeface="MS PGothic" pitchFamily="34" charset="-128"/>
                <a:cs typeface="+mn-cs"/>
              </a:rPr>
              <a:t>Why should seclusion carry on?</a:t>
            </a:r>
          </a:p>
          <a:p>
            <a:r>
              <a:rPr lang="en-NZ" sz="1200" kern="1200" dirty="0">
                <a:solidFill>
                  <a:schemeClr val="tx1"/>
                </a:solidFill>
                <a:effectLst/>
                <a:latin typeface="Calibri" pitchFamily="34" charset="0"/>
                <a:ea typeface="MS PGothic" pitchFamily="34" charset="-128"/>
                <a:cs typeface="+mn-cs"/>
              </a:rPr>
              <a:t>As far as I can tell</a:t>
            </a:r>
          </a:p>
          <a:p>
            <a:r>
              <a:rPr lang="en-NZ" sz="1200" kern="1200" dirty="0">
                <a:solidFill>
                  <a:schemeClr val="tx1"/>
                </a:solidFill>
                <a:effectLst/>
                <a:latin typeface="Calibri" pitchFamily="34" charset="0"/>
                <a:ea typeface="MS PGothic" pitchFamily="34" charset="-128"/>
                <a:cs typeface="+mn-cs"/>
              </a:rPr>
              <a:t>We know it now</a:t>
            </a:r>
          </a:p>
          <a:p>
            <a:r>
              <a:rPr lang="en-NZ" sz="1200" kern="1200" dirty="0">
                <a:solidFill>
                  <a:schemeClr val="tx1"/>
                </a:solidFill>
                <a:effectLst/>
                <a:latin typeface="Calibri" pitchFamily="34" charset="0"/>
                <a:ea typeface="MS PGothic" pitchFamily="34" charset="-128"/>
                <a:cs typeface="+mn-cs"/>
              </a:rPr>
              <a:t>Seclusion’s coming to the end of its time</a:t>
            </a:r>
          </a:p>
          <a:p>
            <a:r>
              <a:rPr lang="en-NZ" sz="1200" kern="1200" dirty="0">
                <a:solidFill>
                  <a:schemeClr val="tx1"/>
                </a:solidFill>
                <a:effectLst/>
                <a:latin typeface="Calibri" pitchFamily="34" charset="0"/>
                <a:ea typeface="MS PGothic" pitchFamily="34" charset="-128"/>
                <a:cs typeface="+mn-cs"/>
              </a:rPr>
              <a:t>We’re working as hard</a:t>
            </a:r>
          </a:p>
          <a:p>
            <a:r>
              <a:rPr lang="en-NZ" sz="1200" kern="1200" dirty="0">
                <a:solidFill>
                  <a:schemeClr val="tx1"/>
                </a:solidFill>
                <a:effectLst/>
                <a:latin typeface="Calibri" pitchFamily="34" charset="0"/>
                <a:ea typeface="MS PGothic" pitchFamily="34" charset="-128"/>
                <a:cs typeface="+mn-cs"/>
              </a:rPr>
              <a:t>As anyone can</a:t>
            </a:r>
          </a:p>
          <a:p>
            <a:r>
              <a:rPr lang="en-NZ" sz="1200" kern="1200" dirty="0">
                <a:solidFill>
                  <a:schemeClr val="tx1"/>
                </a:solidFill>
                <a:effectLst/>
                <a:latin typeface="Calibri" pitchFamily="34" charset="0"/>
                <a:ea typeface="MS PGothic" pitchFamily="34" charset="-128"/>
                <a:cs typeface="+mn-cs"/>
              </a:rPr>
              <a:t>Hard enough to help this ward THRIVE</a:t>
            </a:r>
          </a:p>
          <a:p>
            <a:endParaRPr lang="en-NZ" sz="1200" kern="1200" dirty="0">
              <a:solidFill>
                <a:schemeClr val="tx1"/>
              </a:solidFill>
              <a:effectLst/>
              <a:latin typeface="Calibri" pitchFamily="34" charset="0"/>
              <a:ea typeface="MS PGothic" pitchFamily="34" charset="-128"/>
              <a:cs typeface="+mn-cs"/>
            </a:endParaRPr>
          </a:p>
          <a:p>
            <a:r>
              <a:rPr lang="en-NZ" sz="1200" kern="1200" dirty="0">
                <a:solidFill>
                  <a:schemeClr val="tx1"/>
                </a:solidFill>
                <a:effectLst/>
                <a:latin typeface="Calibri" pitchFamily="34" charset="0"/>
                <a:ea typeface="MS PGothic" pitchFamily="34" charset="-128"/>
                <a:cs typeface="+mn-cs"/>
              </a:rPr>
              <a:t>So long ISOLATION!</a:t>
            </a:r>
          </a:p>
          <a:p>
            <a:r>
              <a:rPr lang="en-NZ" sz="1200" kern="1200" dirty="0">
                <a:solidFill>
                  <a:schemeClr val="tx1"/>
                </a:solidFill>
                <a:effectLst/>
                <a:latin typeface="Calibri" pitchFamily="34" charset="0"/>
                <a:ea typeface="MS PGothic" pitchFamily="34" charset="-128"/>
                <a:cs typeface="+mn-cs"/>
              </a:rPr>
              <a:t>We'll never miss you or your smile</a:t>
            </a:r>
          </a:p>
          <a:p>
            <a:r>
              <a:rPr lang="en-NZ" sz="1200" kern="1200" dirty="0">
                <a:solidFill>
                  <a:schemeClr val="tx1"/>
                </a:solidFill>
                <a:effectLst/>
                <a:latin typeface="Calibri" pitchFamily="34" charset="0"/>
                <a:ea typeface="MS PGothic" pitchFamily="34" charset="-128"/>
                <a:cs typeface="+mn-cs"/>
              </a:rPr>
              <a:t>Better sooner than later</a:t>
            </a:r>
          </a:p>
          <a:p>
            <a:r>
              <a:rPr lang="en-NZ" sz="1200" kern="1200" dirty="0">
                <a:solidFill>
                  <a:schemeClr val="tx1"/>
                </a:solidFill>
                <a:effectLst/>
                <a:latin typeface="Calibri" pitchFamily="34" charset="0"/>
                <a:ea typeface="MS PGothic" pitchFamily="34" charset="-128"/>
                <a:cs typeface="+mn-cs"/>
              </a:rPr>
              <a:t>I know that I'll forget you</a:t>
            </a:r>
          </a:p>
          <a:p>
            <a:r>
              <a:rPr lang="en-NZ" sz="1200" kern="1200" dirty="0">
                <a:solidFill>
                  <a:schemeClr val="tx1"/>
                </a:solidFill>
                <a:effectLst/>
                <a:latin typeface="Calibri" pitchFamily="34" charset="0"/>
                <a:ea typeface="MS PGothic" pitchFamily="34" charset="-128"/>
                <a:cs typeface="+mn-cs"/>
              </a:rPr>
              <a:t> </a:t>
            </a:r>
          </a:p>
          <a:p>
            <a:r>
              <a:rPr lang="en-NZ" sz="1200" kern="1200" dirty="0">
                <a:solidFill>
                  <a:schemeClr val="tx1"/>
                </a:solidFill>
                <a:effectLst/>
                <a:latin typeface="Calibri" pitchFamily="34" charset="0"/>
                <a:ea typeface="MS PGothic" pitchFamily="34" charset="-128"/>
                <a:cs typeface="+mn-cs"/>
              </a:rPr>
              <a:t>Zero S-E-C-L-U-S-I-O-N</a:t>
            </a:r>
          </a:p>
          <a:p>
            <a:r>
              <a:rPr lang="en-NZ" sz="1200" kern="1200" dirty="0">
                <a:solidFill>
                  <a:schemeClr val="tx1"/>
                </a:solidFill>
                <a:effectLst/>
                <a:latin typeface="Calibri" pitchFamily="34" charset="0"/>
                <a:ea typeface="MS PGothic" pitchFamily="34" charset="-128"/>
                <a:cs typeface="+mn-cs"/>
              </a:rPr>
              <a:t> </a:t>
            </a:r>
          </a:p>
          <a:p>
            <a:r>
              <a:rPr lang="en-NZ" sz="1200" kern="1200" dirty="0">
                <a:solidFill>
                  <a:schemeClr val="tx1"/>
                </a:solidFill>
                <a:effectLst/>
                <a:latin typeface="Calibri" pitchFamily="34" charset="0"/>
                <a:ea typeface="MS PGothic" pitchFamily="34" charset="-128"/>
                <a:cs typeface="+mn-cs"/>
              </a:rPr>
              <a:t>Zero S-E-C-L-U-S-I-O-N</a:t>
            </a:r>
          </a:p>
          <a:p>
            <a:r>
              <a:rPr lang="en-NZ" sz="1200" kern="1200" dirty="0">
                <a:solidFill>
                  <a:schemeClr val="tx1"/>
                </a:solidFill>
                <a:effectLst/>
                <a:latin typeface="Calibri" pitchFamily="34" charset="0"/>
                <a:ea typeface="MS PGothic" pitchFamily="34" charset="-128"/>
                <a:cs typeface="+mn-cs"/>
              </a:rPr>
              <a:t>Zero Seclusion by 2020 	(x2)</a:t>
            </a:r>
          </a:p>
          <a:p>
            <a:r>
              <a:rPr lang="mi-NZ" sz="1200" kern="1200" dirty="0">
                <a:solidFill>
                  <a:schemeClr val="tx1"/>
                </a:solidFill>
                <a:effectLst/>
                <a:latin typeface="Calibri" pitchFamily="34" charset="0"/>
                <a:ea typeface="MS PGothic" pitchFamily="34" charset="-128"/>
                <a:cs typeface="+mn-cs"/>
              </a:rPr>
              <a:t> </a:t>
            </a:r>
            <a:endParaRPr lang="en-NZ" sz="1200" kern="1200" dirty="0">
              <a:solidFill>
                <a:schemeClr val="tx1"/>
              </a:solidFill>
              <a:effectLst/>
              <a:latin typeface="Calibri" pitchFamily="34" charset="0"/>
              <a:ea typeface="MS PGothic" pitchFamily="34" charset="-128"/>
              <a:cs typeface="+mn-cs"/>
            </a:endParaRPr>
          </a:p>
          <a:p>
            <a:r>
              <a:rPr lang="mi-NZ" sz="1200" kern="1200" dirty="0">
                <a:solidFill>
                  <a:schemeClr val="tx1"/>
                </a:solidFill>
                <a:effectLst/>
                <a:latin typeface="Calibri" pitchFamily="34" charset="0"/>
                <a:ea typeface="MS PGothic" pitchFamily="34" charset="-128"/>
                <a:cs typeface="+mn-cs"/>
              </a:rPr>
              <a:t> </a:t>
            </a:r>
            <a:endParaRPr lang="en-NZ" sz="1200" kern="1200" dirty="0">
              <a:solidFill>
                <a:schemeClr val="tx1"/>
              </a:solidFill>
              <a:effectLst/>
              <a:latin typeface="Calibri" pitchFamily="34" charset="0"/>
              <a:ea typeface="MS PGothic" pitchFamily="34" charset="-128"/>
              <a:cs typeface="+mn-cs"/>
            </a:endParaRPr>
          </a:p>
          <a:p>
            <a:r>
              <a:rPr lang="mi-NZ" sz="1200" kern="1200" dirty="0">
                <a:solidFill>
                  <a:schemeClr val="tx1"/>
                </a:solidFill>
                <a:effectLst/>
                <a:latin typeface="Calibri" pitchFamily="34" charset="0"/>
                <a:ea typeface="MS PGothic" pitchFamily="34" charset="-128"/>
                <a:cs typeface="+mn-cs"/>
              </a:rPr>
              <a:t> </a:t>
            </a:r>
            <a:endParaRPr lang="en-NZ" sz="1200" kern="1200" dirty="0">
              <a:solidFill>
                <a:schemeClr val="tx1"/>
              </a:solidFill>
              <a:effectLst/>
              <a:latin typeface="Calibri" pitchFamily="34" charset="0"/>
              <a:ea typeface="MS PGothic" pitchFamily="34" charset="-128"/>
              <a:cs typeface="+mn-cs"/>
            </a:endParaRPr>
          </a:p>
          <a:p>
            <a:r>
              <a:rPr lang="mi-NZ" sz="1200" kern="1200" dirty="0">
                <a:solidFill>
                  <a:schemeClr val="tx1"/>
                </a:solidFill>
                <a:effectLst/>
                <a:latin typeface="Calibri" pitchFamily="34" charset="0"/>
                <a:ea typeface="MS PGothic" pitchFamily="34" charset="-128"/>
                <a:cs typeface="+mn-cs"/>
              </a:rPr>
              <a:t>(Joanne Henare, Family whanau Advisor, June 2018)</a:t>
            </a:r>
            <a:endParaRPr lang="en-NZ" sz="1200" kern="1200" dirty="0">
              <a:solidFill>
                <a:schemeClr val="tx1"/>
              </a:solidFill>
              <a:effectLst/>
              <a:latin typeface="Calibri" pitchFamily="34" charset="0"/>
              <a:ea typeface="MS PGothic" pitchFamily="34" charset="-128"/>
              <a:cs typeface="+mn-cs"/>
            </a:endParaRPr>
          </a:p>
          <a:p>
            <a:endParaRPr lang="en-NZ" dirty="0"/>
          </a:p>
        </p:txBody>
      </p:sp>
      <p:sp>
        <p:nvSpPr>
          <p:cNvPr id="4" name="Slide Number Placeholder 3"/>
          <p:cNvSpPr>
            <a:spLocks noGrp="1"/>
          </p:cNvSpPr>
          <p:nvPr>
            <p:ph type="sldNum" sz="quarter" idx="10"/>
          </p:nvPr>
        </p:nvSpPr>
        <p:spPr/>
        <p:txBody>
          <a:bodyPr/>
          <a:lstStyle/>
          <a:p>
            <a:pPr>
              <a:defRPr/>
            </a:pPr>
            <a:fld id="{5F014D9F-FC15-4EE6-82C0-75986D293F36}" type="slidenum">
              <a:rPr lang="en-US" smtClean="0"/>
              <a:pPr>
                <a:defRPr/>
              </a:pPr>
              <a:t>2</a:t>
            </a:fld>
            <a:endParaRPr lang="en-US" dirty="0"/>
          </a:p>
        </p:txBody>
      </p:sp>
    </p:spTree>
    <p:extLst>
      <p:ext uri="{BB962C8B-B14F-4D97-AF65-F5344CB8AC3E}">
        <p14:creationId xmlns:p14="http://schemas.microsoft.com/office/powerpoint/2010/main" val="39990062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NZ" dirty="0"/>
              <a:t>Seclusion is when someone is confined to a room alone for a period of time, from which they cannot independently exit.</a:t>
            </a:r>
          </a:p>
          <a:p>
            <a:r>
              <a:rPr lang="mi-NZ" dirty="0"/>
              <a:t>Reducing seclusion was not a new idea. Some years lead by Te Pou and the National KPI project efforts to reduce seclusion with some success. However things had started to plateau. </a:t>
            </a:r>
          </a:p>
          <a:p>
            <a:pPr lvl="0"/>
            <a:r>
              <a:rPr lang="en-NZ" sz="1200" kern="1200" dirty="0">
                <a:solidFill>
                  <a:schemeClr val="tx1"/>
                </a:solidFill>
                <a:effectLst/>
                <a:latin typeface="Calibri" pitchFamily="34" charset="0"/>
                <a:ea typeface="MS PGothic" pitchFamily="34" charset="-128"/>
                <a:cs typeface="+mn-cs"/>
              </a:rPr>
              <a:t>Setting a bold (aspirational goal) provides the inspiration that generates motivation, resources and a new sense of what is possible.</a:t>
            </a:r>
          </a:p>
          <a:p>
            <a:r>
              <a:rPr lang="en-NZ" sz="1200" kern="1200" dirty="0">
                <a:solidFill>
                  <a:schemeClr val="tx1"/>
                </a:solidFill>
                <a:effectLst/>
                <a:latin typeface="Calibri" pitchFamily="34" charset="0"/>
                <a:ea typeface="MS PGothic" pitchFamily="34" charset="-128"/>
                <a:cs typeface="+mn-cs"/>
              </a:rPr>
              <a:t> </a:t>
            </a:r>
          </a:p>
          <a:p>
            <a:pPr lvl="0"/>
            <a:r>
              <a:rPr lang="en-NZ" sz="1200" kern="1200" dirty="0">
                <a:solidFill>
                  <a:schemeClr val="tx1"/>
                </a:solidFill>
                <a:effectLst/>
                <a:latin typeface="Calibri" pitchFamily="34" charset="0"/>
                <a:ea typeface="MS PGothic" pitchFamily="34" charset="-128"/>
                <a:cs typeface="+mn-cs"/>
              </a:rPr>
              <a:t>In other words, as Mersey Care NHS Trust chief executive, Joe Rafferty says - an aspirational goal helps you to move from where you are, to somewhere outrageously different.</a:t>
            </a:r>
          </a:p>
          <a:p>
            <a:r>
              <a:rPr lang="en-NZ" sz="1200" kern="1200" dirty="0">
                <a:solidFill>
                  <a:schemeClr val="tx1"/>
                </a:solidFill>
                <a:effectLst/>
                <a:latin typeface="Calibri" pitchFamily="34" charset="0"/>
                <a:ea typeface="MS PGothic" pitchFamily="34" charset="-128"/>
                <a:cs typeface="+mn-cs"/>
              </a:rPr>
              <a:t> </a:t>
            </a:r>
          </a:p>
          <a:p>
            <a:pPr lvl="0"/>
            <a:r>
              <a:rPr lang="en-NZ" sz="1200" kern="1200" dirty="0">
                <a:solidFill>
                  <a:schemeClr val="tx1"/>
                </a:solidFill>
                <a:effectLst/>
                <a:latin typeface="Calibri" pitchFamily="34" charset="0"/>
                <a:ea typeface="MS PGothic" pitchFamily="34" charset="-128"/>
                <a:cs typeface="+mn-cs"/>
              </a:rPr>
              <a:t>Of course aspirational goals will only succeed if they reflect people’s own hopes and aspirations. And those who work in mental health and addiction services, those that use those services, and indeed successive governments have long had a commitment to reducing and eliminating seclusion. </a:t>
            </a:r>
          </a:p>
          <a:p>
            <a:r>
              <a:rPr lang="en-NZ" sz="1200" kern="1200" dirty="0">
                <a:solidFill>
                  <a:schemeClr val="tx1"/>
                </a:solidFill>
                <a:effectLst/>
                <a:latin typeface="Calibri" pitchFamily="34" charset="0"/>
                <a:ea typeface="MS PGothic" pitchFamily="34" charset="-128"/>
                <a:cs typeface="+mn-cs"/>
              </a:rPr>
              <a:t> </a:t>
            </a:r>
          </a:p>
          <a:p>
            <a:pPr lvl="0"/>
            <a:r>
              <a:rPr lang="en-NZ" sz="1200" kern="1200" dirty="0">
                <a:solidFill>
                  <a:schemeClr val="tx1"/>
                </a:solidFill>
                <a:effectLst/>
                <a:latin typeface="Calibri" pitchFamily="34" charset="0"/>
                <a:ea typeface="MS PGothic" pitchFamily="34" charset="-128"/>
                <a:cs typeface="+mn-cs"/>
              </a:rPr>
              <a:t>We have made good progress over the past few years (thanks to the support we have had from </a:t>
            </a:r>
            <a:r>
              <a:rPr lang="en-NZ" sz="1200" kern="1200" dirty="0" err="1">
                <a:solidFill>
                  <a:schemeClr val="tx1"/>
                </a:solidFill>
                <a:effectLst/>
                <a:latin typeface="Calibri" pitchFamily="34" charset="0"/>
                <a:ea typeface="MS PGothic" pitchFamily="34" charset="-128"/>
                <a:cs typeface="+mn-cs"/>
              </a:rPr>
              <a:t>Te</a:t>
            </a:r>
            <a:r>
              <a:rPr lang="en-NZ" sz="1200" kern="1200" dirty="0">
                <a:solidFill>
                  <a:schemeClr val="tx1"/>
                </a:solidFill>
                <a:effectLst/>
                <a:latin typeface="Calibri" pitchFamily="34" charset="0"/>
                <a:ea typeface="MS PGothic" pitchFamily="34" charset="-128"/>
                <a:cs typeface="+mn-cs"/>
              </a:rPr>
              <a:t> </a:t>
            </a:r>
            <a:r>
              <a:rPr lang="en-NZ" sz="1200" kern="1200" dirty="0" err="1">
                <a:solidFill>
                  <a:schemeClr val="tx1"/>
                </a:solidFill>
                <a:effectLst/>
                <a:latin typeface="Calibri" pitchFamily="34" charset="0"/>
                <a:ea typeface="MS PGothic" pitchFamily="34" charset="-128"/>
                <a:cs typeface="+mn-cs"/>
              </a:rPr>
              <a:t>Pou</a:t>
            </a:r>
            <a:r>
              <a:rPr lang="en-NZ" sz="1200" kern="1200" dirty="0">
                <a:solidFill>
                  <a:schemeClr val="tx1"/>
                </a:solidFill>
                <a:effectLst/>
                <a:latin typeface="Calibri" pitchFamily="34" charset="0"/>
                <a:ea typeface="MS PGothic" pitchFamily="34" charset="-128"/>
                <a:cs typeface="+mn-cs"/>
              </a:rPr>
              <a:t>, National Mental Health and Addiction KPI Programme and efforts of front-line staff).  But we have now reached a plateau and for the last few years around 10% of people accessing services are still being secluded.  There is also an 11-fold variation in seclusion practice across the country.  We need to do much better. </a:t>
            </a:r>
          </a:p>
          <a:p>
            <a:pPr lvl="0"/>
            <a:r>
              <a:rPr lang="en-NZ" sz="1200" kern="1200" dirty="0">
                <a:solidFill>
                  <a:schemeClr val="tx1"/>
                </a:solidFill>
                <a:effectLst/>
                <a:latin typeface="Calibri" pitchFamily="34" charset="0"/>
                <a:ea typeface="MS PGothic" pitchFamily="34" charset="-128"/>
                <a:cs typeface="+mn-cs"/>
              </a:rPr>
              <a:t>Why is zero seclusion so important?</a:t>
            </a:r>
          </a:p>
          <a:p>
            <a:r>
              <a:rPr lang="en-NZ" sz="1200" kern="1200" dirty="0">
                <a:solidFill>
                  <a:schemeClr val="tx1"/>
                </a:solidFill>
                <a:effectLst/>
                <a:latin typeface="Calibri" pitchFamily="34" charset="0"/>
                <a:ea typeface="MS PGothic" pitchFamily="34" charset="-128"/>
                <a:cs typeface="+mn-cs"/>
              </a:rPr>
              <a:t> </a:t>
            </a:r>
          </a:p>
          <a:p>
            <a:pPr lvl="0"/>
            <a:r>
              <a:rPr lang="en-NZ" sz="1200" kern="1200" dirty="0">
                <a:solidFill>
                  <a:schemeClr val="tx1"/>
                </a:solidFill>
                <a:effectLst/>
                <a:latin typeface="Calibri" pitchFamily="34" charset="0"/>
                <a:ea typeface="MS PGothic" pitchFamily="34" charset="-128"/>
                <a:cs typeface="+mn-cs"/>
              </a:rPr>
              <a:t>It is widely accepted that restrictive practices such as seclusion have a very negative impact on both people subject to seclusion, to staff administering it and to both consumers and staff who observe it.  It contravenes basic human rights and does not align with modern, evidence based high-quality care. </a:t>
            </a:r>
          </a:p>
          <a:p>
            <a:r>
              <a:rPr lang="en-NZ" sz="1200" kern="1200" dirty="0">
                <a:solidFill>
                  <a:schemeClr val="tx1"/>
                </a:solidFill>
                <a:effectLst/>
                <a:latin typeface="Calibri" pitchFamily="34" charset="0"/>
                <a:ea typeface="MS PGothic" pitchFamily="34" charset="-128"/>
                <a:cs typeface="+mn-cs"/>
              </a:rPr>
              <a:t> </a:t>
            </a:r>
          </a:p>
          <a:p>
            <a:pPr lvl="0"/>
            <a:r>
              <a:rPr lang="en-NZ" sz="1200" kern="1200" dirty="0">
                <a:solidFill>
                  <a:schemeClr val="tx1"/>
                </a:solidFill>
                <a:effectLst/>
                <a:latin typeface="Calibri" pitchFamily="34" charset="0"/>
                <a:ea typeface="MS PGothic" pitchFamily="34" charset="-128"/>
                <a:cs typeface="+mn-cs"/>
              </a:rPr>
              <a:t>For people subjected to seclusion, it causes physical and psychological harm.  People who have been secluded have used the following words when talking about their experiences:  </a:t>
            </a:r>
          </a:p>
          <a:p>
            <a:r>
              <a:rPr lang="en-NZ" sz="1200" kern="1200" dirty="0">
                <a:solidFill>
                  <a:schemeClr val="tx1"/>
                </a:solidFill>
                <a:effectLst/>
                <a:latin typeface="Calibri" pitchFamily="34" charset="0"/>
                <a:ea typeface="MS PGothic" pitchFamily="34" charset="-128"/>
                <a:cs typeface="+mn-cs"/>
              </a:rPr>
              <a:t>loneliness, fear, anger, sadness, frustration and powerlessness, lack of autonomy, </a:t>
            </a:r>
            <a:r>
              <a:rPr lang="en-NZ" sz="1200" kern="1200" dirty="0" err="1">
                <a:solidFill>
                  <a:schemeClr val="tx1"/>
                </a:solidFill>
                <a:effectLst/>
                <a:latin typeface="Calibri" pitchFamily="34" charset="0"/>
                <a:ea typeface="MS PGothic" pitchFamily="34" charset="-128"/>
                <a:cs typeface="+mn-cs"/>
              </a:rPr>
              <a:t>retraumatisation</a:t>
            </a:r>
            <a:r>
              <a:rPr lang="en-NZ" sz="1200" kern="1200" dirty="0">
                <a:solidFill>
                  <a:schemeClr val="tx1"/>
                </a:solidFill>
                <a:effectLst/>
                <a:latin typeface="Calibri" pitchFamily="34" charset="0"/>
                <a:ea typeface="MS PGothic" pitchFamily="34" charset="-128"/>
                <a:cs typeface="+mn-cs"/>
              </a:rPr>
              <a:t>, sensory deprivation, dehumanising feelings of humiliation, perception of coercion and punishment – and the list goes on.  </a:t>
            </a:r>
          </a:p>
          <a:p>
            <a:r>
              <a:rPr lang="en-NZ" sz="1200" kern="1200" dirty="0">
                <a:solidFill>
                  <a:schemeClr val="tx1"/>
                </a:solidFill>
                <a:effectLst/>
                <a:latin typeface="Calibri" pitchFamily="34" charset="0"/>
                <a:ea typeface="MS PGothic" pitchFamily="34" charset="-128"/>
                <a:cs typeface="+mn-cs"/>
              </a:rPr>
              <a:t> </a:t>
            </a:r>
          </a:p>
          <a:p>
            <a:pPr lvl="0"/>
            <a:r>
              <a:rPr lang="en-NZ" sz="1200" kern="1200" dirty="0">
                <a:solidFill>
                  <a:schemeClr val="tx1"/>
                </a:solidFill>
                <a:effectLst/>
                <a:latin typeface="Calibri" pitchFamily="34" charset="0"/>
                <a:ea typeface="MS PGothic" pitchFamily="34" charset="-128"/>
                <a:cs typeface="+mn-cs"/>
              </a:rPr>
              <a:t>And staff report conflicting feelings and ethical dilemmas.  Understandably, they are concerned about safety – both their own and the safety of service users and they perceive a tension between providing least restrictive practice and a clinical risk-averse culture.  </a:t>
            </a:r>
          </a:p>
          <a:p>
            <a:r>
              <a:rPr lang="en-NZ" sz="1200" kern="1200" dirty="0">
                <a:solidFill>
                  <a:schemeClr val="tx1"/>
                </a:solidFill>
                <a:effectLst/>
                <a:latin typeface="Calibri" pitchFamily="34" charset="0"/>
                <a:ea typeface="MS PGothic" pitchFamily="34" charset="-128"/>
                <a:cs typeface="+mn-cs"/>
              </a:rPr>
              <a:t> </a:t>
            </a:r>
          </a:p>
          <a:p>
            <a:pPr lvl="0"/>
            <a:r>
              <a:rPr lang="en-NZ" sz="1200" kern="1200" dirty="0">
                <a:solidFill>
                  <a:schemeClr val="tx1"/>
                </a:solidFill>
                <a:effectLst/>
                <a:latin typeface="Calibri" pitchFamily="34" charset="0"/>
                <a:ea typeface="MS PGothic" pitchFamily="34" charset="-128"/>
                <a:cs typeface="+mn-cs"/>
              </a:rPr>
              <a:t>So we have to find appropriate and therapeutic ways to better address a number of factors which include:</a:t>
            </a:r>
          </a:p>
          <a:p>
            <a:pPr lvl="1"/>
            <a:r>
              <a:rPr lang="en-NZ" sz="1200" kern="1200" dirty="0">
                <a:solidFill>
                  <a:schemeClr val="tx1"/>
                </a:solidFill>
                <a:effectLst/>
                <a:latin typeface="Calibri" pitchFamily="34" charset="0"/>
                <a:ea typeface="MS PGothic" pitchFamily="34" charset="-128"/>
                <a:cs typeface="+mn-cs"/>
              </a:rPr>
              <a:t>extreme distress</a:t>
            </a:r>
          </a:p>
          <a:p>
            <a:pPr lvl="1"/>
            <a:r>
              <a:rPr lang="en-NZ" sz="1200" kern="1200" dirty="0">
                <a:solidFill>
                  <a:schemeClr val="tx1"/>
                </a:solidFill>
                <a:effectLst/>
                <a:latin typeface="Calibri" pitchFamily="34" charset="0"/>
                <a:ea typeface="MS PGothic" pitchFamily="34" charset="-128"/>
                <a:cs typeface="+mn-cs"/>
              </a:rPr>
              <a:t>aggression, threats of violence or actual violence to property or staff, or unpredictable violent behaviour</a:t>
            </a:r>
          </a:p>
          <a:p>
            <a:pPr lvl="1"/>
            <a:r>
              <a:rPr lang="en-NZ" sz="1200" kern="1200" dirty="0">
                <a:solidFill>
                  <a:schemeClr val="tx1"/>
                </a:solidFill>
                <a:effectLst/>
                <a:latin typeface="Calibri" pitchFamily="34" charset="0"/>
                <a:ea typeface="MS PGothic" pitchFamily="34" charset="-128"/>
                <a:cs typeface="+mn-cs"/>
              </a:rPr>
              <a:t>anxiety or fear of being harmed</a:t>
            </a:r>
          </a:p>
          <a:p>
            <a:r>
              <a:rPr lang="en-NZ" sz="1200" kern="1200" dirty="0">
                <a:solidFill>
                  <a:schemeClr val="tx1"/>
                </a:solidFill>
                <a:effectLst/>
                <a:latin typeface="Calibri" pitchFamily="34" charset="0"/>
                <a:ea typeface="MS PGothic" pitchFamily="34" charset="-128"/>
                <a:cs typeface="+mn-cs"/>
              </a:rPr>
              <a:t> </a:t>
            </a:r>
          </a:p>
          <a:p>
            <a:r>
              <a:rPr lang="en-NZ" sz="1200" kern="1200" dirty="0">
                <a:solidFill>
                  <a:schemeClr val="tx1"/>
                </a:solidFill>
                <a:effectLst/>
                <a:latin typeface="Calibri" pitchFamily="34" charset="0"/>
                <a:ea typeface="MS PGothic" pitchFamily="34" charset="-128"/>
                <a:cs typeface="+mn-cs"/>
              </a:rPr>
              <a:t>The Zero Seclusion collaborative is a real partnership – which involves the Health Quality and Safety Commission, </a:t>
            </a:r>
            <a:r>
              <a:rPr lang="en-NZ" sz="1200" kern="1200" dirty="0" err="1">
                <a:solidFill>
                  <a:schemeClr val="tx1"/>
                </a:solidFill>
                <a:effectLst/>
                <a:latin typeface="Calibri" pitchFamily="34" charset="0"/>
                <a:ea typeface="MS PGothic" pitchFamily="34" charset="-128"/>
                <a:cs typeface="+mn-cs"/>
              </a:rPr>
              <a:t>Te</a:t>
            </a:r>
            <a:r>
              <a:rPr lang="en-NZ" sz="1200" kern="1200" dirty="0">
                <a:solidFill>
                  <a:schemeClr val="tx1"/>
                </a:solidFill>
                <a:effectLst/>
                <a:latin typeface="Calibri" pitchFamily="34" charset="0"/>
                <a:ea typeface="MS PGothic" pitchFamily="34" charset="-128"/>
                <a:cs typeface="+mn-cs"/>
              </a:rPr>
              <a:t> </a:t>
            </a:r>
            <a:r>
              <a:rPr lang="en-NZ" sz="1200" kern="1200" dirty="0" err="1">
                <a:solidFill>
                  <a:schemeClr val="tx1"/>
                </a:solidFill>
                <a:effectLst/>
                <a:latin typeface="Calibri" pitchFamily="34" charset="0"/>
                <a:ea typeface="MS PGothic" pitchFamily="34" charset="-128"/>
                <a:cs typeface="+mn-cs"/>
              </a:rPr>
              <a:t>Pou</a:t>
            </a:r>
            <a:r>
              <a:rPr lang="en-NZ" sz="1200" kern="1200" dirty="0">
                <a:solidFill>
                  <a:schemeClr val="tx1"/>
                </a:solidFill>
                <a:effectLst/>
                <a:latin typeface="Calibri" pitchFamily="34" charset="0"/>
                <a:ea typeface="MS PGothic" pitchFamily="34" charset="-128"/>
                <a:cs typeface="+mn-cs"/>
              </a:rPr>
              <a:t>, DHBs and the National Mental Health and Addiction KPI programme.  It also incorporates expertise from across the sector, from consumers and family/whanau and from Māori.</a:t>
            </a:r>
          </a:p>
          <a:p>
            <a:r>
              <a:rPr lang="en-NZ" dirty="0"/>
              <a:t>Seclusion is predominantly a response to a complex range of issues relating to both the individual and the service.</a:t>
            </a:r>
          </a:p>
          <a:p>
            <a:r>
              <a:rPr lang="en-NZ" dirty="0"/>
              <a:t>To eliminate seclusion, we have to find appropriate and therapeutic ways to better address a number of factors like:</a:t>
            </a:r>
          </a:p>
          <a:p>
            <a:r>
              <a:rPr lang="en-NZ" dirty="0"/>
              <a:t>extreme distress</a:t>
            </a:r>
          </a:p>
          <a:p>
            <a:r>
              <a:rPr lang="en-NZ" dirty="0"/>
              <a:t>aggression, threats of violence or actual violence to property or staff, or unpredictable violent behaviour</a:t>
            </a:r>
          </a:p>
          <a:p>
            <a:r>
              <a:rPr lang="en-NZ" dirty="0"/>
              <a:t>anxiety or fear of being harmed.</a:t>
            </a:r>
          </a:p>
          <a:p>
            <a:r>
              <a:rPr lang="en-NZ" dirty="0"/>
              <a:t>There are also several drivers influencing or contributing to seclusion. These include:</a:t>
            </a:r>
          </a:p>
          <a:p>
            <a:r>
              <a:rPr lang="en-NZ" dirty="0"/>
              <a:t>the influence of alcohol, others drugs or substances on individuals (intoxication and drug-induced behaviours)</a:t>
            </a:r>
          </a:p>
          <a:p>
            <a:r>
              <a:rPr lang="en-NZ" dirty="0"/>
              <a:t>the way people are greeted and assessed as they enter services</a:t>
            </a:r>
          </a:p>
          <a:p>
            <a:r>
              <a:rPr lang="en-NZ" dirty="0"/>
              <a:t>referral and admission protocols from other services</a:t>
            </a:r>
          </a:p>
          <a:p>
            <a:r>
              <a:rPr lang="en-NZ" dirty="0"/>
              <a:t>the number of people admitted within a time period (intensity of individuals admitted) and the number of individuals in the unit (occupancy)</a:t>
            </a:r>
          </a:p>
          <a:p>
            <a:r>
              <a:rPr lang="en-NZ" dirty="0"/>
              <a:t>environmental resources in the unit/hospital and community</a:t>
            </a:r>
          </a:p>
          <a:p>
            <a:r>
              <a:rPr lang="en-NZ" dirty="0"/>
              <a:t>number, capability and skill mix of staff.</a:t>
            </a:r>
          </a:p>
          <a:p>
            <a:r>
              <a:rPr lang="en-NZ" dirty="0"/>
              <a:t>These factors and drivers are not in the direct control of any one individual, organisation, or even system. To set a target and hold someone to account for something they cannot fully control can lead to unhelpful responses, such as compliance in name only, too specific a focus and data doubts or manipulation.</a:t>
            </a:r>
          </a:p>
          <a:p>
            <a:r>
              <a:rPr lang="en-NZ" b="1" dirty="0"/>
              <a:t>Aspirational still means achievable</a:t>
            </a:r>
          </a:p>
          <a:p>
            <a:r>
              <a:rPr lang="en-NZ" dirty="0"/>
              <a:t>An aspirational goal focuses the mind on breakthrough thinking. It encourages us to look at new ways of doing things that build on gains already made. At the same time, it maintains the urgency of the eventual elimination of a practice we know causes harm.</a:t>
            </a:r>
          </a:p>
          <a:p>
            <a:r>
              <a:rPr lang="en-NZ" dirty="0"/>
              <a:t>We believe the aspirational goal of zero seclusion by 2020 is achievable, but we absolutely acknowledge it is a ‘stretch goal’.</a:t>
            </a:r>
          </a:p>
          <a:p>
            <a:r>
              <a:rPr lang="en-NZ" b="1" dirty="0"/>
              <a:t>Practical steps to eliminating seclusion</a:t>
            </a:r>
          </a:p>
          <a:p>
            <a:r>
              <a:rPr lang="en-NZ" dirty="0"/>
              <a:t>To eliminate seclusion, we will monitor key factors and contributing drivers, set clear expectations and specific measures, and undertake data collection/analysis. We will need to make adjustments as we go, so each provider can follow a pathway towards eliminating seclusion that is effective and sustainable for them.</a:t>
            </a:r>
          </a:p>
          <a:p>
            <a:r>
              <a:rPr lang="en-NZ" dirty="0"/>
              <a:t>After all, when you say to someone ‘We want to get to zero’, people have a right to say ‘Actually, I’m not sure I can do that’. While that is a really important conversation to have, we need to turn the conversation from ‘Why we can’t’ towards ‘Why we should’. Most importantly, we need to ask, ‘What do we need to do to achieve this goal, and who can help us?’</a:t>
            </a:r>
          </a:p>
          <a:p>
            <a:r>
              <a:rPr lang="en-NZ" dirty="0"/>
              <a:t>We will be supporting teams to focus on the drivers and processes behind this goal, to develop higher-quality, evidence-based alternatives to seclusion that work for consumers and providers. We’ll use tools like the </a:t>
            </a:r>
            <a:r>
              <a:rPr lang="en-NZ" dirty="0">
                <a:hlinkClick r:id="rId3"/>
              </a:rPr>
              <a:t>Six Core Strategies </a:t>
            </a:r>
            <a:r>
              <a:rPr lang="en-NZ" baseline="30000" dirty="0"/>
              <a:t>©</a:t>
            </a:r>
            <a:r>
              <a:rPr lang="en-NZ" dirty="0"/>
              <a:t> to do this, as well as quality improvement methodology and co-design principles. Over time, we expect to see further drops in seclusion rates and the eventual elimination of the practice.</a:t>
            </a:r>
          </a:p>
          <a:p>
            <a:r>
              <a:rPr lang="en-NZ" dirty="0"/>
              <a:t>In the words of Mersey Care NHS Trust chief executive Joe Rafferty, an aspirational goal ‘… helps you move from where you are, to somewhere outrageously different!’</a:t>
            </a:r>
          </a:p>
          <a:p>
            <a:pPr lvl="0"/>
            <a:r>
              <a:rPr lang="en-NZ" sz="1200" kern="1200" dirty="0">
                <a:solidFill>
                  <a:schemeClr val="tx1"/>
                </a:solidFill>
                <a:effectLst/>
                <a:latin typeface="Calibri" pitchFamily="34" charset="0"/>
                <a:ea typeface="MS PGothic" pitchFamily="34" charset="-128"/>
                <a:cs typeface="+mn-cs"/>
              </a:rPr>
              <a:t>The Commission has a commitment to ensuring an emphasis in equity in all its programmes and to improve quality health outcomes for Māori. This is important in the case of seclusion, given that Maori consumers are more likely to be secluded than non -Maori. Maori are also over-represented in other restrictive practices for example in 2015, Māori were 3.3 times more likely to be subject to an inpatient treatment order (under the Mental Health Act) </a:t>
            </a:r>
          </a:p>
          <a:p>
            <a:r>
              <a:rPr lang="en-NZ" sz="1200" kern="1200" dirty="0">
                <a:solidFill>
                  <a:schemeClr val="tx1"/>
                </a:solidFill>
                <a:effectLst/>
                <a:latin typeface="Calibri" pitchFamily="34" charset="0"/>
                <a:ea typeface="MS PGothic" pitchFamily="34" charset="-128"/>
                <a:cs typeface="+mn-cs"/>
              </a:rPr>
              <a:t>This is articulated in the Commission’s Māori Advancement Framework, </a:t>
            </a:r>
            <a:r>
              <a:rPr lang="en-NZ" sz="1200" i="1" kern="1200" dirty="0" err="1">
                <a:solidFill>
                  <a:schemeClr val="tx1"/>
                </a:solidFill>
                <a:effectLst/>
                <a:latin typeface="Calibri" pitchFamily="34" charset="0"/>
                <a:ea typeface="MS PGothic" pitchFamily="34" charset="-128"/>
                <a:cs typeface="+mn-cs"/>
              </a:rPr>
              <a:t>Te</a:t>
            </a:r>
            <a:r>
              <a:rPr lang="en-NZ" sz="1200" i="1" kern="1200" dirty="0">
                <a:solidFill>
                  <a:schemeClr val="tx1"/>
                </a:solidFill>
                <a:effectLst/>
                <a:latin typeface="Calibri" pitchFamily="34" charset="0"/>
                <a:ea typeface="MS PGothic" pitchFamily="34" charset="-128"/>
                <a:cs typeface="+mn-cs"/>
              </a:rPr>
              <a:t> </a:t>
            </a:r>
            <a:r>
              <a:rPr lang="en-NZ" sz="1200" i="1" kern="1200" dirty="0" err="1">
                <a:solidFill>
                  <a:schemeClr val="tx1"/>
                </a:solidFill>
                <a:effectLst/>
                <a:latin typeface="Calibri" pitchFamily="34" charset="0"/>
                <a:ea typeface="MS PGothic" pitchFamily="34" charset="-128"/>
                <a:cs typeface="+mn-cs"/>
              </a:rPr>
              <a:t>Whai</a:t>
            </a:r>
            <a:r>
              <a:rPr lang="en-NZ" sz="1200" i="1" kern="1200" dirty="0">
                <a:solidFill>
                  <a:schemeClr val="tx1"/>
                </a:solidFill>
                <a:effectLst/>
                <a:latin typeface="Calibri" pitchFamily="34" charset="0"/>
                <a:ea typeface="MS PGothic" pitchFamily="34" charset="-128"/>
                <a:cs typeface="+mn-cs"/>
              </a:rPr>
              <a:t> </a:t>
            </a:r>
            <a:r>
              <a:rPr lang="en-NZ" sz="1200" i="1" kern="1200" dirty="0" err="1">
                <a:solidFill>
                  <a:schemeClr val="tx1"/>
                </a:solidFill>
                <a:effectLst/>
                <a:latin typeface="Calibri" pitchFamily="34" charset="0"/>
                <a:ea typeface="MS PGothic" pitchFamily="34" charset="-128"/>
                <a:cs typeface="+mn-cs"/>
              </a:rPr>
              <a:t>Oranga</a:t>
            </a:r>
            <a:r>
              <a:rPr lang="en-NZ" sz="1200" i="1" kern="1200" dirty="0">
                <a:solidFill>
                  <a:schemeClr val="tx1"/>
                </a:solidFill>
                <a:effectLst/>
                <a:latin typeface="Calibri" pitchFamily="34" charset="0"/>
                <a:ea typeface="MS PGothic" pitchFamily="34" charset="-128"/>
                <a:cs typeface="+mn-cs"/>
              </a:rPr>
              <a:t>.</a:t>
            </a:r>
            <a:endParaRPr lang="en-NZ" sz="1200" kern="1200" dirty="0">
              <a:solidFill>
                <a:schemeClr val="tx1"/>
              </a:solidFill>
              <a:effectLst/>
              <a:latin typeface="Calibri" pitchFamily="34" charset="0"/>
              <a:ea typeface="MS PGothic" pitchFamily="34" charset="-128"/>
              <a:cs typeface="+mn-cs"/>
            </a:endParaRPr>
          </a:p>
          <a:p>
            <a:r>
              <a:rPr lang="en-NZ" sz="1200" kern="1200" dirty="0">
                <a:solidFill>
                  <a:schemeClr val="tx1"/>
                </a:solidFill>
                <a:effectLst/>
                <a:latin typeface="Calibri" pitchFamily="34" charset="0"/>
                <a:ea typeface="MS PGothic" pitchFamily="34" charset="-128"/>
                <a:cs typeface="+mn-cs"/>
              </a:rPr>
              <a:t>Ministry of Health. 2016. </a:t>
            </a:r>
            <a:r>
              <a:rPr lang="en-NZ" sz="1200" i="1" kern="1200" dirty="0">
                <a:solidFill>
                  <a:schemeClr val="tx1"/>
                </a:solidFill>
                <a:effectLst/>
                <a:latin typeface="Calibri" pitchFamily="34" charset="0"/>
                <a:ea typeface="MS PGothic" pitchFamily="34" charset="-128"/>
                <a:cs typeface="+mn-cs"/>
              </a:rPr>
              <a:t>Office of the Director of Mental Health Annual Report 2015</a:t>
            </a:r>
            <a:r>
              <a:rPr lang="en-NZ" sz="1200" kern="1200" dirty="0">
                <a:solidFill>
                  <a:schemeClr val="tx1"/>
                </a:solidFill>
                <a:effectLst/>
                <a:latin typeface="Calibri" pitchFamily="34" charset="0"/>
                <a:ea typeface="MS PGothic" pitchFamily="34" charset="-128"/>
                <a:cs typeface="+mn-cs"/>
              </a:rPr>
              <a:t>. Wellington: Ministry of Health.</a:t>
            </a:r>
          </a:p>
          <a:p>
            <a:endParaRPr lang="en-NZ" dirty="0"/>
          </a:p>
        </p:txBody>
      </p:sp>
      <p:sp>
        <p:nvSpPr>
          <p:cNvPr id="4" name="Slide Number Placeholder 3"/>
          <p:cNvSpPr>
            <a:spLocks noGrp="1"/>
          </p:cNvSpPr>
          <p:nvPr>
            <p:ph type="sldNum" sz="quarter" idx="10"/>
          </p:nvPr>
        </p:nvSpPr>
        <p:spPr/>
        <p:txBody>
          <a:bodyPr/>
          <a:lstStyle/>
          <a:p>
            <a:pPr>
              <a:defRPr/>
            </a:pPr>
            <a:fld id="{5F014D9F-FC15-4EE6-82C0-75986D293F36}" type="slidenum">
              <a:rPr lang="en-US" smtClean="0"/>
              <a:pPr>
                <a:defRPr/>
              </a:pPr>
              <a:t>4</a:t>
            </a:fld>
            <a:endParaRPr lang="en-US" dirty="0"/>
          </a:p>
        </p:txBody>
      </p:sp>
    </p:spTree>
    <p:extLst>
      <p:ext uri="{BB962C8B-B14F-4D97-AF65-F5344CB8AC3E}">
        <p14:creationId xmlns:p14="http://schemas.microsoft.com/office/powerpoint/2010/main" val="18454617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i-NZ" dirty="0"/>
              <a:t>In 2016 when here in New Zealand a quality improvement programme for MHA sector was first proposed, minimising restrictive practices such as seclusion was mooted as a priority. In 2017 we went back to MHA sector and asked them to reaffirm their priorities for quality improvement.  Minimising restrictive practices again a priority. </a:t>
            </a:r>
            <a:endParaRPr lang="en-NZ" dirty="0"/>
          </a:p>
        </p:txBody>
      </p:sp>
      <p:sp>
        <p:nvSpPr>
          <p:cNvPr id="4" name="Slide Number Placeholder 3"/>
          <p:cNvSpPr>
            <a:spLocks noGrp="1"/>
          </p:cNvSpPr>
          <p:nvPr>
            <p:ph type="sldNum" sz="quarter" idx="10"/>
          </p:nvPr>
        </p:nvSpPr>
        <p:spPr/>
        <p:txBody>
          <a:bodyPr/>
          <a:lstStyle/>
          <a:p>
            <a:pPr>
              <a:defRPr/>
            </a:pPr>
            <a:fld id="{5F014D9F-FC15-4EE6-82C0-75986D293F36}" type="slidenum">
              <a:rPr lang="en-US" smtClean="0"/>
              <a:pPr>
                <a:defRPr/>
              </a:pPr>
              <a:t>5</a:t>
            </a:fld>
            <a:endParaRPr lang="en-US" dirty="0"/>
          </a:p>
        </p:txBody>
      </p:sp>
    </p:spTree>
    <p:extLst>
      <p:ext uri="{BB962C8B-B14F-4D97-AF65-F5344CB8AC3E}">
        <p14:creationId xmlns:p14="http://schemas.microsoft.com/office/powerpoint/2010/main" val="11352941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The film was developed to help people working in the sector understand the impact of seclusion on service users, family and staff.</a:t>
            </a:r>
          </a:p>
          <a:p>
            <a:r>
              <a:rPr lang="en-NZ" dirty="0"/>
              <a:t>The training resource was released online in 2012</a:t>
            </a:r>
          </a:p>
          <a:p>
            <a:endParaRPr lang="en-NZ" dirty="0"/>
          </a:p>
        </p:txBody>
      </p:sp>
      <p:sp>
        <p:nvSpPr>
          <p:cNvPr id="4" name="Slide Number Placeholder 3"/>
          <p:cNvSpPr>
            <a:spLocks noGrp="1"/>
          </p:cNvSpPr>
          <p:nvPr>
            <p:ph type="sldNum" sz="quarter" idx="10"/>
          </p:nvPr>
        </p:nvSpPr>
        <p:spPr/>
        <p:txBody>
          <a:bodyPr/>
          <a:lstStyle/>
          <a:p>
            <a:pPr>
              <a:defRPr/>
            </a:pPr>
            <a:fld id="{5F014D9F-FC15-4EE6-82C0-75986D293F36}" type="slidenum">
              <a:rPr lang="en-US" smtClean="0"/>
              <a:pPr>
                <a:defRPr/>
              </a:pPr>
              <a:t>6</a:t>
            </a:fld>
            <a:endParaRPr lang="en-US" dirty="0"/>
          </a:p>
        </p:txBody>
      </p:sp>
    </p:spTree>
    <p:extLst>
      <p:ext uri="{BB962C8B-B14F-4D97-AF65-F5344CB8AC3E}">
        <p14:creationId xmlns:p14="http://schemas.microsoft.com/office/powerpoint/2010/main" val="29274679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i-NZ" dirty="0"/>
              <a:t>To do this work we are appreciative of our partners – those who have been working in this area for some time such as Te Pou and the National KPI Programme. We have established a number of groups to support the overall programme and also the specific projects such as zero Seclusion.  We have established formal and informal relationships  relationships. We have sought to build quality improvement capability in our quality improvement facilitators and by establishing a quality improvement network. We value our relationship with quality improvement colleagues in Scotland and at Safer Care, Victoria. </a:t>
            </a:r>
            <a:endParaRPr lang="en-NZ" dirty="0"/>
          </a:p>
        </p:txBody>
      </p:sp>
      <p:sp>
        <p:nvSpPr>
          <p:cNvPr id="4" name="Slide Number Placeholder 3"/>
          <p:cNvSpPr>
            <a:spLocks noGrp="1"/>
          </p:cNvSpPr>
          <p:nvPr>
            <p:ph type="sldNum" sz="quarter" idx="10"/>
          </p:nvPr>
        </p:nvSpPr>
        <p:spPr/>
        <p:txBody>
          <a:bodyPr/>
          <a:lstStyle/>
          <a:p>
            <a:pPr>
              <a:defRPr/>
            </a:pPr>
            <a:fld id="{5F014D9F-FC15-4EE6-82C0-75986D293F36}" type="slidenum">
              <a:rPr lang="en-US" smtClean="0"/>
              <a:pPr>
                <a:defRPr/>
              </a:pPr>
              <a:t>7</a:t>
            </a:fld>
            <a:endParaRPr lang="en-US" dirty="0"/>
          </a:p>
        </p:txBody>
      </p:sp>
    </p:spTree>
    <p:extLst>
      <p:ext uri="{BB962C8B-B14F-4D97-AF65-F5344CB8AC3E}">
        <p14:creationId xmlns:p14="http://schemas.microsoft.com/office/powerpoint/2010/main" val="42772137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NZ" sz="1200" kern="1200" dirty="0">
                <a:solidFill>
                  <a:schemeClr val="tx1"/>
                </a:solidFill>
                <a:effectLst/>
                <a:latin typeface="Calibri" pitchFamily="34" charset="0"/>
                <a:ea typeface="MS PGothic" pitchFamily="34" charset="-128"/>
                <a:cs typeface="+mn-cs"/>
              </a:rPr>
              <a:t>The methodology involves:</a:t>
            </a:r>
          </a:p>
          <a:p>
            <a:r>
              <a:rPr lang="en-NZ" sz="1200" kern="1200" dirty="0">
                <a:solidFill>
                  <a:schemeClr val="tx1"/>
                </a:solidFill>
                <a:effectLst/>
                <a:latin typeface="Calibri" pitchFamily="34" charset="0"/>
                <a:ea typeface="MS PGothic" pitchFamily="34" charset="-128"/>
                <a:cs typeface="+mn-cs"/>
              </a:rPr>
              <a:t> </a:t>
            </a:r>
          </a:p>
          <a:p>
            <a:pPr lvl="0"/>
            <a:r>
              <a:rPr lang="en-NZ" sz="1200" kern="1200" dirty="0">
                <a:solidFill>
                  <a:schemeClr val="tx1"/>
                </a:solidFill>
                <a:effectLst/>
                <a:latin typeface="Calibri" pitchFamily="34" charset="0"/>
                <a:ea typeface="MS PGothic" pitchFamily="34" charset="-128"/>
                <a:cs typeface="+mn-cs"/>
              </a:rPr>
              <a:t>a national launch of the project and a learning event to introduce the project and pre-work sessions (7 March)</a:t>
            </a:r>
          </a:p>
          <a:p>
            <a:pPr lvl="0"/>
            <a:r>
              <a:rPr lang="en-NZ" sz="1200" kern="1200" dirty="0">
                <a:solidFill>
                  <a:schemeClr val="tx1"/>
                </a:solidFill>
                <a:effectLst/>
                <a:latin typeface="Calibri" pitchFamily="34" charset="0"/>
                <a:ea typeface="MS PGothic" pitchFamily="34" charset="-128"/>
                <a:cs typeface="+mn-cs"/>
              </a:rPr>
              <a:t>a co-design process that will include master class workshops in late March, followed by web-ex sessions and coaching - and further master class workshops in June.</a:t>
            </a:r>
          </a:p>
          <a:p>
            <a:pPr lvl="0"/>
            <a:r>
              <a:rPr lang="en-NZ" sz="1200" kern="1200" dirty="0">
                <a:solidFill>
                  <a:schemeClr val="tx1"/>
                </a:solidFill>
                <a:effectLst/>
                <a:latin typeface="Calibri" pitchFamily="34" charset="0"/>
                <a:ea typeface="MS PGothic" pitchFamily="34" charset="-128"/>
                <a:cs typeface="+mn-cs"/>
              </a:rPr>
              <a:t>development of the change ideas from the literature and co-design process</a:t>
            </a:r>
          </a:p>
          <a:p>
            <a:pPr lvl="0"/>
            <a:r>
              <a:rPr lang="en-NZ" sz="1200" kern="1200" dirty="0">
                <a:solidFill>
                  <a:schemeClr val="tx1"/>
                </a:solidFill>
                <a:effectLst/>
                <a:latin typeface="Calibri" pitchFamily="34" charset="0"/>
                <a:ea typeface="MS PGothic" pitchFamily="34" charset="-128"/>
                <a:cs typeface="+mn-cs"/>
              </a:rPr>
              <a:t>a series of national quality improvement learning sets (September to March) to test and implement change packages of evidence-based interventions that are aligned to the Six Core Strategies© and that are designed to reduce and eliminate seclusion</a:t>
            </a:r>
          </a:p>
          <a:p>
            <a:pPr lvl="0"/>
            <a:r>
              <a:rPr lang="en-NZ" sz="1200" kern="1200" dirty="0">
                <a:solidFill>
                  <a:schemeClr val="tx1"/>
                </a:solidFill>
                <a:effectLst/>
                <a:latin typeface="Calibri" pitchFamily="34" charset="0"/>
                <a:ea typeface="MS PGothic" pitchFamily="34" charset="-128"/>
                <a:cs typeface="+mn-cs"/>
              </a:rPr>
              <a:t>development of a suite of key measures for zero seclusion including data that would capture any unintended consequences, changes in care processes and the effect of these.</a:t>
            </a:r>
          </a:p>
          <a:p>
            <a:r>
              <a:rPr lang="en-NZ" sz="1200" i="1" kern="1200" dirty="0">
                <a:solidFill>
                  <a:schemeClr val="tx1"/>
                </a:solidFill>
                <a:effectLst/>
                <a:latin typeface="Calibri" pitchFamily="34" charset="0"/>
                <a:ea typeface="MS PGothic" pitchFamily="34" charset="-128"/>
                <a:cs typeface="+mn-cs"/>
              </a:rPr>
              <a:t>The Six Core Strategies for Reducing Seclusion and Restraint Use</a:t>
            </a:r>
            <a:r>
              <a:rPr lang="en-NZ" sz="1200" kern="1200" dirty="0">
                <a:solidFill>
                  <a:schemeClr val="tx1"/>
                </a:solidFill>
                <a:effectLst/>
                <a:latin typeface="Calibri" pitchFamily="34" charset="0"/>
                <a:ea typeface="MS PGothic" pitchFamily="34" charset="-128"/>
                <a:cs typeface="+mn-cs"/>
              </a:rPr>
              <a:t>© (National Association of State Mental Health Program Directors, 2008)</a:t>
            </a:r>
          </a:p>
          <a:p>
            <a:pPr lvl="0"/>
            <a:r>
              <a:rPr lang="en-NZ" sz="1200" kern="1200" dirty="0">
                <a:solidFill>
                  <a:schemeClr val="tx1"/>
                </a:solidFill>
                <a:effectLst/>
                <a:latin typeface="Calibri" pitchFamily="34" charset="0"/>
                <a:ea typeface="MS PGothic" pitchFamily="34" charset="-128"/>
                <a:cs typeface="+mn-cs"/>
              </a:rPr>
              <a:t>There are a number of risks associated with implementation of this initiative.  These fall into four broad categories:</a:t>
            </a:r>
          </a:p>
          <a:p>
            <a:pPr lvl="1"/>
            <a:r>
              <a:rPr lang="en-NZ" sz="1200" kern="1200" dirty="0">
                <a:solidFill>
                  <a:schemeClr val="tx1"/>
                </a:solidFill>
                <a:effectLst/>
                <a:latin typeface="Calibri" pitchFamily="34" charset="0"/>
                <a:ea typeface="MS PGothic" pitchFamily="34" charset="-128"/>
                <a:cs typeface="+mn-cs"/>
              </a:rPr>
              <a:t>unintended negative consequences for consumers</a:t>
            </a:r>
          </a:p>
          <a:p>
            <a:pPr lvl="1"/>
            <a:r>
              <a:rPr lang="en-NZ" sz="1200" kern="1200" dirty="0">
                <a:solidFill>
                  <a:schemeClr val="tx1"/>
                </a:solidFill>
                <a:effectLst/>
                <a:latin typeface="Calibri" pitchFamily="34" charset="0"/>
                <a:ea typeface="MS PGothic" pitchFamily="34" charset="-128"/>
                <a:cs typeface="+mn-cs"/>
              </a:rPr>
              <a:t>issues relating to implementation.</a:t>
            </a:r>
          </a:p>
          <a:p>
            <a:pPr lvl="1"/>
            <a:r>
              <a:rPr lang="en-NZ" sz="1200" kern="1200" dirty="0">
                <a:solidFill>
                  <a:schemeClr val="tx1"/>
                </a:solidFill>
                <a:effectLst/>
                <a:latin typeface="Calibri" pitchFamily="34" charset="0"/>
                <a:ea typeface="MS PGothic" pitchFamily="34" charset="-128"/>
                <a:cs typeface="+mn-cs"/>
              </a:rPr>
              <a:t>workload pressures in the sector</a:t>
            </a:r>
          </a:p>
          <a:p>
            <a:pPr lvl="1"/>
            <a:r>
              <a:rPr lang="en-NZ" sz="1200" kern="1200" dirty="0">
                <a:solidFill>
                  <a:schemeClr val="tx1"/>
                </a:solidFill>
                <a:effectLst/>
                <a:latin typeface="Calibri" pitchFamily="34" charset="0"/>
                <a:ea typeface="MS PGothic" pitchFamily="34" charset="-128"/>
                <a:cs typeface="+mn-cs"/>
              </a:rPr>
              <a:t>effective engagement and resourcing of DHB improvement teams, supportive leadership and support for the leadership to achieve sustainable improvements.</a:t>
            </a:r>
          </a:p>
          <a:p>
            <a:r>
              <a:rPr lang="en-NZ" sz="1200" b="1" kern="1200" dirty="0">
                <a:solidFill>
                  <a:schemeClr val="tx1"/>
                </a:solidFill>
                <a:effectLst/>
                <a:latin typeface="Calibri" pitchFamily="34" charset="0"/>
                <a:ea typeface="MS PGothic" pitchFamily="34" charset="-128"/>
                <a:cs typeface="+mn-cs"/>
              </a:rPr>
              <a:t> </a:t>
            </a:r>
            <a:endParaRPr lang="en-NZ" sz="1200" kern="1200" dirty="0">
              <a:solidFill>
                <a:schemeClr val="tx1"/>
              </a:solidFill>
              <a:effectLst/>
              <a:latin typeface="Calibri" pitchFamily="34" charset="0"/>
              <a:ea typeface="MS PGothic" pitchFamily="34" charset="-128"/>
              <a:cs typeface="+mn-cs"/>
            </a:endParaRPr>
          </a:p>
          <a:p>
            <a:endParaRPr lang="en-NZ" dirty="0"/>
          </a:p>
        </p:txBody>
      </p:sp>
      <p:sp>
        <p:nvSpPr>
          <p:cNvPr id="4" name="Slide Number Placeholder 3"/>
          <p:cNvSpPr>
            <a:spLocks noGrp="1"/>
          </p:cNvSpPr>
          <p:nvPr>
            <p:ph type="sldNum" sz="quarter" idx="10"/>
          </p:nvPr>
        </p:nvSpPr>
        <p:spPr/>
        <p:txBody>
          <a:bodyPr/>
          <a:lstStyle/>
          <a:p>
            <a:pPr>
              <a:defRPr/>
            </a:pPr>
            <a:fld id="{5F014D9F-FC15-4EE6-82C0-75986D293F36}" type="slidenum">
              <a:rPr lang="en-US" smtClean="0"/>
              <a:pPr>
                <a:defRPr/>
              </a:pPr>
              <a:t>8</a:t>
            </a:fld>
            <a:endParaRPr lang="en-US" dirty="0"/>
          </a:p>
        </p:txBody>
      </p:sp>
    </p:spTree>
    <p:extLst>
      <p:ext uri="{BB962C8B-B14F-4D97-AF65-F5344CB8AC3E}">
        <p14:creationId xmlns:p14="http://schemas.microsoft.com/office/powerpoint/2010/main" val="2671792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i-NZ" dirty="0"/>
              <a:t>DHB Project teams identifying the process steps- prior to arrival on the ward, on arrival, during inpatient stay, transferring in/out. What positives, negatives? Ideas for improvement  </a:t>
            </a:r>
            <a:endParaRPr lang="en-NZ" dirty="0"/>
          </a:p>
        </p:txBody>
      </p:sp>
      <p:sp>
        <p:nvSpPr>
          <p:cNvPr id="4" name="Slide Number Placeholder 3"/>
          <p:cNvSpPr>
            <a:spLocks noGrp="1"/>
          </p:cNvSpPr>
          <p:nvPr>
            <p:ph type="sldNum" sz="quarter" idx="10"/>
          </p:nvPr>
        </p:nvSpPr>
        <p:spPr/>
        <p:txBody>
          <a:bodyPr/>
          <a:lstStyle/>
          <a:p>
            <a:pPr>
              <a:defRPr/>
            </a:pPr>
            <a:fld id="{5F014D9F-FC15-4EE6-82C0-75986D293F36}" type="slidenum">
              <a:rPr lang="en-US" smtClean="0"/>
              <a:pPr>
                <a:defRPr/>
              </a:pPr>
              <a:t>10</a:t>
            </a:fld>
            <a:endParaRPr lang="en-US" dirty="0"/>
          </a:p>
        </p:txBody>
      </p:sp>
    </p:spTree>
    <p:extLst>
      <p:ext uri="{BB962C8B-B14F-4D97-AF65-F5344CB8AC3E}">
        <p14:creationId xmlns:p14="http://schemas.microsoft.com/office/powerpoint/2010/main" val="22744605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i-NZ" dirty="0"/>
              <a:t>Ideas generated ready for testing</a:t>
            </a:r>
          </a:p>
          <a:p>
            <a:r>
              <a:rPr lang="mi-NZ" dirty="0"/>
              <a:t>Looking for improvements</a:t>
            </a:r>
          </a:p>
          <a:p>
            <a:r>
              <a:rPr lang="mi-NZ" dirty="0"/>
              <a:t>Tracking progress</a:t>
            </a:r>
          </a:p>
          <a:p>
            <a:endParaRPr lang="en-NZ" dirty="0"/>
          </a:p>
        </p:txBody>
      </p:sp>
      <p:sp>
        <p:nvSpPr>
          <p:cNvPr id="4" name="Slide Number Placeholder 3"/>
          <p:cNvSpPr>
            <a:spLocks noGrp="1"/>
          </p:cNvSpPr>
          <p:nvPr>
            <p:ph type="sldNum" sz="quarter" idx="10"/>
          </p:nvPr>
        </p:nvSpPr>
        <p:spPr/>
        <p:txBody>
          <a:bodyPr/>
          <a:lstStyle/>
          <a:p>
            <a:pPr>
              <a:defRPr/>
            </a:pPr>
            <a:fld id="{5F014D9F-FC15-4EE6-82C0-75986D293F36}" type="slidenum">
              <a:rPr lang="en-US" smtClean="0"/>
              <a:pPr>
                <a:defRPr/>
              </a:pPr>
              <a:t>13</a:t>
            </a:fld>
            <a:endParaRPr lang="en-US" dirty="0"/>
          </a:p>
        </p:txBody>
      </p:sp>
    </p:spTree>
    <p:extLst>
      <p:ext uri="{BB962C8B-B14F-4D97-AF65-F5344CB8AC3E}">
        <p14:creationId xmlns:p14="http://schemas.microsoft.com/office/powerpoint/2010/main" val="35782137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Tree>
    <p:extLst>
      <p:ext uri="{BB962C8B-B14F-4D97-AF65-F5344CB8AC3E}">
        <p14:creationId xmlns:p14="http://schemas.microsoft.com/office/powerpoint/2010/main" val="7182048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Tree>
    <p:extLst>
      <p:ext uri="{BB962C8B-B14F-4D97-AF65-F5344CB8AC3E}">
        <p14:creationId xmlns:p14="http://schemas.microsoft.com/office/powerpoint/2010/main" val="35511076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AU"/>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Tree>
    <p:extLst>
      <p:ext uri="{BB962C8B-B14F-4D97-AF65-F5344CB8AC3E}">
        <p14:creationId xmlns:p14="http://schemas.microsoft.com/office/powerpoint/2010/main" val="40342327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731838"/>
          </a:xfrm>
        </p:spPr>
        <p:txBody>
          <a:bodyPr/>
          <a:lstStyle/>
          <a:p>
            <a:r>
              <a:rPr lang="en-US"/>
              <a:t>Click to edit Master title style</a:t>
            </a:r>
            <a:endParaRPr lang="en-NZ"/>
          </a:p>
        </p:txBody>
      </p:sp>
      <p:sp>
        <p:nvSpPr>
          <p:cNvPr id="3" name="Text Placeholder 2"/>
          <p:cNvSpPr>
            <a:spLocks noGrp="1"/>
          </p:cNvSpPr>
          <p:nvPr>
            <p:ph type="body" sz="half" idx="1"/>
          </p:nvPr>
        </p:nvSpPr>
        <p:spPr>
          <a:xfrm>
            <a:off x="457200" y="1752600"/>
            <a:ext cx="4038600" cy="4419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Content Placeholder 3"/>
          <p:cNvSpPr>
            <a:spLocks noGrp="1"/>
          </p:cNvSpPr>
          <p:nvPr>
            <p:ph sz="half" idx="2"/>
          </p:nvPr>
        </p:nvSpPr>
        <p:spPr>
          <a:xfrm>
            <a:off x="4648200" y="1752600"/>
            <a:ext cx="4038600" cy="4419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Tree>
    <p:extLst>
      <p:ext uri="{BB962C8B-B14F-4D97-AF65-F5344CB8AC3E}">
        <p14:creationId xmlns:p14="http://schemas.microsoft.com/office/powerpoint/2010/main" val="42208344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t>Click to edit Master title style</a:t>
            </a:r>
            <a:endParaRPr lang="en-US"/>
          </a:p>
        </p:txBody>
      </p:sp>
      <p:sp>
        <p:nvSpPr>
          <p:cNvPr id="3" name="Content Placeholder 2"/>
          <p:cNvSpPr>
            <a:spLocks noGrp="1"/>
          </p:cNvSpPr>
          <p:nvPr>
            <p:ph idx="1"/>
          </p:nvPr>
        </p:nvSpPr>
        <p:spPr/>
        <p:txBody>
          <a:body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Tree>
    <p:extLst>
      <p:ext uri="{BB962C8B-B14F-4D97-AF65-F5344CB8AC3E}">
        <p14:creationId xmlns:p14="http://schemas.microsoft.com/office/powerpoint/2010/main" val="3670953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AU"/>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a:t>Click to edit Master text styles</a:t>
            </a:r>
          </a:p>
        </p:txBody>
      </p:sp>
    </p:spTree>
    <p:extLst>
      <p:ext uri="{BB962C8B-B14F-4D97-AF65-F5344CB8AC3E}">
        <p14:creationId xmlns:p14="http://schemas.microsoft.com/office/powerpoint/2010/main" val="1572655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Tree>
    <p:extLst>
      <p:ext uri="{BB962C8B-B14F-4D97-AF65-F5344CB8AC3E}">
        <p14:creationId xmlns:p14="http://schemas.microsoft.com/office/powerpoint/2010/main" val="3084619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AU"/>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Tree>
    <p:extLst>
      <p:ext uri="{BB962C8B-B14F-4D97-AF65-F5344CB8AC3E}">
        <p14:creationId xmlns:p14="http://schemas.microsoft.com/office/powerpoint/2010/main" val="28359428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t>Click to edit Master title style</a:t>
            </a:r>
            <a:endParaRPr lang="en-US"/>
          </a:p>
        </p:txBody>
      </p:sp>
    </p:spTree>
    <p:extLst>
      <p:ext uri="{BB962C8B-B14F-4D97-AF65-F5344CB8AC3E}">
        <p14:creationId xmlns:p14="http://schemas.microsoft.com/office/powerpoint/2010/main" val="9912538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53995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AU"/>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a:t>Click to edit Master text styles</a:t>
            </a:r>
          </a:p>
        </p:txBody>
      </p:sp>
    </p:spTree>
    <p:extLst>
      <p:ext uri="{BB962C8B-B14F-4D97-AF65-F5344CB8AC3E}">
        <p14:creationId xmlns:p14="http://schemas.microsoft.com/office/powerpoint/2010/main" val="36872582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AU"/>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a:t>Click to edit Master text styles</a:t>
            </a:r>
          </a:p>
        </p:txBody>
      </p:sp>
    </p:spTree>
    <p:extLst>
      <p:ext uri="{BB962C8B-B14F-4D97-AF65-F5344CB8AC3E}">
        <p14:creationId xmlns:p14="http://schemas.microsoft.com/office/powerpoint/2010/main" val="24594893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7" descr="Background"/>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0" y="-9525"/>
            <a:ext cx="9145588" cy="687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457200" y="914400"/>
            <a:ext cx="8229600"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8" name="Text Placeholder 2"/>
          <p:cNvSpPr>
            <a:spLocks noGrp="1"/>
          </p:cNvSpPr>
          <p:nvPr>
            <p:ph type="body" idx="1"/>
          </p:nvPr>
        </p:nvSpPr>
        <p:spPr bwMode="auto">
          <a:xfrm>
            <a:off x="457200" y="1752600"/>
            <a:ext cx="8229600"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457200" rtl="0" eaLnBrk="0" fontAlgn="base" hangingPunct="0">
        <a:spcBef>
          <a:spcPct val="0"/>
        </a:spcBef>
        <a:spcAft>
          <a:spcPct val="0"/>
        </a:spcAft>
        <a:defRPr sz="4400" kern="1200">
          <a:solidFill>
            <a:schemeClr val="tx1"/>
          </a:solidFill>
          <a:latin typeface="+mj-lt"/>
          <a:ea typeface="MS PGothic" pitchFamily="34"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charset="0"/>
          <a:ea typeface="ＭＳ Ｐゴシック" pitchFamily="-65" charset="-128"/>
          <a:cs typeface="ＭＳ Ｐゴシック" pitchFamily="-65" charset="-128"/>
        </a:defRPr>
      </a:lvl6pPr>
      <a:lvl7pPr marL="914400" algn="ctr" defTabSz="457200" rtl="0" fontAlgn="base">
        <a:spcBef>
          <a:spcPct val="0"/>
        </a:spcBef>
        <a:spcAft>
          <a:spcPct val="0"/>
        </a:spcAft>
        <a:defRPr sz="4400">
          <a:solidFill>
            <a:schemeClr val="tx1"/>
          </a:solidFill>
          <a:latin typeface="Calibri" charset="0"/>
          <a:ea typeface="ＭＳ Ｐゴシック" pitchFamily="-65" charset="-128"/>
          <a:cs typeface="ＭＳ Ｐゴシック" pitchFamily="-65" charset="-128"/>
        </a:defRPr>
      </a:lvl7pPr>
      <a:lvl8pPr marL="1371600" algn="ctr" defTabSz="457200" rtl="0" fontAlgn="base">
        <a:spcBef>
          <a:spcPct val="0"/>
        </a:spcBef>
        <a:spcAft>
          <a:spcPct val="0"/>
        </a:spcAft>
        <a:defRPr sz="4400">
          <a:solidFill>
            <a:schemeClr val="tx1"/>
          </a:solidFill>
          <a:latin typeface="Calibri" charset="0"/>
          <a:ea typeface="ＭＳ Ｐゴシック" pitchFamily="-65" charset="-128"/>
          <a:cs typeface="ＭＳ Ｐゴシック" pitchFamily="-65" charset="-128"/>
        </a:defRPr>
      </a:lvl8pPr>
      <a:lvl9pPr marL="1828800" algn="ctr" defTabSz="457200" rtl="0" fontAlgn="base">
        <a:spcBef>
          <a:spcPct val="0"/>
        </a:spcBef>
        <a:spcAft>
          <a:spcPct val="0"/>
        </a:spcAft>
        <a:defRPr sz="4400">
          <a:solidFill>
            <a:schemeClr val="tx1"/>
          </a:solidFill>
          <a:latin typeface="Calibri" charset="0"/>
          <a:ea typeface="ＭＳ Ｐゴシック" pitchFamily="-65" charset="-128"/>
          <a:cs typeface="ＭＳ Ｐゴシック" pitchFamily="-65"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ＭＳ Ｐゴシック" pitchFamily="-65" charset="-128"/>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youtu.be/5pvPtikLL14"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title"/>
          </p:nvPr>
        </p:nvSpPr>
        <p:spPr>
          <a:xfrm>
            <a:off x="1066799" y="3708816"/>
            <a:ext cx="6457529" cy="944319"/>
          </a:xfrm>
        </p:spPr>
        <p:txBody>
          <a:bodyPr/>
          <a:lstStyle/>
          <a:p>
            <a:pPr eaLnBrk="1" hangingPunct="1"/>
            <a:br>
              <a:rPr lang="en-NZ" altLang="en-US" sz="9600" dirty="0"/>
            </a:br>
            <a:br>
              <a:rPr lang="en-NZ" altLang="en-US" sz="2400" dirty="0"/>
            </a:br>
            <a:br>
              <a:rPr lang="en-NZ" altLang="en-US" sz="2400" dirty="0"/>
            </a:br>
            <a:br>
              <a:rPr lang="en-NZ" altLang="en-US" sz="2400" dirty="0"/>
            </a:br>
            <a:br>
              <a:rPr lang="en-NZ" altLang="en-US" sz="2400" dirty="0"/>
            </a:br>
            <a:br>
              <a:rPr lang="en-NZ" altLang="en-US" sz="2400" dirty="0"/>
            </a:br>
            <a:r>
              <a:rPr lang="en-NZ" altLang="en-US" sz="2800" b="1" dirty="0"/>
              <a:t>Dr Roz Sorensen</a:t>
            </a:r>
            <a:br>
              <a:rPr lang="en-NZ" altLang="en-US" sz="2800" b="1" dirty="0"/>
            </a:br>
            <a:r>
              <a:rPr lang="en-NZ" altLang="en-US" sz="2800" b="1" dirty="0"/>
              <a:t>Manager, MHA QIP</a:t>
            </a:r>
            <a:br>
              <a:rPr lang="en-NZ" altLang="en-US" sz="2800" b="1" dirty="0"/>
            </a:br>
            <a:r>
              <a:rPr lang="en-NZ" altLang="en-US" sz="2800" b="1" dirty="0"/>
              <a:t>Health Quality &amp; Safety Commission</a:t>
            </a:r>
            <a:br>
              <a:rPr lang="en-NZ" altLang="en-US" sz="2800" b="1" dirty="0"/>
            </a:br>
            <a:r>
              <a:rPr lang="en-NZ" altLang="en-US" sz="2000" b="1" dirty="0"/>
              <a:t>1/11/18</a:t>
            </a:r>
            <a:br>
              <a:rPr lang="en-NZ" altLang="en-US" sz="2800" b="1" dirty="0"/>
            </a:br>
            <a:endParaRPr lang="en-NZ" altLang="en-US" sz="2800" b="1" dirty="0"/>
          </a:p>
        </p:txBody>
      </p:sp>
      <p:pic>
        <p:nvPicPr>
          <p:cNvPr id="2051" name="Picture 5" descr="Op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24328" y="5229200"/>
            <a:ext cx="1330097" cy="1216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1"/>
          <p:cNvSpPr>
            <a:spLocks noChangeArrowheads="1"/>
          </p:cNvSpPr>
          <p:nvPr/>
        </p:nvSpPr>
        <p:spPr bwMode="auto">
          <a:xfrm>
            <a:off x="1619672" y="1268760"/>
            <a:ext cx="6265441"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MS PGothic" pitchFamily="34" charset="-128"/>
              </a:defRPr>
            </a:lvl1pPr>
            <a:lvl2pPr marL="742950" indent="-285750" eaLnBrk="0" hangingPunct="0">
              <a:spcBef>
                <a:spcPct val="20000"/>
              </a:spcBef>
              <a:buFont typeface="Arial" charset="0"/>
              <a:buChar char="–"/>
              <a:defRPr sz="2800">
                <a:solidFill>
                  <a:schemeClr val="tx1"/>
                </a:solidFill>
                <a:latin typeface="Calibri" pitchFamily="34" charset="0"/>
                <a:ea typeface="MS PGothic" pitchFamily="34" charset="-128"/>
              </a:defRPr>
            </a:lvl2pPr>
            <a:lvl3pPr marL="1143000" indent="-228600" eaLnBrk="0" hangingPunct="0">
              <a:spcBef>
                <a:spcPct val="20000"/>
              </a:spcBef>
              <a:buFont typeface="Arial" charset="0"/>
              <a:buChar char="•"/>
              <a:defRPr sz="2400">
                <a:solidFill>
                  <a:schemeClr val="tx1"/>
                </a:solidFill>
                <a:latin typeface="Calibri" pitchFamily="34" charset="0"/>
                <a:ea typeface="MS PGothic" pitchFamily="34" charset="-128"/>
              </a:defRPr>
            </a:lvl3pPr>
            <a:lvl4pPr marL="1600200" indent="-228600" eaLnBrk="0" hangingPunct="0">
              <a:spcBef>
                <a:spcPct val="20000"/>
              </a:spcBef>
              <a:buFont typeface="Arial" charset="0"/>
              <a:buChar char="–"/>
              <a:defRPr sz="2000">
                <a:solidFill>
                  <a:schemeClr val="tx1"/>
                </a:solidFill>
                <a:latin typeface="Calibri" pitchFamily="34" charset="0"/>
                <a:ea typeface="MS PGothic" pitchFamily="34" charset="-128"/>
              </a:defRPr>
            </a:lvl4pPr>
            <a:lvl5pPr marL="2057400" indent="-228600" eaLnBrk="0" hangingPunct="0">
              <a:spcBef>
                <a:spcPct val="20000"/>
              </a:spcBef>
              <a:buFont typeface="Arial" charset="0"/>
              <a:buChar char="»"/>
              <a:defRPr sz="2000">
                <a:solidFill>
                  <a:schemeClr val="tx1"/>
                </a:solidFill>
                <a:latin typeface="Calibri" pitchFamily="34"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9pPr>
          </a:lstStyle>
          <a:p>
            <a:pPr algn="ctr" eaLnBrk="1" hangingPunct="1">
              <a:spcBef>
                <a:spcPct val="0"/>
              </a:spcBef>
              <a:buFontTx/>
              <a:buNone/>
            </a:pPr>
            <a:r>
              <a:rPr lang="en-GB" sz="4800" b="1" dirty="0"/>
              <a:t>From seclusion to inclusion: </a:t>
            </a:r>
          </a:p>
          <a:p>
            <a:pPr algn="ctr" eaLnBrk="1" hangingPunct="1">
              <a:spcBef>
                <a:spcPct val="0"/>
              </a:spcBef>
              <a:buFontTx/>
              <a:buNone/>
            </a:pPr>
            <a:r>
              <a:rPr lang="en-GB" sz="4800" b="1" dirty="0"/>
              <a:t>informed by lived experience</a:t>
            </a:r>
            <a:endParaRPr lang="en-NZ" altLang="en-US" sz="4800" b="1" dirty="0">
              <a:latin typeface="Arial" charset="0"/>
            </a:endParaRPr>
          </a:p>
        </p:txBody>
      </p:sp>
      <p:pic>
        <p:nvPicPr>
          <p:cNvPr id="3" name="Picture 2">
            <a:extLst>
              <a:ext uri="{FF2B5EF4-FFF2-40B4-BE49-F238E27FC236}">
                <a16:creationId xmlns:a16="http://schemas.microsoft.com/office/drawing/2014/main" id="{B3597DE6-71BA-4E79-A114-74F0195F0C3F}"/>
              </a:ext>
            </a:extLst>
          </p:cNvPr>
          <p:cNvPicPr>
            <a:picLocks noChangeAspect="1"/>
          </p:cNvPicPr>
          <p:nvPr/>
        </p:nvPicPr>
        <p:blipFill>
          <a:blip r:embed="rId4"/>
          <a:stretch>
            <a:fillRect/>
          </a:stretch>
        </p:blipFill>
        <p:spPr>
          <a:xfrm>
            <a:off x="179512" y="35248"/>
            <a:ext cx="6147564" cy="1003121"/>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A6C222-BABC-442E-9864-C45F3AA9F047}"/>
              </a:ext>
            </a:extLst>
          </p:cNvPr>
          <p:cNvSpPr>
            <a:spLocks noGrp="1"/>
          </p:cNvSpPr>
          <p:nvPr>
            <p:ph type="title"/>
          </p:nvPr>
        </p:nvSpPr>
        <p:spPr/>
        <p:txBody>
          <a:bodyPr/>
          <a:lstStyle/>
          <a:p>
            <a:r>
              <a:rPr lang="en-NZ" b="1" dirty="0"/>
              <a:t>Capturing emotions</a:t>
            </a:r>
            <a:r>
              <a:rPr lang="en-NZ" dirty="0"/>
              <a:t>(1)</a:t>
            </a:r>
          </a:p>
        </p:txBody>
      </p:sp>
      <p:pic>
        <p:nvPicPr>
          <p:cNvPr id="4" name="Content Placeholder 3" descr="C:\Users\joanneh\AppData\Local\Microsoft\Windows\Temporary Internet Files\Content.Outlook\CBRNHAEV\20180614_132942.jpg">
            <a:extLst>
              <a:ext uri="{FF2B5EF4-FFF2-40B4-BE49-F238E27FC236}">
                <a16:creationId xmlns:a16="http://schemas.microsoft.com/office/drawing/2014/main" id="{E3C7DD4E-A5D0-45C1-81A7-CF94DBF14A8B}"/>
              </a:ext>
            </a:extLst>
          </p:cNvPr>
          <p:cNvPicPr>
            <a:picLocks noGrp="1" noChangeAspect="1" noChangeArrowheads="1"/>
          </p:cNvPicPr>
          <p:nvPr>
            <p:ph idx="1"/>
          </p:nvPr>
        </p:nvPicPr>
        <p:blipFill>
          <a:blip r:embed="rId3" cstate="print"/>
          <a:srcRect/>
          <a:stretch>
            <a:fillRect/>
          </a:stretch>
        </p:blipFill>
        <p:spPr bwMode="auto">
          <a:xfrm>
            <a:off x="1666106" y="1752600"/>
            <a:ext cx="5811788" cy="4419600"/>
          </a:xfrm>
          <a:prstGeom prst="rect">
            <a:avLst/>
          </a:prstGeom>
          <a:noFill/>
        </p:spPr>
      </p:pic>
      <p:sp>
        <p:nvSpPr>
          <p:cNvPr id="3" name="TextBox 2">
            <a:extLst>
              <a:ext uri="{FF2B5EF4-FFF2-40B4-BE49-F238E27FC236}">
                <a16:creationId xmlns:a16="http://schemas.microsoft.com/office/drawing/2014/main" id="{FA71F340-A711-4D67-9027-AAD518EF78F8}"/>
              </a:ext>
            </a:extLst>
          </p:cNvPr>
          <p:cNvSpPr txBox="1"/>
          <p:nvPr/>
        </p:nvSpPr>
        <p:spPr>
          <a:xfrm>
            <a:off x="1259632" y="6525344"/>
            <a:ext cx="3024336" cy="369332"/>
          </a:xfrm>
          <a:prstGeom prst="rect">
            <a:avLst/>
          </a:prstGeom>
          <a:noFill/>
        </p:spPr>
        <p:txBody>
          <a:bodyPr wrap="square" rtlCol="0">
            <a:spAutoFit/>
          </a:bodyPr>
          <a:lstStyle/>
          <a:p>
            <a:r>
              <a:rPr lang="mi-NZ" dirty="0"/>
              <a:t>(</a:t>
            </a:r>
            <a:r>
              <a:rPr lang="mi-NZ" sz="1200" dirty="0"/>
              <a:t>DHB Project Team, 2018</a:t>
            </a:r>
            <a:r>
              <a:rPr lang="mi-NZ" dirty="0"/>
              <a:t>)</a:t>
            </a:r>
            <a:endParaRPr lang="en-NZ" dirty="0"/>
          </a:p>
        </p:txBody>
      </p:sp>
    </p:spTree>
    <p:extLst>
      <p:ext uri="{BB962C8B-B14F-4D97-AF65-F5344CB8AC3E}">
        <p14:creationId xmlns:p14="http://schemas.microsoft.com/office/powerpoint/2010/main" val="3045181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ACD5DA-A729-4E4A-9D91-A73399BAD9A4}"/>
              </a:ext>
            </a:extLst>
          </p:cNvPr>
          <p:cNvSpPr>
            <a:spLocks noGrp="1"/>
          </p:cNvSpPr>
          <p:nvPr>
            <p:ph type="title"/>
          </p:nvPr>
        </p:nvSpPr>
        <p:spPr/>
        <p:txBody>
          <a:bodyPr/>
          <a:lstStyle/>
          <a:p>
            <a:r>
              <a:rPr lang="en-NZ" b="1" dirty="0">
                <a:solidFill>
                  <a:schemeClr val="tx1"/>
                </a:solidFill>
              </a:rPr>
              <a:t>Capturing emotions </a:t>
            </a:r>
            <a:r>
              <a:rPr lang="en-NZ" dirty="0">
                <a:solidFill>
                  <a:schemeClr val="tx1"/>
                </a:solidFill>
              </a:rPr>
              <a:t>(2)</a:t>
            </a:r>
          </a:p>
        </p:txBody>
      </p:sp>
      <p:pic>
        <p:nvPicPr>
          <p:cNvPr id="4" name="9FD4C636-AA83-4068-8638-612B6979C8FC" descr="Image">
            <a:extLst>
              <a:ext uri="{FF2B5EF4-FFF2-40B4-BE49-F238E27FC236}">
                <a16:creationId xmlns:a16="http://schemas.microsoft.com/office/drawing/2014/main" id="{018A28ED-5E0B-4900-90FC-93343706FFE8}"/>
              </a:ext>
            </a:extLst>
          </p:cNvPr>
          <p:cNvPicPr>
            <a:picLocks noGrp="1" noChangeAspect="1" noChangeArrowheads="1"/>
          </p:cNvPicPr>
          <p:nvPr>
            <p:ph idx="1"/>
          </p:nvPr>
        </p:nvPicPr>
        <p:blipFill>
          <a:blip r:embed="rId2" cstate="print"/>
          <a:srcRect/>
          <a:stretch>
            <a:fillRect/>
          </a:stretch>
        </p:blipFill>
        <p:spPr bwMode="auto">
          <a:xfrm>
            <a:off x="863587" y="1786317"/>
            <a:ext cx="7416823" cy="3285366"/>
          </a:xfrm>
          <a:prstGeom prst="rect">
            <a:avLst/>
          </a:prstGeom>
          <a:noFill/>
          <a:ln w="9525">
            <a:noFill/>
            <a:miter lim="800000"/>
            <a:headEnd/>
            <a:tailEnd/>
          </a:ln>
        </p:spPr>
      </p:pic>
      <p:sp>
        <p:nvSpPr>
          <p:cNvPr id="5" name="TextBox 4">
            <a:extLst>
              <a:ext uri="{FF2B5EF4-FFF2-40B4-BE49-F238E27FC236}">
                <a16:creationId xmlns:a16="http://schemas.microsoft.com/office/drawing/2014/main" id="{B15A9A9F-1892-467F-86EC-5E8F8B2FC1FC}"/>
              </a:ext>
            </a:extLst>
          </p:cNvPr>
          <p:cNvSpPr txBox="1"/>
          <p:nvPr/>
        </p:nvSpPr>
        <p:spPr>
          <a:xfrm>
            <a:off x="1259632" y="6381328"/>
            <a:ext cx="3312368" cy="553998"/>
          </a:xfrm>
          <a:prstGeom prst="rect">
            <a:avLst/>
          </a:prstGeom>
          <a:noFill/>
        </p:spPr>
        <p:txBody>
          <a:bodyPr wrap="square" rtlCol="0">
            <a:spAutoFit/>
          </a:bodyPr>
          <a:lstStyle/>
          <a:p>
            <a:r>
              <a:rPr lang="mi-NZ" sz="1200" dirty="0"/>
              <a:t>(DHB Project Team, 2018)</a:t>
            </a:r>
            <a:endParaRPr lang="en-NZ" sz="1200" dirty="0"/>
          </a:p>
          <a:p>
            <a:endParaRPr lang="en-NZ" dirty="0"/>
          </a:p>
        </p:txBody>
      </p:sp>
    </p:spTree>
    <p:extLst>
      <p:ext uri="{BB962C8B-B14F-4D97-AF65-F5344CB8AC3E}">
        <p14:creationId xmlns:p14="http://schemas.microsoft.com/office/powerpoint/2010/main" val="37421736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980727"/>
            <a:ext cx="8229600" cy="836763"/>
          </a:xfrm>
        </p:spPr>
        <p:txBody>
          <a:bodyPr/>
          <a:lstStyle/>
          <a:p>
            <a:r>
              <a:rPr lang="en-NZ" b="1" dirty="0"/>
              <a:t>Capturing emotions </a:t>
            </a:r>
            <a:r>
              <a:rPr lang="en-NZ" sz="3600" dirty="0"/>
              <a:t>(3)</a:t>
            </a:r>
          </a:p>
        </p:txBody>
      </p:sp>
      <p:pic>
        <p:nvPicPr>
          <p:cNvPr id="4" name="Picture 2" descr="D:\WP_20180403_13_40_39_Rich.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79513" y="1838018"/>
            <a:ext cx="8784975" cy="403925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5C9D5EA4-6139-43E6-9202-1E1531F218F6}"/>
              </a:ext>
            </a:extLst>
          </p:cNvPr>
          <p:cNvSpPr txBox="1"/>
          <p:nvPr/>
        </p:nvSpPr>
        <p:spPr>
          <a:xfrm>
            <a:off x="1115616" y="6381328"/>
            <a:ext cx="2808312" cy="553998"/>
          </a:xfrm>
          <a:prstGeom prst="rect">
            <a:avLst/>
          </a:prstGeom>
          <a:noFill/>
        </p:spPr>
        <p:txBody>
          <a:bodyPr wrap="square" rtlCol="0">
            <a:spAutoFit/>
          </a:bodyPr>
          <a:lstStyle/>
          <a:p>
            <a:r>
              <a:rPr lang="mi-NZ" sz="1200" dirty="0"/>
              <a:t>(DHB Project Team, 2018)</a:t>
            </a:r>
            <a:endParaRPr lang="en-NZ" sz="1200" dirty="0"/>
          </a:p>
          <a:p>
            <a:endParaRPr lang="en-NZ" dirty="0"/>
          </a:p>
        </p:txBody>
      </p:sp>
    </p:spTree>
    <p:extLst>
      <p:ext uri="{BB962C8B-B14F-4D97-AF65-F5344CB8AC3E}">
        <p14:creationId xmlns:p14="http://schemas.microsoft.com/office/powerpoint/2010/main" val="26340629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37CD2B-8A39-4682-966E-A1E2D7A2A51D}"/>
              </a:ext>
            </a:extLst>
          </p:cNvPr>
          <p:cNvSpPr>
            <a:spLocks noGrp="1"/>
          </p:cNvSpPr>
          <p:nvPr>
            <p:ph type="title"/>
          </p:nvPr>
        </p:nvSpPr>
        <p:spPr/>
        <p:txBody>
          <a:bodyPr/>
          <a:lstStyle/>
          <a:p>
            <a:r>
              <a:rPr lang="mi-NZ" b="1" dirty="0"/>
              <a:t>Viewing story boards</a:t>
            </a:r>
            <a:endParaRPr lang="en-NZ" b="1" dirty="0"/>
          </a:p>
        </p:txBody>
      </p:sp>
      <p:pic>
        <p:nvPicPr>
          <p:cNvPr id="4" name="Content Placeholder 3">
            <a:extLst>
              <a:ext uri="{FF2B5EF4-FFF2-40B4-BE49-F238E27FC236}">
                <a16:creationId xmlns:a16="http://schemas.microsoft.com/office/drawing/2014/main" id="{6C3AC471-AAF5-4DFA-8E4E-48EAABC2C7E2}"/>
              </a:ext>
            </a:extLst>
          </p:cNvPr>
          <p:cNvPicPr>
            <a:picLocks noGrp="1" noChangeAspect="1"/>
          </p:cNvPicPr>
          <p:nvPr>
            <p:ph idx="1"/>
          </p:nvPr>
        </p:nvPicPr>
        <p:blipFill>
          <a:blip r:embed="rId3"/>
          <a:stretch>
            <a:fillRect/>
          </a:stretch>
        </p:blipFill>
        <p:spPr>
          <a:xfrm>
            <a:off x="1259632" y="1772816"/>
            <a:ext cx="6408712" cy="4248472"/>
          </a:xfrm>
          <a:prstGeom prst="rect">
            <a:avLst/>
          </a:prstGeom>
        </p:spPr>
      </p:pic>
      <p:sp>
        <p:nvSpPr>
          <p:cNvPr id="3" name="TextBox 2">
            <a:extLst>
              <a:ext uri="{FF2B5EF4-FFF2-40B4-BE49-F238E27FC236}">
                <a16:creationId xmlns:a16="http://schemas.microsoft.com/office/drawing/2014/main" id="{FFF36C54-89FF-451D-861C-85E61A9E4457}"/>
              </a:ext>
            </a:extLst>
          </p:cNvPr>
          <p:cNvSpPr txBox="1"/>
          <p:nvPr/>
        </p:nvSpPr>
        <p:spPr>
          <a:xfrm>
            <a:off x="899592" y="6453336"/>
            <a:ext cx="3168352" cy="461665"/>
          </a:xfrm>
          <a:prstGeom prst="rect">
            <a:avLst/>
          </a:prstGeom>
          <a:noFill/>
        </p:spPr>
        <p:txBody>
          <a:bodyPr wrap="square" rtlCol="0">
            <a:spAutoFit/>
          </a:bodyPr>
          <a:lstStyle/>
          <a:p>
            <a:r>
              <a:rPr lang="mi-NZ" sz="1200" dirty="0"/>
              <a:t>(National Collaborative QI Learning session, 13/09/18)</a:t>
            </a:r>
            <a:endParaRPr lang="en-NZ" sz="1200" dirty="0"/>
          </a:p>
        </p:txBody>
      </p:sp>
    </p:spTree>
    <p:extLst>
      <p:ext uri="{BB962C8B-B14F-4D97-AF65-F5344CB8AC3E}">
        <p14:creationId xmlns:p14="http://schemas.microsoft.com/office/powerpoint/2010/main" val="2255591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825752-FE72-4F41-A2C5-D5728B1D0B7F}"/>
              </a:ext>
            </a:extLst>
          </p:cNvPr>
          <p:cNvSpPr>
            <a:spLocks noGrp="1"/>
          </p:cNvSpPr>
          <p:nvPr>
            <p:ph type="title"/>
          </p:nvPr>
        </p:nvSpPr>
        <p:spPr/>
        <p:txBody>
          <a:bodyPr/>
          <a:lstStyle/>
          <a:p>
            <a:r>
              <a:rPr lang="mi-NZ" b="1" dirty="0"/>
              <a:t>People tell us</a:t>
            </a:r>
            <a:endParaRPr lang="en-NZ" b="1" dirty="0"/>
          </a:p>
        </p:txBody>
      </p:sp>
      <p:sp>
        <p:nvSpPr>
          <p:cNvPr id="3" name="Content Placeholder 2">
            <a:extLst>
              <a:ext uri="{FF2B5EF4-FFF2-40B4-BE49-F238E27FC236}">
                <a16:creationId xmlns:a16="http://schemas.microsoft.com/office/drawing/2014/main" id="{8B4E8A63-AF94-48E2-A051-A025384E674C}"/>
              </a:ext>
            </a:extLst>
          </p:cNvPr>
          <p:cNvSpPr>
            <a:spLocks noGrp="1"/>
          </p:cNvSpPr>
          <p:nvPr>
            <p:ph idx="1"/>
          </p:nvPr>
        </p:nvSpPr>
        <p:spPr/>
        <p:txBody>
          <a:bodyPr/>
          <a:lstStyle/>
          <a:p>
            <a:r>
              <a:rPr lang="mi-NZ" dirty="0"/>
              <a:t>Engaging</a:t>
            </a:r>
          </a:p>
          <a:p>
            <a:r>
              <a:rPr lang="mi-NZ" dirty="0"/>
              <a:t>Capturing</a:t>
            </a:r>
          </a:p>
          <a:p>
            <a:r>
              <a:rPr lang="mi-NZ" dirty="0"/>
              <a:t>Understanding</a:t>
            </a:r>
          </a:p>
          <a:p>
            <a:r>
              <a:rPr lang="mi-NZ" dirty="0"/>
              <a:t>Measuring</a:t>
            </a:r>
          </a:p>
          <a:p>
            <a:r>
              <a:rPr lang="mi-NZ" dirty="0"/>
              <a:t>Improving</a:t>
            </a:r>
            <a:endParaRPr lang="en-NZ" dirty="0"/>
          </a:p>
        </p:txBody>
      </p:sp>
      <p:pic>
        <p:nvPicPr>
          <p:cNvPr id="4" name="Picture 3">
            <a:extLst>
              <a:ext uri="{FF2B5EF4-FFF2-40B4-BE49-F238E27FC236}">
                <a16:creationId xmlns:a16="http://schemas.microsoft.com/office/drawing/2014/main" id="{409B959F-88E6-4299-8E9E-CCB4AED8EC7B}"/>
              </a:ext>
            </a:extLst>
          </p:cNvPr>
          <p:cNvPicPr>
            <a:picLocks noChangeAspect="1"/>
          </p:cNvPicPr>
          <p:nvPr/>
        </p:nvPicPr>
        <p:blipFill>
          <a:blip r:embed="rId3"/>
          <a:stretch>
            <a:fillRect/>
          </a:stretch>
        </p:blipFill>
        <p:spPr>
          <a:xfrm>
            <a:off x="6300192" y="2420888"/>
            <a:ext cx="2386608" cy="3429120"/>
          </a:xfrm>
          <a:prstGeom prst="rect">
            <a:avLst/>
          </a:prstGeom>
        </p:spPr>
      </p:pic>
    </p:spTree>
    <p:extLst>
      <p:ext uri="{BB962C8B-B14F-4D97-AF65-F5344CB8AC3E}">
        <p14:creationId xmlns:p14="http://schemas.microsoft.com/office/powerpoint/2010/main" val="42378741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670BB8-518F-4479-9888-C9CF64481759}"/>
              </a:ext>
            </a:extLst>
          </p:cNvPr>
          <p:cNvSpPr>
            <a:spLocks noGrp="1"/>
          </p:cNvSpPr>
          <p:nvPr>
            <p:ph type="title"/>
          </p:nvPr>
        </p:nvSpPr>
        <p:spPr/>
        <p:txBody>
          <a:bodyPr/>
          <a:lstStyle/>
          <a:p>
            <a:r>
              <a:rPr lang="mi-NZ" b="1" dirty="0"/>
              <a:t>A few words</a:t>
            </a:r>
            <a:endParaRPr lang="en-NZ" b="1" dirty="0"/>
          </a:p>
        </p:txBody>
      </p:sp>
      <p:sp>
        <p:nvSpPr>
          <p:cNvPr id="3" name="Content Placeholder 2">
            <a:extLst>
              <a:ext uri="{FF2B5EF4-FFF2-40B4-BE49-F238E27FC236}">
                <a16:creationId xmlns:a16="http://schemas.microsoft.com/office/drawing/2014/main" id="{1C7395BC-3CC7-4578-86E1-A8DC4CEC5483}"/>
              </a:ext>
            </a:extLst>
          </p:cNvPr>
          <p:cNvSpPr>
            <a:spLocks noGrp="1"/>
          </p:cNvSpPr>
          <p:nvPr>
            <p:ph idx="1"/>
          </p:nvPr>
        </p:nvSpPr>
        <p:spPr/>
        <p:txBody>
          <a:bodyPr/>
          <a:lstStyle/>
          <a:p>
            <a:r>
              <a:rPr lang="en-NZ" u="sng" dirty="0">
                <a:hlinkClick r:id="rId2"/>
              </a:rPr>
              <a:t>Zero Seclusion National Collaborative</a:t>
            </a:r>
            <a:endParaRPr lang="en-NZ" dirty="0"/>
          </a:p>
        </p:txBody>
      </p:sp>
      <p:pic>
        <p:nvPicPr>
          <p:cNvPr id="4" name="Picture 3">
            <a:extLst>
              <a:ext uri="{FF2B5EF4-FFF2-40B4-BE49-F238E27FC236}">
                <a16:creationId xmlns:a16="http://schemas.microsoft.com/office/drawing/2014/main" id="{D7B85B0E-F664-45FC-B4CC-2464BC98525E}"/>
              </a:ext>
            </a:extLst>
          </p:cNvPr>
          <p:cNvPicPr>
            <a:picLocks noChangeAspect="1"/>
          </p:cNvPicPr>
          <p:nvPr/>
        </p:nvPicPr>
        <p:blipFill>
          <a:blip r:embed="rId3"/>
          <a:stretch>
            <a:fillRect/>
          </a:stretch>
        </p:blipFill>
        <p:spPr>
          <a:xfrm>
            <a:off x="2699792" y="2564904"/>
            <a:ext cx="4197682" cy="3948849"/>
          </a:xfrm>
          <a:prstGeom prst="rect">
            <a:avLst/>
          </a:prstGeom>
        </p:spPr>
      </p:pic>
    </p:spTree>
    <p:extLst>
      <p:ext uri="{BB962C8B-B14F-4D97-AF65-F5344CB8AC3E}">
        <p14:creationId xmlns:p14="http://schemas.microsoft.com/office/powerpoint/2010/main" val="17020078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C2B81C-AD5A-41FF-A073-6FE1F6ABB294}"/>
              </a:ext>
            </a:extLst>
          </p:cNvPr>
          <p:cNvSpPr>
            <a:spLocks noGrp="1"/>
          </p:cNvSpPr>
          <p:nvPr>
            <p:ph type="title"/>
          </p:nvPr>
        </p:nvSpPr>
        <p:spPr/>
        <p:txBody>
          <a:bodyPr/>
          <a:lstStyle/>
          <a:p>
            <a:r>
              <a:rPr lang="mi-NZ" b="1" dirty="0"/>
              <a:t>Thank you</a:t>
            </a:r>
            <a:endParaRPr lang="en-NZ" b="1" dirty="0"/>
          </a:p>
        </p:txBody>
      </p:sp>
      <p:sp>
        <p:nvSpPr>
          <p:cNvPr id="3" name="Content Placeholder 2">
            <a:extLst>
              <a:ext uri="{FF2B5EF4-FFF2-40B4-BE49-F238E27FC236}">
                <a16:creationId xmlns:a16="http://schemas.microsoft.com/office/drawing/2014/main" id="{89D74E52-89A5-4E9D-8746-2EF5BB5DC571}"/>
              </a:ext>
            </a:extLst>
          </p:cNvPr>
          <p:cNvSpPr>
            <a:spLocks noGrp="1"/>
          </p:cNvSpPr>
          <p:nvPr>
            <p:ph idx="1"/>
          </p:nvPr>
        </p:nvSpPr>
        <p:spPr/>
        <p:txBody>
          <a:bodyPr/>
          <a:lstStyle/>
          <a:p>
            <a:r>
              <a:rPr lang="mi-NZ" dirty="0"/>
              <a:t>Any questions?</a:t>
            </a:r>
            <a:endParaRPr lang="en-NZ" dirty="0"/>
          </a:p>
        </p:txBody>
      </p:sp>
      <p:pic>
        <p:nvPicPr>
          <p:cNvPr id="5" name="Picture 4">
            <a:extLst>
              <a:ext uri="{FF2B5EF4-FFF2-40B4-BE49-F238E27FC236}">
                <a16:creationId xmlns:a16="http://schemas.microsoft.com/office/drawing/2014/main" id="{20F486BD-7F18-4EDE-A222-5B7B6A633D41}"/>
              </a:ext>
            </a:extLst>
          </p:cNvPr>
          <p:cNvPicPr>
            <a:picLocks noChangeAspect="1"/>
          </p:cNvPicPr>
          <p:nvPr/>
        </p:nvPicPr>
        <p:blipFill>
          <a:blip r:embed="rId2"/>
          <a:stretch>
            <a:fillRect/>
          </a:stretch>
        </p:blipFill>
        <p:spPr>
          <a:xfrm>
            <a:off x="4591473" y="2201490"/>
            <a:ext cx="4077072" cy="4077072"/>
          </a:xfrm>
          <a:prstGeom prst="rect">
            <a:avLst/>
          </a:prstGeom>
        </p:spPr>
      </p:pic>
    </p:spTree>
    <p:extLst>
      <p:ext uri="{BB962C8B-B14F-4D97-AF65-F5344CB8AC3E}">
        <p14:creationId xmlns:p14="http://schemas.microsoft.com/office/powerpoint/2010/main" val="22126818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B0CA69-FC40-48D8-95FE-F8913C27AFA5}"/>
              </a:ext>
            </a:extLst>
          </p:cNvPr>
          <p:cNvSpPr>
            <a:spLocks noGrp="1"/>
          </p:cNvSpPr>
          <p:nvPr>
            <p:ph type="title"/>
          </p:nvPr>
        </p:nvSpPr>
        <p:spPr>
          <a:xfrm>
            <a:off x="457200" y="685800"/>
            <a:ext cx="8229600" cy="960438"/>
          </a:xfrm>
        </p:spPr>
        <p:txBody>
          <a:bodyPr/>
          <a:lstStyle/>
          <a:p>
            <a:br>
              <a:rPr lang="en-NZ" b="1" dirty="0"/>
            </a:br>
            <a:r>
              <a:rPr lang="en-NZ" b="1" dirty="0"/>
              <a:t>SECLUSION</a:t>
            </a:r>
            <a:br>
              <a:rPr lang="en-NZ" dirty="0"/>
            </a:br>
            <a:endParaRPr lang="en-NZ" dirty="0"/>
          </a:p>
        </p:txBody>
      </p:sp>
      <p:sp>
        <p:nvSpPr>
          <p:cNvPr id="3" name="Content Placeholder 2">
            <a:extLst>
              <a:ext uri="{FF2B5EF4-FFF2-40B4-BE49-F238E27FC236}">
                <a16:creationId xmlns:a16="http://schemas.microsoft.com/office/drawing/2014/main" id="{391903E4-29B1-4F91-B7F3-3E26FEADAF31}"/>
              </a:ext>
            </a:extLst>
          </p:cNvPr>
          <p:cNvSpPr>
            <a:spLocks noGrp="1"/>
          </p:cNvSpPr>
          <p:nvPr>
            <p:ph idx="1"/>
          </p:nvPr>
        </p:nvSpPr>
        <p:spPr/>
        <p:txBody>
          <a:bodyPr/>
          <a:lstStyle/>
          <a:p>
            <a:pPr marL="0" indent="0" algn="ctr">
              <a:buNone/>
            </a:pPr>
            <a:r>
              <a:rPr lang="en-NZ" i="1" dirty="0"/>
              <a:t>We know seclusion is traumatic and harmful</a:t>
            </a:r>
          </a:p>
          <a:p>
            <a:pPr marL="0" indent="0" algn="ctr">
              <a:buNone/>
            </a:pPr>
            <a:r>
              <a:rPr lang="en-NZ" i="1" dirty="0"/>
              <a:t>An option we’re aspiring to end</a:t>
            </a:r>
          </a:p>
          <a:p>
            <a:pPr marL="0" indent="0" algn="ctr">
              <a:buNone/>
            </a:pPr>
            <a:r>
              <a:rPr lang="en-NZ" i="1" dirty="0"/>
              <a:t>All those intense memories</a:t>
            </a:r>
          </a:p>
          <a:p>
            <a:pPr marL="0" indent="0" algn="ctr">
              <a:buNone/>
            </a:pPr>
            <a:r>
              <a:rPr lang="en-NZ" i="1" dirty="0"/>
              <a:t>that never comforted me</a:t>
            </a:r>
          </a:p>
          <a:p>
            <a:pPr marL="0" indent="0" algn="ctr">
              <a:buNone/>
            </a:pPr>
            <a:r>
              <a:rPr lang="en-NZ" i="1" dirty="0"/>
              <a:t>Why should seclusion carry on?</a:t>
            </a:r>
          </a:p>
          <a:p>
            <a:pPr marL="0" indent="0">
              <a:buNone/>
            </a:pPr>
            <a:endParaRPr lang="en-NZ" dirty="0"/>
          </a:p>
        </p:txBody>
      </p:sp>
      <p:pic>
        <p:nvPicPr>
          <p:cNvPr id="6" name="Picture 5">
            <a:extLst>
              <a:ext uri="{FF2B5EF4-FFF2-40B4-BE49-F238E27FC236}">
                <a16:creationId xmlns:a16="http://schemas.microsoft.com/office/drawing/2014/main" id="{4D0921B3-F437-450B-B2B5-D70AF6DDE38B}"/>
              </a:ext>
            </a:extLst>
          </p:cNvPr>
          <p:cNvPicPr>
            <a:picLocks noChangeAspect="1"/>
          </p:cNvPicPr>
          <p:nvPr/>
        </p:nvPicPr>
        <p:blipFill>
          <a:blip r:embed="rId3"/>
          <a:stretch>
            <a:fillRect/>
          </a:stretch>
        </p:blipFill>
        <p:spPr>
          <a:xfrm>
            <a:off x="6839745" y="4653136"/>
            <a:ext cx="2057400" cy="2057400"/>
          </a:xfrm>
          <a:prstGeom prst="rect">
            <a:avLst/>
          </a:prstGeom>
        </p:spPr>
      </p:pic>
      <p:sp>
        <p:nvSpPr>
          <p:cNvPr id="4" name="TextBox 3">
            <a:extLst>
              <a:ext uri="{FF2B5EF4-FFF2-40B4-BE49-F238E27FC236}">
                <a16:creationId xmlns:a16="http://schemas.microsoft.com/office/drawing/2014/main" id="{18E1D0F3-D3F0-4809-8338-B89F4ECFCFDF}"/>
              </a:ext>
            </a:extLst>
          </p:cNvPr>
          <p:cNvSpPr txBox="1"/>
          <p:nvPr/>
        </p:nvSpPr>
        <p:spPr>
          <a:xfrm>
            <a:off x="1043608" y="6309320"/>
            <a:ext cx="3168352" cy="276999"/>
          </a:xfrm>
          <a:prstGeom prst="rect">
            <a:avLst/>
          </a:prstGeom>
          <a:noFill/>
        </p:spPr>
        <p:txBody>
          <a:bodyPr wrap="square" rtlCol="0">
            <a:spAutoFit/>
          </a:bodyPr>
          <a:lstStyle/>
          <a:p>
            <a:r>
              <a:rPr lang="mi-NZ" sz="1200" dirty="0"/>
              <a:t>(Joanne Henare, 2018)</a:t>
            </a:r>
            <a:endParaRPr lang="en-NZ" sz="1200" dirty="0"/>
          </a:p>
        </p:txBody>
      </p:sp>
    </p:spTree>
    <p:extLst>
      <p:ext uri="{BB962C8B-B14F-4D97-AF65-F5344CB8AC3E}">
        <p14:creationId xmlns:p14="http://schemas.microsoft.com/office/powerpoint/2010/main" val="25275965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35E354-01E8-4888-9785-32174F3E5017}"/>
              </a:ext>
            </a:extLst>
          </p:cNvPr>
          <p:cNvSpPr>
            <a:spLocks noGrp="1"/>
          </p:cNvSpPr>
          <p:nvPr>
            <p:ph type="title"/>
          </p:nvPr>
        </p:nvSpPr>
        <p:spPr/>
        <p:txBody>
          <a:bodyPr/>
          <a:lstStyle/>
          <a:p>
            <a:r>
              <a:rPr lang="mi-NZ" b="1" dirty="0"/>
              <a:t>This presentation</a:t>
            </a:r>
            <a:endParaRPr lang="en-NZ" b="1" dirty="0"/>
          </a:p>
        </p:txBody>
      </p:sp>
      <p:sp>
        <p:nvSpPr>
          <p:cNvPr id="3" name="Content Placeholder 2">
            <a:extLst>
              <a:ext uri="{FF2B5EF4-FFF2-40B4-BE49-F238E27FC236}">
                <a16:creationId xmlns:a16="http://schemas.microsoft.com/office/drawing/2014/main" id="{34A328AA-A27A-42E7-8524-6275B36C8079}"/>
              </a:ext>
            </a:extLst>
          </p:cNvPr>
          <p:cNvSpPr>
            <a:spLocks noGrp="1"/>
          </p:cNvSpPr>
          <p:nvPr>
            <p:ph idx="1"/>
          </p:nvPr>
        </p:nvSpPr>
        <p:spPr/>
        <p:txBody>
          <a:bodyPr/>
          <a:lstStyle/>
          <a:p>
            <a:r>
              <a:rPr lang="mi-NZ" dirty="0"/>
              <a:t>Provide an overview of this New Zealand  national quality improvement project,         Zero Seclusion: towards eliminating seclusion by 2020.</a:t>
            </a:r>
          </a:p>
          <a:p>
            <a:r>
              <a:rPr lang="mi-NZ" dirty="0"/>
              <a:t>Describe the approach and early learning,  engaging and capturing consumer experience, and generating ideas to test in order to eliminate seclusion. </a:t>
            </a:r>
            <a:endParaRPr lang="en-NZ" dirty="0"/>
          </a:p>
        </p:txBody>
      </p:sp>
    </p:spTree>
    <p:extLst>
      <p:ext uri="{BB962C8B-B14F-4D97-AF65-F5344CB8AC3E}">
        <p14:creationId xmlns:p14="http://schemas.microsoft.com/office/powerpoint/2010/main" val="12258033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1F8602-1877-49D4-A689-2B338CFE6AA5}"/>
              </a:ext>
            </a:extLst>
          </p:cNvPr>
          <p:cNvSpPr>
            <a:spLocks noGrp="1"/>
          </p:cNvSpPr>
          <p:nvPr>
            <p:ph type="title"/>
          </p:nvPr>
        </p:nvSpPr>
        <p:spPr/>
        <p:txBody>
          <a:bodyPr/>
          <a:lstStyle/>
          <a:p>
            <a:r>
              <a:rPr lang="mi-NZ" b="1" dirty="0"/>
              <a:t>The data</a:t>
            </a:r>
            <a:endParaRPr lang="en-NZ" b="1" dirty="0"/>
          </a:p>
        </p:txBody>
      </p:sp>
      <p:sp>
        <p:nvSpPr>
          <p:cNvPr id="3" name="Content Placeholder 2">
            <a:extLst>
              <a:ext uri="{FF2B5EF4-FFF2-40B4-BE49-F238E27FC236}">
                <a16:creationId xmlns:a16="http://schemas.microsoft.com/office/drawing/2014/main" id="{44D722A5-1666-4183-BF0D-472803491EC0}"/>
              </a:ext>
            </a:extLst>
          </p:cNvPr>
          <p:cNvSpPr>
            <a:spLocks noGrp="1"/>
          </p:cNvSpPr>
          <p:nvPr>
            <p:ph idx="1"/>
          </p:nvPr>
        </p:nvSpPr>
        <p:spPr/>
        <p:txBody>
          <a:bodyPr/>
          <a:lstStyle/>
          <a:p>
            <a:r>
              <a:rPr lang="mi-NZ" dirty="0"/>
              <a:t>8% of people admitted to mental health units in New Zealand are secluded</a:t>
            </a:r>
          </a:p>
          <a:p>
            <a:r>
              <a:rPr lang="en-NZ" dirty="0"/>
              <a:t>Pacific and Māori peoples are twice as likely to be secluded in mental health units than other people. </a:t>
            </a:r>
            <a:endParaRPr lang="mi-NZ" dirty="0"/>
          </a:p>
          <a:p>
            <a:r>
              <a:rPr lang="mi-NZ" dirty="0"/>
              <a:t>11 fold variation in seclusion practice</a:t>
            </a:r>
            <a:endParaRPr lang="en-NZ" dirty="0"/>
          </a:p>
        </p:txBody>
      </p:sp>
    </p:spTree>
    <p:extLst>
      <p:ext uri="{BB962C8B-B14F-4D97-AF65-F5344CB8AC3E}">
        <p14:creationId xmlns:p14="http://schemas.microsoft.com/office/powerpoint/2010/main" val="25002358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840CB5-EB54-4387-8926-4683F7ECC63A}"/>
              </a:ext>
            </a:extLst>
          </p:cNvPr>
          <p:cNvSpPr>
            <a:spLocks noGrp="1"/>
          </p:cNvSpPr>
          <p:nvPr>
            <p:ph type="title"/>
          </p:nvPr>
        </p:nvSpPr>
        <p:spPr/>
        <p:txBody>
          <a:bodyPr/>
          <a:lstStyle/>
          <a:p>
            <a:r>
              <a:rPr lang="mi-NZ" b="1" dirty="0"/>
              <a:t>Seclusion</a:t>
            </a:r>
            <a:endParaRPr lang="en-NZ" b="1" dirty="0"/>
          </a:p>
        </p:txBody>
      </p:sp>
      <p:sp>
        <p:nvSpPr>
          <p:cNvPr id="3" name="Content Placeholder 2">
            <a:extLst>
              <a:ext uri="{FF2B5EF4-FFF2-40B4-BE49-F238E27FC236}">
                <a16:creationId xmlns:a16="http://schemas.microsoft.com/office/drawing/2014/main" id="{D3D62F23-0A1B-4EA9-8626-58CE27B53E29}"/>
              </a:ext>
            </a:extLst>
          </p:cNvPr>
          <p:cNvSpPr>
            <a:spLocks noGrp="1"/>
          </p:cNvSpPr>
          <p:nvPr>
            <p:ph idx="1"/>
          </p:nvPr>
        </p:nvSpPr>
        <p:spPr/>
        <p:txBody>
          <a:bodyPr/>
          <a:lstStyle/>
          <a:p>
            <a:pPr marL="0" indent="0" algn="ctr">
              <a:buNone/>
            </a:pPr>
            <a:r>
              <a:rPr lang="mi-NZ" sz="4000" b="1" i="1" dirty="0"/>
              <a:t>“</a:t>
            </a:r>
            <a:r>
              <a:rPr lang="mi-NZ" b="1" i="1" dirty="0"/>
              <a:t>It doesn’t need to be this way”</a:t>
            </a:r>
          </a:p>
          <a:p>
            <a:pPr marL="0" indent="0" algn="ctr">
              <a:buNone/>
            </a:pPr>
            <a:r>
              <a:rPr lang="mi-NZ" b="1" i="1" dirty="0"/>
              <a:t>Progress has been made</a:t>
            </a:r>
          </a:p>
          <a:p>
            <a:pPr marL="0" indent="0" algn="ctr">
              <a:buNone/>
            </a:pPr>
            <a:r>
              <a:rPr lang="mi-NZ" b="1" i="1" dirty="0"/>
              <a:t>But we need to do more </a:t>
            </a:r>
            <a:endParaRPr lang="en-NZ" b="1" i="1" dirty="0"/>
          </a:p>
        </p:txBody>
      </p:sp>
      <p:pic>
        <p:nvPicPr>
          <p:cNvPr id="4" name="Picture 6" descr="C:\Users\TEMP\AppData\Local\Microsoft\Windows\Temporary Internet Files\Content.IE5\APENDMF3\5A_essential_agreements[1].jpg">
            <a:extLst>
              <a:ext uri="{FF2B5EF4-FFF2-40B4-BE49-F238E27FC236}">
                <a16:creationId xmlns:a16="http://schemas.microsoft.com/office/drawing/2014/main" id="{383C668B-E32E-4E68-955B-07D2D83EE48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58809" y="4005064"/>
            <a:ext cx="4323935" cy="257915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C1963AFB-694E-4464-9CA4-99142BBF3512}"/>
              </a:ext>
            </a:extLst>
          </p:cNvPr>
          <p:cNvSpPr/>
          <p:nvPr/>
        </p:nvSpPr>
        <p:spPr>
          <a:xfrm>
            <a:off x="1043608" y="5943600"/>
            <a:ext cx="3942184" cy="646331"/>
          </a:xfrm>
          <a:prstGeom prst="rect">
            <a:avLst/>
          </a:prstGeom>
        </p:spPr>
        <p:txBody>
          <a:bodyPr wrap="square">
            <a:spAutoFit/>
          </a:bodyPr>
          <a:lstStyle/>
          <a:p>
            <a:r>
              <a:rPr lang="en-NZ" sz="1200" i="1" dirty="0">
                <a:latin typeface="Arial" panose="020B0604020202020204" pitchFamily="34" charset="0"/>
                <a:ea typeface="Times New Roman" panose="02020603050405020304" pitchFamily="18" charset="0"/>
                <a:cs typeface="Times New Roman" panose="02020603050405020304" pitchFamily="18" charset="0"/>
              </a:rPr>
              <a:t>The Six Core Strategies for Reducing Seclusion and Restraint Use</a:t>
            </a:r>
            <a:r>
              <a:rPr lang="en-NZ" sz="1200" dirty="0">
                <a:latin typeface="Arial" panose="020B0604020202020204" pitchFamily="34" charset="0"/>
                <a:ea typeface="Times New Roman" panose="02020603050405020304" pitchFamily="18" charset="0"/>
              </a:rPr>
              <a:t>© (National Association of State Mental Health Program Directors, 2008)</a:t>
            </a:r>
            <a:endParaRPr lang="en-NZ" sz="1200" dirty="0"/>
          </a:p>
        </p:txBody>
      </p:sp>
    </p:spTree>
    <p:extLst>
      <p:ext uri="{BB962C8B-B14F-4D97-AF65-F5344CB8AC3E}">
        <p14:creationId xmlns:p14="http://schemas.microsoft.com/office/powerpoint/2010/main" val="17174567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427193-7505-4153-B7EE-2085BBFDEC9A}"/>
              </a:ext>
            </a:extLst>
          </p:cNvPr>
          <p:cNvSpPr>
            <a:spLocks noGrp="1"/>
          </p:cNvSpPr>
          <p:nvPr>
            <p:ph type="title"/>
          </p:nvPr>
        </p:nvSpPr>
        <p:spPr/>
        <p:txBody>
          <a:bodyPr/>
          <a:lstStyle/>
          <a:p>
            <a:r>
              <a:rPr lang="mi-NZ" b="1" dirty="0"/>
              <a:t>Consumer experience</a:t>
            </a:r>
            <a:endParaRPr lang="en-NZ" b="1" dirty="0"/>
          </a:p>
        </p:txBody>
      </p:sp>
      <p:sp>
        <p:nvSpPr>
          <p:cNvPr id="3" name="Content Placeholder 2">
            <a:extLst>
              <a:ext uri="{FF2B5EF4-FFF2-40B4-BE49-F238E27FC236}">
                <a16:creationId xmlns:a16="http://schemas.microsoft.com/office/drawing/2014/main" id="{682E3EC8-3610-4797-B979-EE1569061C06}"/>
              </a:ext>
            </a:extLst>
          </p:cNvPr>
          <p:cNvSpPr>
            <a:spLocks noGrp="1"/>
          </p:cNvSpPr>
          <p:nvPr>
            <p:ph idx="1"/>
          </p:nvPr>
        </p:nvSpPr>
        <p:spPr/>
        <p:txBody>
          <a:bodyPr/>
          <a:lstStyle/>
          <a:p>
            <a:r>
              <a:rPr lang="en-NZ" b="1" dirty="0"/>
              <a:t>Opening doors: A film about seclusion reduction</a:t>
            </a:r>
          </a:p>
          <a:p>
            <a:r>
              <a:rPr lang="en-NZ" dirty="0"/>
              <a:t>The film Opening Doors was developed by Awareness: Canterbury Action on Mental Health and Addiction, with support from individuals and organisations including </a:t>
            </a:r>
            <a:r>
              <a:rPr lang="en-NZ" dirty="0" err="1"/>
              <a:t>Te</a:t>
            </a:r>
            <a:r>
              <a:rPr lang="en-NZ" dirty="0"/>
              <a:t> </a:t>
            </a:r>
            <a:r>
              <a:rPr lang="en-NZ" dirty="0" err="1"/>
              <a:t>Pou</a:t>
            </a:r>
            <a:r>
              <a:rPr lang="en-NZ" dirty="0"/>
              <a:t>.</a:t>
            </a:r>
          </a:p>
        </p:txBody>
      </p:sp>
    </p:spTree>
    <p:extLst>
      <p:ext uri="{BB962C8B-B14F-4D97-AF65-F5344CB8AC3E}">
        <p14:creationId xmlns:p14="http://schemas.microsoft.com/office/powerpoint/2010/main" val="17711403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a:extLst>
              <a:ext uri="{FF2B5EF4-FFF2-40B4-BE49-F238E27FC236}">
                <a16:creationId xmlns:a16="http://schemas.microsoft.com/office/drawing/2014/main" id="{E9DAADC2-034E-4197-9B11-B1C07ED4A6A7}"/>
              </a:ext>
            </a:extLst>
          </p:cNvPr>
          <p:cNvSpPr/>
          <p:nvPr/>
        </p:nvSpPr>
        <p:spPr>
          <a:xfrm>
            <a:off x="3563100" y="2083576"/>
            <a:ext cx="2534289" cy="2413890"/>
          </a:xfrm>
          <a:prstGeom prst="ellipse">
            <a:avLst/>
          </a:prstGeom>
          <a:solidFill>
            <a:schemeClr val="tx2">
              <a:lumMod val="60000"/>
              <a:lumOff val="40000"/>
            </a:schemeClr>
          </a:solidFill>
          <a:ln w="3175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NZ" b="1" dirty="0">
                <a:solidFill>
                  <a:schemeClr val="tx1"/>
                </a:solidFill>
              </a:rPr>
              <a:t>National mental health and addiction (MHA) quality improvement programme (QIP)</a:t>
            </a:r>
          </a:p>
        </p:txBody>
      </p:sp>
      <p:sp>
        <p:nvSpPr>
          <p:cNvPr id="22" name="TextBox 21">
            <a:extLst>
              <a:ext uri="{FF2B5EF4-FFF2-40B4-BE49-F238E27FC236}">
                <a16:creationId xmlns:a16="http://schemas.microsoft.com/office/drawing/2014/main" id="{5F312DE5-5031-4F98-A66C-D7E68206BEBD}"/>
              </a:ext>
            </a:extLst>
          </p:cNvPr>
          <p:cNvSpPr txBox="1"/>
          <p:nvPr/>
        </p:nvSpPr>
        <p:spPr>
          <a:xfrm>
            <a:off x="2253041" y="-20127"/>
            <a:ext cx="5010358" cy="523220"/>
          </a:xfrm>
          <a:prstGeom prst="rect">
            <a:avLst/>
          </a:prstGeom>
          <a:noFill/>
        </p:spPr>
        <p:txBody>
          <a:bodyPr wrap="square" rtlCol="0">
            <a:spAutoFit/>
          </a:bodyPr>
          <a:lstStyle/>
          <a:p>
            <a:pPr algn="ctr"/>
            <a:r>
              <a:rPr lang="en-NZ" sz="2800" b="1" dirty="0">
                <a:solidFill>
                  <a:schemeClr val="bg1"/>
                </a:solidFill>
                <a:latin typeface="+mn-lt"/>
              </a:rPr>
              <a:t>MHA QIP collaboration partners</a:t>
            </a:r>
          </a:p>
        </p:txBody>
      </p:sp>
      <p:sp>
        <p:nvSpPr>
          <p:cNvPr id="23" name="TextBox 22">
            <a:extLst>
              <a:ext uri="{FF2B5EF4-FFF2-40B4-BE49-F238E27FC236}">
                <a16:creationId xmlns:a16="http://schemas.microsoft.com/office/drawing/2014/main" id="{8AA75123-1509-47A6-8EF0-091817234CC9}"/>
              </a:ext>
            </a:extLst>
          </p:cNvPr>
          <p:cNvSpPr txBox="1"/>
          <p:nvPr/>
        </p:nvSpPr>
        <p:spPr>
          <a:xfrm>
            <a:off x="0" y="5864681"/>
            <a:ext cx="9143999" cy="461665"/>
          </a:xfrm>
          <a:prstGeom prst="rect">
            <a:avLst/>
          </a:prstGeom>
          <a:solidFill>
            <a:srgbClr val="DC4844"/>
          </a:solidFill>
        </p:spPr>
        <p:txBody>
          <a:bodyPr wrap="square" rtlCol="0">
            <a:spAutoFit/>
          </a:bodyPr>
          <a:lstStyle/>
          <a:p>
            <a:pPr algn="ctr"/>
            <a:r>
              <a:rPr lang="en-NZ" sz="2400" b="1" dirty="0">
                <a:solidFill>
                  <a:schemeClr val="bg1"/>
                </a:solidFill>
                <a:latin typeface="+mn-lt"/>
              </a:rPr>
              <a:t>DHB, NGO and primary care teams</a:t>
            </a:r>
          </a:p>
        </p:txBody>
      </p:sp>
      <p:sp>
        <p:nvSpPr>
          <p:cNvPr id="27" name="Oval 26">
            <a:extLst>
              <a:ext uri="{FF2B5EF4-FFF2-40B4-BE49-F238E27FC236}">
                <a16:creationId xmlns:a16="http://schemas.microsoft.com/office/drawing/2014/main" id="{8D6B5888-7121-4268-8676-8AF89297AF59}"/>
              </a:ext>
            </a:extLst>
          </p:cNvPr>
          <p:cNvSpPr/>
          <p:nvPr/>
        </p:nvSpPr>
        <p:spPr>
          <a:xfrm>
            <a:off x="369050" y="747107"/>
            <a:ext cx="1359780" cy="1104578"/>
          </a:xfrm>
          <a:prstGeom prst="ellipse">
            <a:avLst/>
          </a:prstGeom>
          <a:solidFill>
            <a:srgbClr val="CCFFCC"/>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NZ" sz="1400" dirty="0">
                <a:solidFill>
                  <a:schemeClr val="tx1"/>
                </a:solidFill>
              </a:rPr>
              <a:t>Consumer Advisory Group</a:t>
            </a:r>
          </a:p>
        </p:txBody>
      </p:sp>
      <p:sp>
        <p:nvSpPr>
          <p:cNvPr id="30" name="Oval 29">
            <a:extLst>
              <a:ext uri="{FF2B5EF4-FFF2-40B4-BE49-F238E27FC236}">
                <a16:creationId xmlns:a16="http://schemas.microsoft.com/office/drawing/2014/main" id="{296808A1-A6F0-4C3B-B62B-E830BE33C858}"/>
              </a:ext>
            </a:extLst>
          </p:cNvPr>
          <p:cNvSpPr/>
          <p:nvPr/>
        </p:nvSpPr>
        <p:spPr>
          <a:xfrm>
            <a:off x="1846365" y="662390"/>
            <a:ext cx="1348853" cy="1142357"/>
          </a:xfrm>
          <a:prstGeom prst="ellipse">
            <a:avLst/>
          </a:prstGeom>
          <a:solidFill>
            <a:srgbClr val="CCFFCC"/>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NZ" sz="1400" dirty="0">
                <a:solidFill>
                  <a:schemeClr val="tx1"/>
                </a:solidFill>
              </a:rPr>
              <a:t>Maori Advisory Group</a:t>
            </a:r>
          </a:p>
        </p:txBody>
      </p:sp>
      <p:sp>
        <p:nvSpPr>
          <p:cNvPr id="33" name="Oval 32">
            <a:extLst>
              <a:ext uri="{FF2B5EF4-FFF2-40B4-BE49-F238E27FC236}">
                <a16:creationId xmlns:a16="http://schemas.microsoft.com/office/drawing/2014/main" id="{42C4308F-06A7-43CA-BFC8-F26BAC32977E}"/>
              </a:ext>
            </a:extLst>
          </p:cNvPr>
          <p:cNvSpPr/>
          <p:nvPr/>
        </p:nvSpPr>
        <p:spPr>
          <a:xfrm>
            <a:off x="523528" y="1919141"/>
            <a:ext cx="1426731" cy="1154712"/>
          </a:xfrm>
          <a:prstGeom prst="ellipse">
            <a:avLst/>
          </a:prstGeom>
          <a:solidFill>
            <a:srgbClr val="CCFFCC"/>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NZ" sz="1400" dirty="0">
                <a:solidFill>
                  <a:schemeClr val="tx1"/>
                </a:solidFill>
              </a:rPr>
              <a:t>Leadership Group</a:t>
            </a:r>
          </a:p>
        </p:txBody>
      </p:sp>
      <p:sp>
        <p:nvSpPr>
          <p:cNvPr id="38" name="Oval 37">
            <a:extLst>
              <a:ext uri="{FF2B5EF4-FFF2-40B4-BE49-F238E27FC236}">
                <a16:creationId xmlns:a16="http://schemas.microsoft.com/office/drawing/2014/main" id="{99245DCE-E429-4B31-A136-0B8A419915FA}"/>
              </a:ext>
            </a:extLst>
          </p:cNvPr>
          <p:cNvSpPr/>
          <p:nvPr/>
        </p:nvSpPr>
        <p:spPr>
          <a:xfrm>
            <a:off x="2009830" y="1874475"/>
            <a:ext cx="1481154" cy="1142358"/>
          </a:xfrm>
          <a:prstGeom prst="ellipse">
            <a:avLst/>
          </a:prstGeom>
          <a:solidFill>
            <a:srgbClr val="CCFFCC"/>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NZ" sz="1400" dirty="0">
                <a:solidFill>
                  <a:schemeClr val="tx1"/>
                </a:solidFill>
              </a:rPr>
              <a:t>Stakeholder Group</a:t>
            </a:r>
          </a:p>
        </p:txBody>
      </p:sp>
      <p:sp>
        <p:nvSpPr>
          <p:cNvPr id="39" name="Oval 38">
            <a:extLst>
              <a:ext uri="{FF2B5EF4-FFF2-40B4-BE49-F238E27FC236}">
                <a16:creationId xmlns:a16="http://schemas.microsoft.com/office/drawing/2014/main" id="{E4F90E31-ACA3-4E04-BFAC-A85EB6959EDF}"/>
              </a:ext>
            </a:extLst>
          </p:cNvPr>
          <p:cNvSpPr/>
          <p:nvPr/>
        </p:nvSpPr>
        <p:spPr>
          <a:xfrm>
            <a:off x="6010460" y="518545"/>
            <a:ext cx="1481155" cy="1142358"/>
          </a:xfrm>
          <a:prstGeom prst="ellipse">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NZ" sz="1400" dirty="0">
                <a:solidFill>
                  <a:schemeClr val="tx1"/>
                </a:solidFill>
              </a:rPr>
              <a:t>Le </a:t>
            </a:r>
            <a:r>
              <a:rPr lang="en-NZ" sz="1400" dirty="0" err="1">
                <a:solidFill>
                  <a:schemeClr val="tx1"/>
                </a:solidFill>
              </a:rPr>
              <a:t>Va</a:t>
            </a:r>
            <a:endParaRPr lang="en-NZ" sz="1400" dirty="0">
              <a:solidFill>
                <a:schemeClr val="tx1"/>
              </a:solidFill>
            </a:endParaRPr>
          </a:p>
        </p:txBody>
      </p:sp>
      <p:sp>
        <p:nvSpPr>
          <p:cNvPr id="40" name="Oval 39">
            <a:extLst>
              <a:ext uri="{FF2B5EF4-FFF2-40B4-BE49-F238E27FC236}">
                <a16:creationId xmlns:a16="http://schemas.microsoft.com/office/drawing/2014/main" id="{B4139279-AE7F-463D-BC6B-92114372CA89}"/>
              </a:ext>
            </a:extLst>
          </p:cNvPr>
          <p:cNvSpPr/>
          <p:nvPr/>
        </p:nvSpPr>
        <p:spPr>
          <a:xfrm>
            <a:off x="7604740" y="609474"/>
            <a:ext cx="1481155" cy="1142358"/>
          </a:xfrm>
          <a:prstGeom prst="ellipse">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NZ" sz="1400" dirty="0">
                <a:solidFill>
                  <a:schemeClr val="tx1"/>
                </a:solidFill>
              </a:rPr>
              <a:t>KPI Programme</a:t>
            </a:r>
          </a:p>
        </p:txBody>
      </p:sp>
      <p:sp>
        <p:nvSpPr>
          <p:cNvPr id="41" name="Oval 40">
            <a:extLst>
              <a:ext uri="{FF2B5EF4-FFF2-40B4-BE49-F238E27FC236}">
                <a16:creationId xmlns:a16="http://schemas.microsoft.com/office/drawing/2014/main" id="{94FDDB93-4A0F-4518-BC37-BA21B1227CB2}"/>
              </a:ext>
            </a:extLst>
          </p:cNvPr>
          <p:cNvSpPr/>
          <p:nvPr/>
        </p:nvSpPr>
        <p:spPr>
          <a:xfrm>
            <a:off x="6097389" y="1711222"/>
            <a:ext cx="1481155" cy="1142358"/>
          </a:xfrm>
          <a:prstGeom prst="ellipse">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NZ" sz="1400" dirty="0" err="1">
                <a:solidFill>
                  <a:schemeClr val="tx1"/>
                </a:solidFill>
              </a:rPr>
              <a:t>Te</a:t>
            </a:r>
            <a:r>
              <a:rPr lang="en-NZ" sz="1400" dirty="0">
                <a:solidFill>
                  <a:schemeClr val="tx1"/>
                </a:solidFill>
              </a:rPr>
              <a:t> </a:t>
            </a:r>
            <a:r>
              <a:rPr lang="en-NZ" sz="1400" dirty="0" err="1">
                <a:solidFill>
                  <a:schemeClr val="tx1"/>
                </a:solidFill>
              </a:rPr>
              <a:t>Pou</a:t>
            </a:r>
            <a:endParaRPr lang="en-NZ" sz="1400" dirty="0">
              <a:solidFill>
                <a:schemeClr val="tx1"/>
              </a:solidFill>
            </a:endParaRPr>
          </a:p>
        </p:txBody>
      </p:sp>
      <p:sp>
        <p:nvSpPr>
          <p:cNvPr id="42" name="Oval 41">
            <a:extLst>
              <a:ext uri="{FF2B5EF4-FFF2-40B4-BE49-F238E27FC236}">
                <a16:creationId xmlns:a16="http://schemas.microsoft.com/office/drawing/2014/main" id="{8D1504BA-5A68-4FB9-9B46-3F347DFA568E}"/>
              </a:ext>
            </a:extLst>
          </p:cNvPr>
          <p:cNvSpPr/>
          <p:nvPr/>
        </p:nvSpPr>
        <p:spPr>
          <a:xfrm>
            <a:off x="7612293" y="1798616"/>
            <a:ext cx="1481155" cy="1142358"/>
          </a:xfrm>
          <a:prstGeom prst="ellipse">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NZ" sz="1400" dirty="0">
                <a:solidFill>
                  <a:schemeClr val="tx1"/>
                </a:solidFill>
              </a:rPr>
              <a:t>Ministry of Health</a:t>
            </a:r>
          </a:p>
        </p:txBody>
      </p:sp>
      <p:sp>
        <p:nvSpPr>
          <p:cNvPr id="43" name="Oval 42">
            <a:extLst>
              <a:ext uri="{FF2B5EF4-FFF2-40B4-BE49-F238E27FC236}">
                <a16:creationId xmlns:a16="http://schemas.microsoft.com/office/drawing/2014/main" id="{C7B0F371-F076-4AA6-961B-0153B278BE6D}"/>
              </a:ext>
            </a:extLst>
          </p:cNvPr>
          <p:cNvSpPr/>
          <p:nvPr/>
        </p:nvSpPr>
        <p:spPr>
          <a:xfrm>
            <a:off x="355557" y="3416253"/>
            <a:ext cx="1426732" cy="1193391"/>
          </a:xfrm>
          <a:prstGeom prst="ellipse">
            <a:avLst/>
          </a:prstGeom>
          <a:solidFill>
            <a:schemeClr val="accent2">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NZ" sz="1400" dirty="0">
                <a:solidFill>
                  <a:schemeClr val="tx1"/>
                </a:solidFill>
              </a:rPr>
              <a:t>CDs, </a:t>
            </a:r>
            <a:r>
              <a:rPr lang="en-NZ" sz="1400" dirty="0" err="1">
                <a:solidFill>
                  <a:schemeClr val="tx1"/>
                </a:solidFill>
              </a:rPr>
              <a:t>GMs,DAM</a:t>
            </a:r>
            <a:r>
              <a:rPr lang="en-NZ" sz="1400" dirty="0">
                <a:solidFill>
                  <a:schemeClr val="tx1"/>
                </a:solidFill>
              </a:rPr>
              <a:t>, </a:t>
            </a:r>
            <a:r>
              <a:rPr lang="en-NZ" sz="1400" dirty="0" err="1">
                <a:solidFill>
                  <a:schemeClr val="tx1"/>
                </a:solidFill>
              </a:rPr>
              <a:t>DoNs</a:t>
            </a:r>
            <a:endParaRPr lang="en-NZ" sz="1400" dirty="0">
              <a:solidFill>
                <a:schemeClr val="tx1"/>
              </a:solidFill>
            </a:endParaRPr>
          </a:p>
        </p:txBody>
      </p:sp>
      <p:sp>
        <p:nvSpPr>
          <p:cNvPr id="44" name="Oval 43">
            <a:extLst>
              <a:ext uri="{FF2B5EF4-FFF2-40B4-BE49-F238E27FC236}">
                <a16:creationId xmlns:a16="http://schemas.microsoft.com/office/drawing/2014/main" id="{969FA24E-A384-4531-AD6F-ADA2CD846043}"/>
              </a:ext>
            </a:extLst>
          </p:cNvPr>
          <p:cNvSpPr/>
          <p:nvPr/>
        </p:nvSpPr>
        <p:spPr>
          <a:xfrm>
            <a:off x="1782289" y="3791519"/>
            <a:ext cx="1753558" cy="1193391"/>
          </a:xfrm>
          <a:prstGeom prst="ellipse">
            <a:avLst/>
          </a:prstGeom>
          <a:solidFill>
            <a:schemeClr val="accent2">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NZ" sz="1400" dirty="0">
                <a:solidFill>
                  <a:schemeClr val="tx1"/>
                </a:solidFill>
              </a:rPr>
              <a:t>Quality Improvement Facilitators</a:t>
            </a:r>
          </a:p>
        </p:txBody>
      </p:sp>
      <p:sp>
        <p:nvSpPr>
          <p:cNvPr id="45" name="Oval 44">
            <a:extLst>
              <a:ext uri="{FF2B5EF4-FFF2-40B4-BE49-F238E27FC236}">
                <a16:creationId xmlns:a16="http://schemas.microsoft.com/office/drawing/2014/main" id="{BD9D07A7-4B86-4EE2-9DD8-2BFED3EE4671}"/>
              </a:ext>
            </a:extLst>
          </p:cNvPr>
          <p:cNvSpPr/>
          <p:nvPr/>
        </p:nvSpPr>
        <p:spPr>
          <a:xfrm>
            <a:off x="355557" y="4649003"/>
            <a:ext cx="1654273" cy="1142358"/>
          </a:xfrm>
          <a:prstGeom prst="ellipse">
            <a:avLst/>
          </a:prstGeom>
          <a:solidFill>
            <a:schemeClr val="accent2">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NZ" sz="1400" dirty="0">
                <a:solidFill>
                  <a:schemeClr val="tx1"/>
                </a:solidFill>
              </a:rPr>
              <a:t>Quality Improvement Network</a:t>
            </a:r>
          </a:p>
        </p:txBody>
      </p:sp>
      <p:sp>
        <p:nvSpPr>
          <p:cNvPr id="46" name="Oval 45">
            <a:extLst>
              <a:ext uri="{FF2B5EF4-FFF2-40B4-BE49-F238E27FC236}">
                <a16:creationId xmlns:a16="http://schemas.microsoft.com/office/drawing/2014/main" id="{CFF77B2A-B1B5-49B2-AAD3-6B682692D4CA}"/>
              </a:ext>
            </a:extLst>
          </p:cNvPr>
          <p:cNvSpPr/>
          <p:nvPr/>
        </p:nvSpPr>
        <p:spPr>
          <a:xfrm>
            <a:off x="5766729" y="4269402"/>
            <a:ext cx="1722509" cy="1409267"/>
          </a:xfrm>
          <a:prstGeom prst="ellipse">
            <a:avLst/>
          </a:prstGeom>
          <a:solidFill>
            <a:schemeClr val="accent4">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NZ" sz="1400" dirty="0">
                <a:solidFill>
                  <a:schemeClr val="tx1"/>
                </a:solidFill>
              </a:rPr>
              <a:t>MHA QIP project teams: </a:t>
            </a:r>
            <a:r>
              <a:rPr lang="en-NZ" sz="1200" dirty="0">
                <a:solidFill>
                  <a:schemeClr val="tx1"/>
                </a:solidFill>
              </a:rPr>
              <a:t>Zero Seclusion, Connecting Care, etc</a:t>
            </a:r>
          </a:p>
        </p:txBody>
      </p:sp>
      <p:sp>
        <p:nvSpPr>
          <p:cNvPr id="47" name="Oval 46">
            <a:extLst>
              <a:ext uri="{FF2B5EF4-FFF2-40B4-BE49-F238E27FC236}">
                <a16:creationId xmlns:a16="http://schemas.microsoft.com/office/drawing/2014/main" id="{EFFAEBAA-012E-4660-84DA-D6E5ED324DAD}"/>
              </a:ext>
            </a:extLst>
          </p:cNvPr>
          <p:cNvSpPr/>
          <p:nvPr/>
        </p:nvSpPr>
        <p:spPr>
          <a:xfrm>
            <a:off x="6114263" y="3070705"/>
            <a:ext cx="1481155" cy="1142358"/>
          </a:xfrm>
          <a:prstGeom prst="ellipse">
            <a:avLst/>
          </a:prstGeom>
          <a:solidFill>
            <a:schemeClr val="accent4">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NZ" sz="1400" dirty="0">
                <a:solidFill>
                  <a:schemeClr val="tx1"/>
                </a:solidFill>
              </a:rPr>
              <a:t>Scottish Patient Safety Programme</a:t>
            </a:r>
          </a:p>
        </p:txBody>
      </p:sp>
      <p:sp>
        <p:nvSpPr>
          <p:cNvPr id="48" name="Oval 47">
            <a:extLst>
              <a:ext uri="{FF2B5EF4-FFF2-40B4-BE49-F238E27FC236}">
                <a16:creationId xmlns:a16="http://schemas.microsoft.com/office/drawing/2014/main" id="{62DD95B3-B939-474D-AB07-D23F14095868}"/>
              </a:ext>
            </a:extLst>
          </p:cNvPr>
          <p:cNvSpPr/>
          <p:nvPr/>
        </p:nvSpPr>
        <p:spPr>
          <a:xfrm>
            <a:off x="7618817" y="4497446"/>
            <a:ext cx="1481155" cy="1142358"/>
          </a:xfrm>
          <a:prstGeom prst="ellipse">
            <a:avLst/>
          </a:prstGeom>
          <a:solidFill>
            <a:schemeClr val="accent4">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NZ" sz="1400" dirty="0">
                <a:solidFill>
                  <a:schemeClr val="tx1"/>
                </a:solidFill>
              </a:rPr>
              <a:t>Data Group</a:t>
            </a:r>
          </a:p>
        </p:txBody>
      </p:sp>
      <p:sp>
        <p:nvSpPr>
          <p:cNvPr id="19" name="Oval 18">
            <a:extLst>
              <a:ext uri="{FF2B5EF4-FFF2-40B4-BE49-F238E27FC236}">
                <a16:creationId xmlns:a16="http://schemas.microsoft.com/office/drawing/2014/main" id="{FEEB9025-49A2-4DDF-86CD-B2FB5D329E49}"/>
              </a:ext>
            </a:extLst>
          </p:cNvPr>
          <p:cNvSpPr/>
          <p:nvPr/>
        </p:nvSpPr>
        <p:spPr>
          <a:xfrm>
            <a:off x="7656281" y="3278044"/>
            <a:ext cx="1481155" cy="1142358"/>
          </a:xfrm>
          <a:prstGeom prst="ellipse">
            <a:avLst/>
          </a:prstGeom>
          <a:solidFill>
            <a:schemeClr val="accent4">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NZ" sz="1400" dirty="0">
                <a:solidFill>
                  <a:schemeClr val="tx1"/>
                </a:solidFill>
              </a:rPr>
              <a:t>Safer Care Victoria</a:t>
            </a:r>
          </a:p>
        </p:txBody>
      </p:sp>
    </p:spTree>
    <p:extLst>
      <p:ext uri="{BB962C8B-B14F-4D97-AF65-F5344CB8AC3E}">
        <p14:creationId xmlns:p14="http://schemas.microsoft.com/office/powerpoint/2010/main" val="34428061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Jryan\AppData\Local\Temp\SNAGHTMLebc4df.PNG">
            <a:extLst>
              <a:ext uri="{FF2B5EF4-FFF2-40B4-BE49-F238E27FC236}">
                <a16:creationId xmlns:a16="http://schemas.microsoft.com/office/drawing/2014/main" id="{F79AA132-C0EE-43E6-8636-2E857AB7B93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0810" y="857250"/>
            <a:ext cx="7622381" cy="51435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F906B2A0-1E72-47ED-B228-E7D6B54E6DDB}"/>
              </a:ext>
            </a:extLst>
          </p:cNvPr>
          <p:cNvSpPr txBox="1"/>
          <p:nvPr/>
        </p:nvSpPr>
        <p:spPr>
          <a:xfrm>
            <a:off x="971600" y="6309320"/>
            <a:ext cx="6336704" cy="400110"/>
          </a:xfrm>
          <a:prstGeom prst="rect">
            <a:avLst/>
          </a:prstGeom>
          <a:noFill/>
        </p:spPr>
        <p:txBody>
          <a:bodyPr wrap="square" rtlCol="0">
            <a:spAutoFit/>
          </a:bodyPr>
          <a:lstStyle/>
          <a:p>
            <a:r>
              <a:rPr lang="en-NZ" sz="1000" i="1" dirty="0"/>
              <a:t>The Breakthrough Series: IHI’s Collaborative Model for Achieving Breakthrough Improvement.</a:t>
            </a:r>
            <a:r>
              <a:rPr lang="en-NZ" sz="1000" dirty="0"/>
              <a:t> IHI Innovation Series white paper. Boston: Institute for Healthcare Improvement.(2003). </a:t>
            </a:r>
          </a:p>
        </p:txBody>
      </p:sp>
    </p:spTree>
    <p:extLst>
      <p:ext uri="{BB962C8B-B14F-4D97-AF65-F5344CB8AC3E}">
        <p14:creationId xmlns:p14="http://schemas.microsoft.com/office/powerpoint/2010/main" val="6151676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B63D0C-8738-48F1-AF45-879F1A3273F6}"/>
              </a:ext>
            </a:extLst>
          </p:cNvPr>
          <p:cNvSpPr>
            <a:spLocks noGrp="1"/>
          </p:cNvSpPr>
          <p:nvPr>
            <p:ph type="title"/>
          </p:nvPr>
        </p:nvSpPr>
        <p:spPr/>
        <p:txBody>
          <a:bodyPr/>
          <a:lstStyle/>
          <a:p>
            <a:r>
              <a:rPr lang="mi-NZ" b="1" dirty="0"/>
              <a:t>Co-design</a:t>
            </a:r>
            <a:endParaRPr lang="en-NZ" b="1" dirty="0"/>
          </a:p>
        </p:txBody>
      </p:sp>
      <p:sp>
        <p:nvSpPr>
          <p:cNvPr id="3" name="Content Placeholder 2">
            <a:extLst>
              <a:ext uri="{FF2B5EF4-FFF2-40B4-BE49-F238E27FC236}">
                <a16:creationId xmlns:a16="http://schemas.microsoft.com/office/drawing/2014/main" id="{5D294E9A-9990-4DBB-85A7-0E80A9ED53BD}"/>
              </a:ext>
            </a:extLst>
          </p:cNvPr>
          <p:cNvSpPr>
            <a:spLocks noGrp="1"/>
          </p:cNvSpPr>
          <p:nvPr>
            <p:ph idx="1"/>
          </p:nvPr>
        </p:nvSpPr>
        <p:spPr/>
        <p:txBody>
          <a:bodyPr/>
          <a:lstStyle/>
          <a:p>
            <a:r>
              <a:rPr lang="mi-NZ" dirty="0"/>
              <a:t>Engage</a:t>
            </a:r>
          </a:p>
          <a:p>
            <a:r>
              <a:rPr lang="mi-NZ" dirty="0"/>
              <a:t>Capture</a:t>
            </a:r>
          </a:p>
          <a:p>
            <a:r>
              <a:rPr lang="mi-NZ" dirty="0"/>
              <a:t>Understand</a:t>
            </a:r>
          </a:p>
          <a:p>
            <a:r>
              <a:rPr lang="mi-NZ" dirty="0"/>
              <a:t>Measure</a:t>
            </a:r>
          </a:p>
          <a:p>
            <a:r>
              <a:rPr lang="mi-NZ" dirty="0"/>
              <a:t>Improve</a:t>
            </a:r>
            <a:endParaRPr lang="en-NZ" dirty="0"/>
          </a:p>
        </p:txBody>
      </p:sp>
      <p:pic>
        <p:nvPicPr>
          <p:cNvPr id="9" name="Picture 8">
            <a:extLst>
              <a:ext uri="{FF2B5EF4-FFF2-40B4-BE49-F238E27FC236}">
                <a16:creationId xmlns:a16="http://schemas.microsoft.com/office/drawing/2014/main" id="{02CF7CBE-4A79-4C40-86EF-C7F654713840}"/>
              </a:ext>
            </a:extLst>
          </p:cNvPr>
          <p:cNvPicPr>
            <a:picLocks noChangeAspect="1"/>
          </p:cNvPicPr>
          <p:nvPr/>
        </p:nvPicPr>
        <p:blipFill>
          <a:blip r:embed="rId2"/>
          <a:stretch>
            <a:fillRect/>
          </a:stretch>
        </p:blipFill>
        <p:spPr>
          <a:xfrm>
            <a:off x="3851920" y="2132856"/>
            <a:ext cx="4834880" cy="3096344"/>
          </a:xfrm>
          <a:prstGeom prst="rect">
            <a:avLst/>
          </a:prstGeom>
        </p:spPr>
      </p:pic>
      <p:sp>
        <p:nvSpPr>
          <p:cNvPr id="4" name="TextBox 3">
            <a:extLst>
              <a:ext uri="{FF2B5EF4-FFF2-40B4-BE49-F238E27FC236}">
                <a16:creationId xmlns:a16="http://schemas.microsoft.com/office/drawing/2014/main" id="{14F2D29D-CEB6-4C76-B1A3-88AC59C18C97}"/>
              </a:ext>
            </a:extLst>
          </p:cNvPr>
          <p:cNvSpPr txBox="1"/>
          <p:nvPr/>
        </p:nvSpPr>
        <p:spPr>
          <a:xfrm>
            <a:off x="971600" y="6183124"/>
            <a:ext cx="4104456" cy="738664"/>
          </a:xfrm>
          <a:prstGeom prst="rect">
            <a:avLst/>
          </a:prstGeom>
          <a:noFill/>
        </p:spPr>
        <p:txBody>
          <a:bodyPr wrap="square" rtlCol="0">
            <a:spAutoFit/>
          </a:bodyPr>
          <a:lstStyle/>
          <a:p>
            <a:r>
              <a:rPr lang="en-NZ" sz="1200" dirty="0"/>
              <a:t>(</a:t>
            </a:r>
            <a:r>
              <a:rPr lang="en-NZ" sz="1200" dirty="0" err="1"/>
              <a:t>Dr.</a:t>
            </a:r>
            <a:r>
              <a:rPr lang="en-NZ" sz="1200" dirty="0"/>
              <a:t> Lynne Maher RGN, BSc Hons, MBA, PhD. Director of Innovation </a:t>
            </a:r>
            <a:r>
              <a:rPr lang="en-NZ" sz="1200" dirty="0" err="1"/>
              <a:t>Ko</a:t>
            </a:r>
            <a:r>
              <a:rPr lang="en-NZ" sz="1200" dirty="0"/>
              <a:t> </a:t>
            </a:r>
            <a:r>
              <a:rPr lang="en-NZ" sz="1200" dirty="0" err="1"/>
              <a:t>Awatea</a:t>
            </a:r>
            <a:r>
              <a:rPr lang="en-NZ" sz="1200" dirty="0"/>
              <a:t> and Associate Honorary Professor of Nursing, The University of Auckland)</a:t>
            </a:r>
            <a:r>
              <a:rPr lang="en-NZ" dirty="0"/>
              <a:t>.</a:t>
            </a:r>
          </a:p>
        </p:txBody>
      </p:sp>
    </p:spTree>
    <p:extLst>
      <p:ext uri="{BB962C8B-B14F-4D97-AF65-F5344CB8AC3E}">
        <p14:creationId xmlns:p14="http://schemas.microsoft.com/office/powerpoint/2010/main" val="1859406716"/>
      </p:ext>
    </p:extLst>
  </p:cSld>
  <p:clrMapOvr>
    <a:masterClrMapping/>
  </p:clrMapOvr>
</p:sld>
</file>

<file path=ppt/theme/theme1.xml><?xml version="1.0" encoding="utf-8"?>
<a:theme xmlns:a="http://schemas.openxmlformats.org/drawingml/2006/main" name="30187 HQSCNZ Powerpoint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item1.xml><?xml version="1.0" encoding="utf-8"?>
<LongProperties xmlns="http://schemas.microsoft.com/office/2006/metadata/longProperties"/>
</file>

<file path=customXml/item2.xml><?xml version="1.0" encoding="utf-8"?>
<p:properties xmlns:p="http://schemas.microsoft.com/office/2006/metadata/properties" xmlns:xsi="http://www.w3.org/2001/XMLSchema-instance" xmlns:pc="http://schemas.microsoft.com/office/infopath/2007/PartnerControls">
  <documentManagement>
    <_dlc_DocId xmlns="69bfa16a-a3a9-440c-9133-c4aec73b974f">HQSC-340-8697</_dlc_DocId>
    <_dlc_DocIdUrl xmlns="69bfa16a-a3a9-440c-9133-c4aec73b974f">
      <Url>http://intranet.hqsc.local/DMS/Programmes/_layouts/DocIdRedir.aspx?ID=HQSC-340-8697</Url>
      <Description>HQSC-340-8697</Description>
    </_dlc_DocIdUrl>
  </documentManagement>
</p:properties>
</file>

<file path=customXml/item3.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4.xml><?xml version="1.0" encoding="utf-8"?>
<ct:contentTypeSchema xmlns:ct="http://schemas.microsoft.com/office/2006/metadata/contentType" xmlns:ma="http://schemas.microsoft.com/office/2006/metadata/properties/metaAttributes" ct:_="" ma:_="" ma:contentTypeName="DMS document" ma:contentTypeID="0x0101000CDCA907424BAC4488B93C6F45323752003DFB7F9CF8FDA049AD8B23B9220D46CD0061D1646A3968674FBA2F226106E75E49" ma:contentTypeVersion="4" ma:contentTypeDescription="Use this content type to classify and store documents on HQSC DMS website" ma:contentTypeScope="" ma:versionID="cc6516e433aa8cb338c3c69a8acaef4a">
  <xsd:schema xmlns:xsd="http://www.w3.org/2001/XMLSchema" xmlns:xs="http://www.w3.org/2001/XMLSchema" xmlns:p="http://schemas.microsoft.com/office/2006/metadata/properties" xmlns:ns2="69bfa16a-a3a9-440c-9133-c4aec73b974f" targetNamespace="http://schemas.microsoft.com/office/2006/metadata/properties" ma:root="true" ma:fieldsID="d468d2f430544629a1d021b04664f5a8" ns2:_="">
    <xsd:import namespace="69bfa16a-a3a9-440c-9133-c4aec73b974f"/>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9bfa16a-a3a9-440c-9133-c4aec73b974f"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11" ma:displayName="Author"/>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5.xml><?xml version="1.0" encoding="utf-8"?>
<?mso-contentType ?>
<FormTemplates xmlns="http://schemas.microsoft.com/sharepoint/v3/contenttype/forms">
  <Display>DocumentLibraryForm</Display>
  <Edit>DocumentLibraryForm</Edit>
  <New>DocumentLibraryForm</New>
</FormTemplates>
</file>

<file path=customXml/item6.xml><?xml version="1.0" encoding="utf-8"?>
<?mso-contentType ?>
<SharedContentType xmlns="Microsoft.SharePoint.Taxonomy.ContentTypeSync" SourceId="0f5f3592-6945-4c22-808a-f55b4355eea4" ContentTypeId="0x0101000CDCA907424BAC4488B93C6F45323752" PreviousValue="false"/>
</file>

<file path=customXml/itemProps1.xml><?xml version="1.0" encoding="utf-8"?>
<ds:datastoreItem xmlns:ds="http://schemas.openxmlformats.org/officeDocument/2006/customXml" ds:itemID="{B14B36A9-50A9-4E15-BBFE-8DD6946888A5}">
  <ds:schemaRefs>
    <ds:schemaRef ds:uri="http://schemas.microsoft.com/office/2006/metadata/longProperties"/>
  </ds:schemaRefs>
</ds:datastoreItem>
</file>

<file path=customXml/itemProps2.xml><?xml version="1.0" encoding="utf-8"?>
<ds:datastoreItem xmlns:ds="http://schemas.openxmlformats.org/officeDocument/2006/customXml" ds:itemID="{2DB6BDB5-42AD-473E-822E-71BD54505457}">
  <ds:schemaRefs>
    <ds:schemaRef ds:uri="http://purl.org/dc/terms/"/>
    <ds:schemaRef ds:uri="http://schemas.openxmlformats.org/package/2006/metadata/core-properties"/>
    <ds:schemaRef ds:uri="http://schemas.microsoft.com/office/2006/documentManagement/types"/>
    <ds:schemaRef ds:uri="http://purl.org/dc/elements/1.1/"/>
    <ds:schemaRef ds:uri="http://schemas.microsoft.com/office/2006/metadata/properties"/>
    <ds:schemaRef ds:uri="http://schemas.microsoft.com/office/infopath/2007/PartnerControls"/>
    <ds:schemaRef ds:uri="69bfa16a-a3a9-440c-9133-c4aec73b974f"/>
    <ds:schemaRef ds:uri="http://www.w3.org/XML/1998/namespace"/>
    <ds:schemaRef ds:uri="http://purl.org/dc/dcmitype/"/>
  </ds:schemaRefs>
</ds:datastoreItem>
</file>

<file path=customXml/itemProps3.xml><?xml version="1.0" encoding="utf-8"?>
<ds:datastoreItem xmlns:ds="http://schemas.openxmlformats.org/officeDocument/2006/customXml" ds:itemID="{271C2712-CAD4-40B8-A255-83D1DA47BBE5}">
  <ds:schemaRefs>
    <ds:schemaRef ds:uri="http://schemas.microsoft.com/sharepoint/events"/>
  </ds:schemaRefs>
</ds:datastoreItem>
</file>

<file path=customXml/itemProps4.xml><?xml version="1.0" encoding="utf-8"?>
<ds:datastoreItem xmlns:ds="http://schemas.openxmlformats.org/officeDocument/2006/customXml" ds:itemID="{15AEAE1A-B90A-43A8-8371-03423834508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9bfa16a-a3a9-440c-9133-c4aec73b974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5.xml><?xml version="1.0" encoding="utf-8"?>
<ds:datastoreItem xmlns:ds="http://schemas.openxmlformats.org/officeDocument/2006/customXml" ds:itemID="{50592C53-20C4-4985-9439-B1470914EEA1}">
  <ds:schemaRefs>
    <ds:schemaRef ds:uri="http://schemas.microsoft.com/sharepoint/v3/contenttype/forms"/>
  </ds:schemaRefs>
</ds:datastoreItem>
</file>

<file path=customXml/itemProps6.xml><?xml version="1.0" encoding="utf-8"?>
<ds:datastoreItem xmlns:ds="http://schemas.openxmlformats.org/officeDocument/2006/customXml" ds:itemID="{40950891-050D-4BC0-9EA6-3AD45CD513CA}">
  <ds:schemaRefs>
    <ds:schemaRef ds:uri="Microsoft.SharePoint.Taxonomy.ContentTypeSync"/>
  </ds:schemaRefs>
</ds:datastoreItem>
</file>

<file path=docProps/app.xml><?xml version="1.0" encoding="utf-8"?>
<Properties xmlns="http://schemas.openxmlformats.org/officeDocument/2006/extended-properties" xmlns:vt="http://schemas.openxmlformats.org/officeDocument/2006/docPropsVTypes">
  <Template>30187 HQSCNZ Powerpoint Template</Template>
  <TotalTime>9083</TotalTime>
  <Words>782</Words>
  <Application>Microsoft Office PowerPoint</Application>
  <PresentationFormat>On-screen Show (4:3)</PresentationFormat>
  <Paragraphs>186</Paragraphs>
  <Slides>16</Slides>
  <Notes>10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MS PGothic</vt:lpstr>
      <vt:lpstr>MS PGothic</vt:lpstr>
      <vt:lpstr>Arial</vt:lpstr>
      <vt:lpstr>Calibri</vt:lpstr>
      <vt:lpstr>Times New Roman</vt:lpstr>
      <vt:lpstr>30187 HQSCNZ Powerpoint Template</vt:lpstr>
      <vt:lpstr>      Dr Roz Sorensen Manager, MHA QIP Health Quality &amp; Safety Commission 1/11/18 </vt:lpstr>
      <vt:lpstr> SECLUSION </vt:lpstr>
      <vt:lpstr>This presentation</vt:lpstr>
      <vt:lpstr>The data</vt:lpstr>
      <vt:lpstr>Seclusion</vt:lpstr>
      <vt:lpstr>Consumer experience</vt:lpstr>
      <vt:lpstr>PowerPoint Presentation</vt:lpstr>
      <vt:lpstr>PowerPoint Presentation</vt:lpstr>
      <vt:lpstr>Co-design</vt:lpstr>
      <vt:lpstr>Capturing emotions(1)</vt:lpstr>
      <vt:lpstr>Capturing emotions (2)</vt:lpstr>
      <vt:lpstr>Capturing emotions (3)</vt:lpstr>
      <vt:lpstr>Viewing story boards</vt:lpstr>
      <vt:lpstr>People tell us</vt:lpstr>
      <vt:lpstr>A few words</vt:lpstr>
      <vt:lpstr>Thank you</vt:lpstr>
    </vt:vector>
  </TitlesOfParts>
  <Company>Ministry of Health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Collaborative overview Carmela Petagna</dc:title>
  <dc:creator>Carmela Petagna</dc:creator>
  <cp:lastModifiedBy>Roz Sorensen</cp:lastModifiedBy>
  <cp:revision>256</cp:revision>
  <cp:lastPrinted>2018-09-04T21:51:48Z</cp:lastPrinted>
  <dcterms:created xsi:type="dcterms:W3CDTF">2011-02-14T19:21:33Z</dcterms:created>
  <dcterms:modified xsi:type="dcterms:W3CDTF">2018-10-31T19:24:54Z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dlc_DocId">
    <vt:lpwstr>HQSC-340-8581</vt:lpwstr>
  </property>
  <property fmtid="{D5CDD505-2E9C-101B-9397-08002B2CF9AE}" pid="3" name="_dlc_DocIdItemGuid">
    <vt:lpwstr>2e819206-97d6-4179-888a-8edc94cf3edc</vt:lpwstr>
  </property>
  <property fmtid="{D5CDD505-2E9C-101B-9397-08002B2CF9AE}" pid="4" name="_dlc_DocIdUrl">
    <vt:lpwstr>http://intranet.hqsc.local/DMS/Programmes/_layouts/DocIdRedir.aspx?ID=HQSC-340-8581, HQSC-340-8581</vt:lpwstr>
  </property>
  <property fmtid="{D5CDD505-2E9C-101B-9397-08002B2CF9AE}" pid="5" name="EmTo">
    <vt:lpwstr/>
  </property>
  <property fmtid="{D5CDD505-2E9C-101B-9397-08002B2CF9AE}" pid="6" name="EmFrom">
    <vt:lpwstr/>
  </property>
  <property fmtid="{D5CDD505-2E9C-101B-9397-08002B2CF9AE}" pid="7" name="EmType">
    <vt:lpwstr/>
  </property>
  <property fmtid="{D5CDD505-2E9C-101B-9397-08002B2CF9AE}" pid="8" name="EmSubject">
    <vt:lpwstr/>
  </property>
  <property fmtid="{D5CDD505-2E9C-101B-9397-08002B2CF9AE}" pid="9" name="EmAttachCount">
    <vt:lpwstr/>
  </property>
  <property fmtid="{D5CDD505-2E9C-101B-9397-08002B2CF9AE}" pid="10" name="EmCategory">
    <vt:lpwstr/>
  </property>
  <property fmtid="{D5CDD505-2E9C-101B-9397-08002B2CF9AE}" pid="11" name="EmBody">
    <vt:lpwstr/>
  </property>
  <property fmtid="{D5CDD505-2E9C-101B-9397-08002B2CF9AE}" pid="12" name="EmCC">
    <vt:lpwstr/>
  </property>
  <property fmtid="{D5CDD505-2E9C-101B-9397-08002B2CF9AE}" pid="13" name="EmBCC">
    <vt:lpwstr/>
  </property>
  <property fmtid="{D5CDD505-2E9C-101B-9397-08002B2CF9AE}" pid="14" name="EmFromName">
    <vt:lpwstr/>
  </property>
  <property fmtid="{D5CDD505-2E9C-101B-9397-08002B2CF9AE}" pid="15" name="EmID">
    <vt:lpwstr/>
  </property>
  <property fmtid="{D5CDD505-2E9C-101B-9397-08002B2CF9AE}" pid="16" name="EmCon">
    <vt:lpwstr/>
  </property>
  <property fmtid="{D5CDD505-2E9C-101B-9397-08002B2CF9AE}" pid="17" name="ContentTypeId">
    <vt:lpwstr>0x0101000CDCA907424BAC4488B93C6F45323752003DFB7F9CF8FDA049AD8B23B9220D46CD0061D1646A3968674FBA2F226106E75E49</vt:lpwstr>
  </property>
</Properties>
</file>