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9" r:id="rId1"/>
    <p:sldMasterId id="2147483781" r:id="rId2"/>
  </p:sldMasterIdLst>
  <p:notesMasterIdLst>
    <p:notesMasterId r:id="rId43"/>
  </p:notesMasterIdLst>
  <p:handoutMasterIdLst>
    <p:handoutMasterId r:id="rId44"/>
  </p:handoutMasterIdLst>
  <p:sldIdLst>
    <p:sldId id="438" r:id="rId3"/>
    <p:sldId id="442" r:id="rId4"/>
    <p:sldId id="375" r:id="rId5"/>
    <p:sldId id="376" r:id="rId6"/>
    <p:sldId id="377" r:id="rId7"/>
    <p:sldId id="448" r:id="rId8"/>
    <p:sldId id="449" r:id="rId9"/>
    <p:sldId id="354" r:id="rId10"/>
    <p:sldId id="441" r:id="rId11"/>
    <p:sldId id="426" r:id="rId12"/>
    <p:sldId id="372" r:id="rId13"/>
    <p:sldId id="443" r:id="rId14"/>
    <p:sldId id="399" r:id="rId15"/>
    <p:sldId id="400" r:id="rId16"/>
    <p:sldId id="403" r:id="rId17"/>
    <p:sldId id="444" r:id="rId18"/>
    <p:sldId id="447" r:id="rId19"/>
    <p:sldId id="390" r:id="rId20"/>
    <p:sldId id="450" r:id="rId21"/>
    <p:sldId id="451" r:id="rId22"/>
    <p:sldId id="453" r:id="rId23"/>
    <p:sldId id="300" r:id="rId24"/>
    <p:sldId id="460" r:id="rId25"/>
    <p:sldId id="289" r:id="rId26"/>
    <p:sldId id="304" r:id="rId27"/>
    <p:sldId id="305" r:id="rId28"/>
    <p:sldId id="307" r:id="rId29"/>
    <p:sldId id="396" r:id="rId30"/>
    <p:sldId id="439" r:id="rId31"/>
    <p:sldId id="368" r:id="rId32"/>
    <p:sldId id="413" r:id="rId33"/>
    <p:sldId id="360" r:id="rId34"/>
    <p:sldId id="361" r:id="rId35"/>
    <p:sldId id="362" r:id="rId36"/>
    <p:sldId id="364" r:id="rId37"/>
    <p:sldId id="365" r:id="rId38"/>
    <p:sldId id="366" r:id="rId39"/>
    <p:sldId id="367" r:id="rId40"/>
    <p:sldId id="326" r:id="rId41"/>
    <p:sldId id="312" r:id="rId42"/>
  </p:sldIdLst>
  <p:sldSz cx="12192000" cy="6858000"/>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207" userDrawn="1">
          <p15:clr>
            <a:srgbClr val="A4A3A4"/>
          </p15:clr>
        </p15:guide>
        <p15:guide id="2" pos="292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User" initials="WU"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79D"/>
    <a:srgbClr val="04849E"/>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62" autoAdjust="0"/>
    <p:restoredTop sz="80187" autoAdjust="0"/>
  </p:normalViewPr>
  <p:slideViewPr>
    <p:cSldViewPr snapToGrid="0">
      <p:cViewPr varScale="1">
        <p:scale>
          <a:sx n="60" d="100"/>
          <a:sy n="60" d="100"/>
        </p:scale>
        <p:origin x="564" y="56"/>
      </p:cViewPr>
      <p:guideLst>
        <p:guide orient="horz" pos="2160"/>
        <p:guide pos="384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4116"/>
    </p:cViewPr>
  </p:sorterViewPr>
  <p:notesViewPr>
    <p:cSldViewPr snapToGrid="0">
      <p:cViewPr varScale="1">
        <p:scale>
          <a:sx n="46" d="100"/>
          <a:sy n="46" d="100"/>
        </p:scale>
        <p:origin x="-1590" y="-102"/>
      </p:cViewPr>
      <p:guideLst>
        <p:guide orient="horz" pos="2207"/>
        <p:guide pos="292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oleObject" Target="https://wisegroup434-my.sharepoint.com/personal/heather_kongs-taylor_tepou_co_nz/Documents/Desktop/FMQ%20data%20results%20NZ%20collated%2015.06.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wisegroup434.sharepoint.com/sites/tepou/projects/5%20Steps/Evaluation/Drug%20and%20alcohol%20v%20gambling%2023.07.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2301064368981247E-2"/>
          <c:y val="0.17066089711759003"/>
          <c:w val="0.95539787126203746"/>
          <c:h val="0.55790120829490908"/>
        </c:manualLayout>
      </c:layout>
      <c:barChart>
        <c:barDir val="col"/>
        <c:grouping val="clustered"/>
        <c:varyColors val="0"/>
        <c:ser>
          <c:idx val="0"/>
          <c:order val="0"/>
          <c:tx>
            <c:strRef>
              <c:f>'TFB x ethnicity'!$M$25</c:f>
              <c:strCache>
                <c:ptCount val="1"/>
                <c:pt idx="0">
                  <c:v>Average of Pre TFB</c:v>
                </c:pt>
              </c:strCache>
            </c:strRef>
          </c:tx>
          <c:spPr>
            <a:solidFill>
              <a:srgbClr val="1F4C6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'TFB x ethnicity'!$L$26:$L$28</c:f>
              <c:strCache>
                <c:ptCount val="3"/>
                <c:pt idx="0">
                  <c:v>Māori (n=2)</c:v>
                </c:pt>
                <c:pt idx="1">
                  <c:v>NZ European (n=13)</c:v>
                </c:pt>
                <c:pt idx="2">
                  <c:v>Other (n=5)</c:v>
                </c:pt>
              </c:strCache>
            </c:strRef>
          </c:cat>
          <c:val>
            <c:numRef>
              <c:f>'TFB x ethnicity'!$M$26:$M$28</c:f>
              <c:numCache>
                <c:formatCode>0.0</c:formatCode>
                <c:ptCount val="3"/>
                <c:pt idx="0">
                  <c:v>13.5</c:v>
                </c:pt>
                <c:pt idx="1">
                  <c:v>26.692307692307693</c:v>
                </c:pt>
                <c:pt idx="2">
                  <c:v>30.6</c:v>
                </c:pt>
              </c:numCache>
            </c:numRef>
          </c:val>
          <c:extLst xmlns:c16r2="http://schemas.microsoft.com/office/drawing/2015/06/chart">
            <c:ext xmlns:c16="http://schemas.microsoft.com/office/drawing/2014/chart" uri="{C3380CC4-5D6E-409C-BE32-E72D297353CC}">
              <c16:uniqueId val="{00000000-D3E2-44B8-8493-DCAD06A14E16}"/>
            </c:ext>
          </c:extLst>
        </c:ser>
        <c:ser>
          <c:idx val="1"/>
          <c:order val="1"/>
          <c:tx>
            <c:strRef>
              <c:f>'TFB x ethnicity'!$N$25</c:f>
              <c:strCache>
                <c:ptCount val="1"/>
                <c:pt idx="0">
                  <c:v>Average of Post TFB</c:v>
                </c:pt>
              </c:strCache>
            </c:strRef>
          </c:tx>
          <c:spPr>
            <a:solidFill>
              <a:srgbClr val="7FBB3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'TFB x ethnicity'!$L$26:$L$28</c:f>
              <c:strCache>
                <c:ptCount val="3"/>
                <c:pt idx="0">
                  <c:v>Māori (n=2)</c:v>
                </c:pt>
                <c:pt idx="1">
                  <c:v>NZ European (n=13)</c:v>
                </c:pt>
                <c:pt idx="2">
                  <c:v>Other (n=5)</c:v>
                </c:pt>
              </c:strCache>
            </c:strRef>
          </c:cat>
          <c:val>
            <c:numRef>
              <c:f>'TFB x ethnicity'!$N$26:$N$28</c:f>
              <c:numCache>
                <c:formatCode>0.0</c:formatCode>
                <c:ptCount val="3"/>
                <c:pt idx="0">
                  <c:v>4.5</c:v>
                </c:pt>
                <c:pt idx="1">
                  <c:v>16.923076923076923</c:v>
                </c:pt>
                <c:pt idx="2">
                  <c:v>19.399999999999999</c:v>
                </c:pt>
              </c:numCache>
            </c:numRef>
          </c:val>
          <c:extLst xmlns:c16r2="http://schemas.microsoft.com/office/drawing/2015/06/chart">
            <c:ext xmlns:c16="http://schemas.microsoft.com/office/drawing/2014/chart" uri="{C3380CC4-5D6E-409C-BE32-E72D297353CC}">
              <c16:uniqueId val="{00000001-D3E2-44B8-8493-DCAD06A14E16}"/>
            </c:ext>
          </c:extLst>
        </c:ser>
        <c:dLbls>
          <c:showLegendKey val="0"/>
          <c:showVal val="0"/>
          <c:showCatName val="0"/>
          <c:showSerName val="0"/>
          <c:showPercent val="0"/>
          <c:showBubbleSize val="0"/>
        </c:dLbls>
        <c:gapWidth val="219"/>
        <c:overlap val="-27"/>
        <c:axId val="332379536"/>
        <c:axId val="332379928"/>
      </c:barChart>
      <c:catAx>
        <c:axId val="3323795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32379928"/>
        <c:crosses val="autoZero"/>
        <c:auto val="1"/>
        <c:lblAlgn val="ctr"/>
        <c:lblOffset val="100"/>
        <c:noMultiLvlLbl val="0"/>
      </c:catAx>
      <c:valAx>
        <c:axId val="332379928"/>
        <c:scaling>
          <c:orientation val="minMax"/>
        </c:scaling>
        <c:delete val="1"/>
        <c:axPos val="l"/>
        <c:numFmt formatCode="0.0" sourceLinked="1"/>
        <c:majorTickMark val="none"/>
        <c:minorTickMark val="none"/>
        <c:tickLblPos val="nextTo"/>
        <c:crossAx val="332379536"/>
        <c:crosses val="autoZero"/>
        <c:crossBetween val="between"/>
      </c:valAx>
      <c:spPr>
        <a:noFill/>
        <a:ln w="25400">
          <a:noFill/>
        </a:ln>
        <a:effectLst/>
      </c:spPr>
    </c:plotArea>
    <c:legend>
      <c:legendPos val="b"/>
      <c:layout>
        <c:manualLayout>
          <c:xMode val="edge"/>
          <c:yMode val="edge"/>
          <c:x val="0.31465988626421698"/>
          <c:y val="0.88378141073173033"/>
          <c:w val="0.38611220472440938"/>
          <c:h val="4.7459246966326515E-2"/>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477811801302622E-2"/>
          <c:y val="0.29206142859880246"/>
          <c:w val="0.9293047877456232"/>
          <c:h val="0.46979021500479562"/>
        </c:manualLayout>
      </c:layout>
      <c:barChart>
        <c:barDir val="col"/>
        <c:grouping val="clustered"/>
        <c:varyColors val="0"/>
        <c:ser>
          <c:idx val="0"/>
          <c:order val="0"/>
          <c:tx>
            <c:strRef>
              <c:f>'[Drug and alcohol v gambling 23.07.xlsx]Sheet1'!$A$20</c:f>
              <c:strCache>
                <c:ptCount val="1"/>
                <c:pt idx="0">
                  <c:v>Substance Use</c:v>
                </c:pt>
              </c:strCache>
            </c:strRef>
          </c:tx>
          <c:spPr>
            <a:solidFill>
              <a:srgbClr val="1F4C6A"/>
            </a:solidFill>
            <a:ln>
              <a:noFill/>
            </a:ln>
            <a:effectLst/>
          </c:spPr>
          <c:invertIfNegative val="0"/>
          <c:dLbls>
            <c:dLbl>
              <c:idx val="0"/>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C2FE-430A-8544-5840188DCF77}"/>
                </c:ext>
                <c:ext xmlns:c15="http://schemas.microsoft.com/office/drawing/2012/chart" uri="{CE6537A1-D6FC-4f65-9D91-7224C49458BB}">
                  <c15:layout/>
                </c:ext>
              </c:extLst>
            </c:dLbl>
            <c:dLbl>
              <c:idx val="1"/>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C2FE-430A-8544-5840188DCF77}"/>
                </c:ext>
                <c:ext xmlns:c15="http://schemas.microsoft.com/office/drawing/2012/chart" uri="{CE6537A1-D6FC-4f65-9D91-7224C49458BB}">
                  <c15:layout/>
                </c:ext>
              </c:extLst>
            </c:dLbl>
            <c:dLbl>
              <c:idx val="2"/>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C2FE-430A-8544-5840188DCF77}"/>
                </c:ex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[1]Sheet1!$B$19:$D$19</c:f>
              <c:strCache>
                <c:ptCount val="3"/>
                <c:pt idx="0">
                  <c:v>Pre</c:v>
                </c:pt>
                <c:pt idx="1">
                  <c:v>Post</c:v>
                </c:pt>
                <c:pt idx="2">
                  <c:v>3 month</c:v>
                </c:pt>
              </c:strCache>
            </c:strRef>
          </c:cat>
          <c:val>
            <c:numRef>
              <c:f>[1]Sheet1!$B$20:$D$20</c:f>
              <c:numCache>
                <c:formatCode>0</c:formatCode>
                <c:ptCount val="3"/>
                <c:pt idx="0">
                  <c:v>29.8</c:v>
                </c:pt>
                <c:pt idx="1">
                  <c:v>15.1</c:v>
                </c:pt>
                <c:pt idx="2">
                  <c:v>15.333333333333334</c:v>
                </c:pt>
              </c:numCache>
            </c:numRef>
          </c:val>
          <c:extLst xmlns:c16r2="http://schemas.microsoft.com/office/drawing/2015/06/chart">
            <c:ext xmlns:c16="http://schemas.microsoft.com/office/drawing/2014/chart" uri="{C3380CC4-5D6E-409C-BE32-E72D297353CC}">
              <c16:uniqueId val="{00000003-C2FE-430A-8544-5840188DCF77}"/>
            </c:ext>
          </c:extLst>
        </c:ser>
        <c:ser>
          <c:idx val="1"/>
          <c:order val="1"/>
          <c:tx>
            <c:strRef>
              <c:f>'[Drug and alcohol v gambling 23.07.xlsx]Sheet1'!$A$21</c:f>
              <c:strCache>
                <c:ptCount val="1"/>
                <c:pt idx="0">
                  <c:v>Gambling</c:v>
                </c:pt>
              </c:strCache>
            </c:strRef>
          </c:tx>
          <c:spPr>
            <a:solidFill>
              <a:srgbClr val="7FBB3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[1]Sheet1!$B$19:$D$19</c:f>
              <c:strCache>
                <c:ptCount val="3"/>
                <c:pt idx="0">
                  <c:v>Pre</c:v>
                </c:pt>
                <c:pt idx="1">
                  <c:v>Post</c:v>
                </c:pt>
                <c:pt idx="2">
                  <c:v>3 month</c:v>
                </c:pt>
              </c:strCache>
            </c:strRef>
          </c:cat>
          <c:val>
            <c:numRef>
              <c:f>[1]Sheet1!$B$21:$D$21</c:f>
              <c:numCache>
                <c:formatCode>0</c:formatCode>
                <c:ptCount val="3"/>
                <c:pt idx="0">
                  <c:v>23</c:v>
                </c:pt>
                <c:pt idx="1">
                  <c:v>16.3</c:v>
                </c:pt>
                <c:pt idx="2">
                  <c:v>12.333333333333334</c:v>
                </c:pt>
              </c:numCache>
            </c:numRef>
          </c:val>
          <c:extLst xmlns:c16r2="http://schemas.microsoft.com/office/drawing/2015/06/chart">
            <c:ext xmlns:c16="http://schemas.microsoft.com/office/drawing/2014/chart" uri="{C3380CC4-5D6E-409C-BE32-E72D297353CC}">
              <c16:uniqueId val="{00000004-C2FE-430A-8544-5840188DCF77}"/>
            </c:ext>
          </c:extLst>
        </c:ser>
        <c:dLbls>
          <c:showLegendKey val="0"/>
          <c:showVal val="0"/>
          <c:showCatName val="0"/>
          <c:showSerName val="0"/>
          <c:showPercent val="0"/>
          <c:showBubbleSize val="0"/>
        </c:dLbls>
        <c:gapWidth val="219"/>
        <c:overlap val="-27"/>
        <c:axId val="332379144"/>
        <c:axId val="332381104"/>
      </c:barChart>
      <c:catAx>
        <c:axId val="3323791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332381104"/>
        <c:crosses val="autoZero"/>
        <c:auto val="1"/>
        <c:lblAlgn val="ctr"/>
        <c:lblOffset val="100"/>
        <c:noMultiLvlLbl val="0"/>
      </c:catAx>
      <c:valAx>
        <c:axId val="332381104"/>
        <c:scaling>
          <c:orientation val="minMax"/>
        </c:scaling>
        <c:delete val="1"/>
        <c:axPos val="l"/>
        <c:numFmt formatCode="0" sourceLinked="1"/>
        <c:majorTickMark val="none"/>
        <c:minorTickMark val="none"/>
        <c:tickLblPos val="nextTo"/>
        <c:crossAx val="332379144"/>
        <c:crosses val="autoZero"/>
        <c:crossBetween val="between"/>
      </c:valAx>
      <c:spPr>
        <a:noFill/>
        <a:ln w="25400">
          <a:noFill/>
        </a:ln>
        <a:effectLst/>
      </c:spPr>
    </c:plotArea>
    <c:legend>
      <c:legendPos val="b"/>
      <c:layout>
        <c:manualLayout>
          <c:xMode val="edge"/>
          <c:yMode val="edge"/>
          <c:x val="0.31508323612326233"/>
          <c:y val="0.90119269865267271"/>
          <c:w val="0.36983340624088656"/>
          <c:h val="4.0768086779561973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2"/>
            <a:ext cx="4028440" cy="350519"/>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5265812" y="2"/>
            <a:ext cx="4028440" cy="350519"/>
          </a:xfrm>
          <a:prstGeom prst="rect">
            <a:avLst/>
          </a:prstGeom>
        </p:spPr>
        <p:txBody>
          <a:bodyPr vert="horz" lIns="91440" tIns="45720" rIns="91440" bIns="45720" rtlCol="0"/>
          <a:lstStyle>
            <a:lvl1pPr algn="r">
              <a:defRPr sz="1200"/>
            </a:lvl1pPr>
          </a:lstStyle>
          <a:p>
            <a:fld id="{764C79CB-D49A-46FE-89C7-C72C4CFA87CB}" type="datetimeFigureOut">
              <a:rPr lang="en-NZ" smtClean="0"/>
              <a:pPr/>
              <a:t>1/11/2018</a:t>
            </a:fld>
            <a:endParaRPr lang="en-NZ"/>
          </a:p>
        </p:txBody>
      </p:sp>
      <p:sp>
        <p:nvSpPr>
          <p:cNvPr id="4" name="Footer Placeholder 3"/>
          <p:cNvSpPr>
            <a:spLocks noGrp="1"/>
          </p:cNvSpPr>
          <p:nvPr>
            <p:ph type="ftr" sz="quarter" idx="2"/>
          </p:nvPr>
        </p:nvSpPr>
        <p:spPr>
          <a:xfrm>
            <a:off x="3" y="6658667"/>
            <a:ext cx="4028440" cy="350519"/>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5265812" y="6658667"/>
            <a:ext cx="4028440" cy="350519"/>
          </a:xfrm>
          <a:prstGeom prst="rect">
            <a:avLst/>
          </a:prstGeom>
        </p:spPr>
        <p:txBody>
          <a:bodyPr vert="horz" lIns="91440" tIns="45720" rIns="91440" bIns="45720" rtlCol="0" anchor="b"/>
          <a:lstStyle>
            <a:lvl1pPr algn="r">
              <a:defRPr sz="1200"/>
            </a:lvl1pPr>
          </a:lstStyle>
          <a:p>
            <a:fld id="{AB98F16F-BD18-4555-B524-41B80BE48717}" type="slidenum">
              <a:rPr lang="en-NZ" smtClean="0"/>
              <a:pPr/>
              <a:t>‹#›</a:t>
            </a:fld>
            <a:endParaRPr lang="en-NZ"/>
          </a:p>
        </p:txBody>
      </p:sp>
    </p:spTree>
    <p:extLst>
      <p:ext uri="{BB962C8B-B14F-4D97-AF65-F5344CB8AC3E}">
        <p14:creationId xmlns:p14="http://schemas.microsoft.com/office/powerpoint/2010/main" val="3662664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2311400" y="525463"/>
            <a:ext cx="4673600" cy="2628900"/>
          </a:xfrm>
          <a:prstGeom prst="rect">
            <a:avLst/>
          </a:prstGeom>
          <a:noFill/>
          <a:ln w="12700">
            <a:solidFill>
              <a:prstClr val="black"/>
            </a:solidFill>
          </a:ln>
        </p:spPr>
        <p:txBody>
          <a:bodyPr vert="horz" lIns="91440" tIns="45720" rIns="91440" bIns="45720" rtlCol="0" anchor="ctr"/>
          <a:lstStyle/>
          <a:p>
            <a:endParaRPr lang="en-NZ"/>
          </a:p>
        </p:txBody>
      </p:sp>
      <p:sp>
        <p:nvSpPr>
          <p:cNvPr id="7" name="Slide Number Placeholder 6"/>
          <p:cNvSpPr>
            <a:spLocks noGrp="1"/>
          </p:cNvSpPr>
          <p:nvPr>
            <p:ph type="sldNum" sz="quarter" idx="5"/>
          </p:nvPr>
        </p:nvSpPr>
        <p:spPr>
          <a:xfrm>
            <a:off x="5266707" y="6658367"/>
            <a:ext cx="4027481" cy="350912"/>
          </a:xfrm>
          <a:prstGeom prst="rect">
            <a:avLst/>
          </a:prstGeom>
        </p:spPr>
        <p:txBody>
          <a:bodyPr vert="horz" lIns="91440" tIns="45720" rIns="91440" bIns="45720" rtlCol="0" anchor="b"/>
          <a:lstStyle>
            <a:lvl1pPr algn="r">
              <a:defRPr sz="1200"/>
            </a:lvl1pPr>
          </a:lstStyle>
          <a:p>
            <a:fld id="{467273FA-06EC-4EAF-9E0A-03026B452E31}" type="slidenum">
              <a:rPr lang="en-NZ" smtClean="0"/>
              <a:pPr/>
              <a:t>‹#›</a:t>
            </a:fld>
            <a:endParaRPr lang="en-NZ"/>
          </a:p>
        </p:txBody>
      </p:sp>
      <p:sp>
        <p:nvSpPr>
          <p:cNvPr id="8" name="Notes Placeholder 7"/>
          <p:cNvSpPr>
            <a:spLocks noGrp="1"/>
          </p:cNvSpPr>
          <p:nvPr>
            <p:ph type="body" sz="quarter" idx="3"/>
          </p:nvPr>
        </p:nvSpPr>
        <p:spPr>
          <a:xfrm>
            <a:off x="929422" y="3329747"/>
            <a:ext cx="7437562" cy="315484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Tree>
    <p:extLst>
      <p:ext uri="{BB962C8B-B14F-4D97-AF65-F5344CB8AC3E}">
        <p14:creationId xmlns:p14="http://schemas.microsoft.com/office/powerpoint/2010/main" val="2858072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467273FA-06EC-4EAF-9E0A-03026B452E31}" type="slidenum">
              <a:rPr lang="en-NZ" smtClean="0"/>
              <a:pPr/>
              <a:t>1</a:t>
            </a:fld>
            <a:endParaRPr lang="en-NZ"/>
          </a:p>
        </p:txBody>
      </p:sp>
    </p:spTree>
    <p:extLst>
      <p:ext uri="{BB962C8B-B14F-4D97-AF65-F5344CB8AC3E}">
        <p14:creationId xmlns:p14="http://schemas.microsoft.com/office/powerpoint/2010/main" val="3976049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200" b="0" i="0" kern="1200" dirty="0">
                <a:solidFill>
                  <a:schemeClr val="tx1"/>
                </a:solidFill>
                <a:effectLst/>
                <a:latin typeface="+mn-lt"/>
                <a:ea typeface="+mn-ea"/>
                <a:cs typeface="+mn-cs"/>
              </a:rPr>
              <a:t>.</a:t>
            </a:r>
            <a:endParaRPr lang="en-NZ"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7950F45-F617-4EED-B2A9-534C0EE06267}" type="slidenum">
              <a:rPr kumimoji="0" lang="en-NZ"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NZ"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31849541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467273FA-06EC-4EAF-9E0A-03026B452E31}" type="slidenum">
              <a:rPr lang="en-NZ" smtClean="0"/>
              <a:pPr/>
              <a:t>26</a:t>
            </a:fld>
            <a:endParaRPr lang="en-NZ"/>
          </a:p>
        </p:txBody>
      </p:sp>
    </p:spTree>
    <p:extLst>
      <p:ext uri="{BB962C8B-B14F-4D97-AF65-F5344CB8AC3E}">
        <p14:creationId xmlns:p14="http://schemas.microsoft.com/office/powerpoint/2010/main" val="13720057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67273FA-06EC-4EAF-9E0A-03026B452E31}" type="slidenum">
              <a:rPr lang="en-NZ" smtClean="0"/>
              <a:pPr/>
              <a:t>28</a:t>
            </a:fld>
            <a:endParaRPr lang="en-NZ"/>
          </a:p>
        </p:txBody>
      </p:sp>
    </p:spTree>
    <p:extLst>
      <p:ext uri="{BB962C8B-B14F-4D97-AF65-F5344CB8AC3E}">
        <p14:creationId xmlns:p14="http://schemas.microsoft.com/office/powerpoint/2010/main" val="42137805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67273FA-06EC-4EAF-9E0A-03026B452E31}" type="slidenum">
              <a:rPr lang="en-NZ" smtClean="0"/>
              <a:pPr/>
              <a:t>30</a:t>
            </a:fld>
            <a:endParaRPr lang="en-NZ"/>
          </a:p>
        </p:txBody>
      </p:sp>
    </p:spTree>
    <p:extLst>
      <p:ext uri="{BB962C8B-B14F-4D97-AF65-F5344CB8AC3E}">
        <p14:creationId xmlns:p14="http://schemas.microsoft.com/office/powerpoint/2010/main" val="17083546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67273FA-06EC-4EAF-9E0A-03026B452E31}" type="slidenum">
              <a:rPr lang="en-NZ" smtClean="0"/>
              <a:pPr/>
              <a:t>32</a:t>
            </a:fld>
            <a:endParaRPr lang="en-NZ"/>
          </a:p>
        </p:txBody>
      </p:sp>
    </p:spTree>
    <p:extLst>
      <p:ext uri="{BB962C8B-B14F-4D97-AF65-F5344CB8AC3E}">
        <p14:creationId xmlns:p14="http://schemas.microsoft.com/office/powerpoint/2010/main" val="35027807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67273FA-06EC-4EAF-9E0A-03026B452E31}" type="slidenum">
              <a:rPr lang="en-NZ" smtClean="0"/>
              <a:pPr/>
              <a:t>33</a:t>
            </a:fld>
            <a:endParaRPr lang="en-NZ"/>
          </a:p>
        </p:txBody>
      </p:sp>
    </p:spTree>
    <p:extLst>
      <p:ext uri="{BB962C8B-B14F-4D97-AF65-F5344CB8AC3E}">
        <p14:creationId xmlns:p14="http://schemas.microsoft.com/office/powerpoint/2010/main" val="22144782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67273FA-06EC-4EAF-9E0A-03026B452E31}" type="slidenum">
              <a:rPr lang="en-NZ" smtClean="0"/>
              <a:pPr/>
              <a:t>34</a:t>
            </a:fld>
            <a:endParaRPr lang="en-NZ"/>
          </a:p>
        </p:txBody>
      </p:sp>
    </p:spTree>
    <p:extLst>
      <p:ext uri="{BB962C8B-B14F-4D97-AF65-F5344CB8AC3E}">
        <p14:creationId xmlns:p14="http://schemas.microsoft.com/office/powerpoint/2010/main" val="38031185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67273FA-06EC-4EAF-9E0A-03026B452E31}" type="slidenum">
              <a:rPr lang="en-NZ" smtClean="0"/>
              <a:pPr/>
              <a:t>35</a:t>
            </a:fld>
            <a:endParaRPr lang="en-NZ"/>
          </a:p>
        </p:txBody>
      </p:sp>
    </p:spTree>
    <p:extLst>
      <p:ext uri="{BB962C8B-B14F-4D97-AF65-F5344CB8AC3E}">
        <p14:creationId xmlns:p14="http://schemas.microsoft.com/office/powerpoint/2010/main" val="11907117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67273FA-06EC-4EAF-9E0A-03026B452E31}" type="slidenum">
              <a:rPr lang="en-NZ" smtClean="0"/>
              <a:pPr/>
              <a:t>36</a:t>
            </a:fld>
            <a:endParaRPr lang="en-NZ"/>
          </a:p>
        </p:txBody>
      </p:sp>
    </p:spTree>
    <p:extLst>
      <p:ext uri="{BB962C8B-B14F-4D97-AF65-F5344CB8AC3E}">
        <p14:creationId xmlns:p14="http://schemas.microsoft.com/office/powerpoint/2010/main" val="27672437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67273FA-06EC-4EAF-9E0A-03026B452E31}" type="slidenum">
              <a:rPr lang="en-NZ" smtClean="0"/>
              <a:pPr/>
              <a:t>37</a:t>
            </a:fld>
            <a:endParaRPr lang="en-NZ"/>
          </a:p>
        </p:txBody>
      </p:sp>
    </p:spTree>
    <p:extLst>
      <p:ext uri="{BB962C8B-B14F-4D97-AF65-F5344CB8AC3E}">
        <p14:creationId xmlns:p14="http://schemas.microsoft.com/office/powerpoint/2010/main" val="3390466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67273FA-06EC-4EAF-9E0A-03026B452E31}" type="slidenum">
              <a:rPr lang="en-NZ" smtClean="0"/>
              <a:pPr/>
              <a:t>2</a:t>
            </a:fld>
            <a:endParaRPr lang="en-NZ"/>
          </a:p>
        </p:txBody>
      </p:sp>
    </p:spTree>
    <p:extLst>
      <p:ext uri="{BB962C8B-B14F-4D97-AF65-F5344CB8AC3E}">
        <p14:creationId xmlns:p14="http://schemas.microsoft.com/office/powerpoint/2010/main" val="19088161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67273FA-06EC-4EAF-9E0A-03026B452E31}" type="slidenum">
              <a:rPr lang="en-NZ" smtClean="0"/>
              <a:pPr/>
              <a:t>38</a:t>
            </a:fld>
            <a:endParaRPr lang="en-NZ"/>
          </a:p>
        </p:txBody>
      </p:sp>
    </p:spTree>
    <p:extLst>
      <p:ext uri="{BB962C8B-B14F-4D97-AF65-F5344CB8AC3E}">
        <p14:creationId xmlns:p14="http://schemas.microsoft.com/office/powerpoint/2010/main" val="41483476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CCE3184A-7C35-4605-88C1-F0350197A1CC}" type="slidenum">
              <a:rPr lang="en-NZ" smtClean="0"/>
              <a:pPr/>
              <a:t>39</a:t>
            </a:fld>
            <a:endParaRPr lang="en-NZ"/>
          </a:p>
        </p:txBody>
      </p:sp>
    </p:spTree>
    <p:extLst>
      <p:ext uri="{BB962C8B-B14F-4D97-AF65-F5344CB8AC3E}">
        <p14:creationId xmlns:p14="http://schemas.microsoft.com/office/powerpoint/2010/main" val="12035115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67273FA-06EC-4EAF-9E0A-03026B452E31}" type="slidenum">
              <a:rPr lang="en-NZ" smtClean="0"/>
              <a:pPr/>
              <a:t>40</a:t>
            </a:fld>
            <a:endParaRPr lang="en-NZ"/>
          </a:p>
        </p:txBody>
      </p:sp>
    </p:spTree>
    <p:extLst>
      <p:ext uri="{BB962C8B-B14F-4D97-AF65-F5344CB8AC3E}">
        <p14:creationId xmlns:p14="http://schemas.microsoft.com/office/powerpoint/2010/main" val="23673453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67273FA-06EC-4EAF-9E0A-03026B452E31}" type="slidenum">
              <a:rPr lang="en-NZ" smtClean="0"/>
              <a:pPr/>
              <a:t>3</a:t>
            </a:fld>
            <a:endParaRPr lang="en-NZ"/>
          </a:p>
        </p:txBody>
      </p:sp>
    </p:spTree>
    <p:extLst>
      <p:ext uri="{BB962C8B-B14F-4D97-AF65-F5344CB8AC3E}">
        <p14:creationId xmlns:p14="http://schemas.microsoft.com/office/powerpoint/2010/main" val="115852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67273FA-06EC-4EAF-9E0A-03026B452E31}" type="slidenum">
              <a:rPr lang="en-NZ" smtClean="0"/>
              <a:pPr/>
              <a:t>4</a:t>
            </a:fld>
            <a:endParaRPr lang="en-NZ"/>
          </a:p>
        </p:txBody>
      </p:sp>
    </p:spTree>
    <p:extLst>
      <p:ext uri="{BB962C8B-B14F-4D97-AF65-F5344CB8AC3E}">
        <p14:creationId xmlns:p14="http://schemas.microsoft.com/office/powerpoint/2010/main" val="2380442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67273FA-06EC-4EAF-9E0A-03026B452E31}" type="slidenum">
              <a:rPr lang="en-NZ" smtClean="0"/>
              <a:pPr/>
              <a:t>5</a:t>
            </a:fld>
            <a:endParaRPr lang="en-NZ"/>
          </a:p>
        </p:txBody>
      </p:sp>
    </p:spTree>
    <p:extLst>
      <p:ext uri="{BB962C8B-B14F-4D97-AF65-F5344CB8AC3E}">
        <p14:creationId xmlns:p14="http://schemas.microsoft.com/office/powerpoint/2010/main" val="33125624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67273FA-06EC-4EAF-9E0A-03026B452E31}" type="slidenum">
              <a:rPr lang="en-NZ" smtClean="0"/>
              <a:pPr/>
              <a:t>8</a:t>
            </a:fld>
            <a:endParaRPr lang="en-NZ"/>
          </a:p>
        </p:txBody>
      </p:sp>
    </p:spTree>
    <p:extLst>
      <p:ext uri="{BB962C8B-B14F-4D97-AF65-F5344CB8AC3E}">
        <p14:creationId xmlns:p14="http://schemas.microsoft.com/office/powerpoint/2010/main" val="40379569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67273FA-06EC-4EAF-9E0A-03026B452E31}" type="slidenum">
              <a:rPr lang="en-NZ" smtClean="0"/>
              <a:pPr/>
              <a:t>11</a:t>
            </a:fld>
            <a:endParaRPr lang="en-NZ"/>
          </a:p>
        </p:txBody>
      </p:sp>
    </p:spTree>
    <p:extLst>
      <p:ext uri="{BB962C8B-B14F-4D97-AF65-F5344CB8AC3E}">
        <p14:creationId xmlns:p14="http://schemas.microsoft.com/office/powerpoint/2010/main" val="487818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67273FA-06EC-4EAF-9E0A-03026B452E31}" type="slidenum">
              <a:rPr lang="en-NZ" smtClean="0"/>
              <a:pPr/>
              <a:t>12</a:t>
            </a:fld>
            <a:endParaRPr lang="en-NZ"/>
          </a:p>
        </p:txBody>
      </p:sp>
    </p:spTree>
    <p:extLst>
      <p:ext uri="{BB962C8B-B14F-4D97-AF65-F5344CB8AC3E}">
        <p14:creationId xmlns:p14="http://schemas.microsoft.com/office/powerpoint/2010/main" val="9522279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67273FA-06EC-4EAF-9E0A-03026B452E31}" type="slidenum">
              <a:rPr lang="en-NZ" smtClean="0"/>
              <a:pPr/>
              <a:t>18</a:t>
            </a:fld>
            <a:endParaRPr lang="en-NZ"/>
          </a:p>
        </p:txBody>
      </p:sp>
    </p:spTree>
    <p:extLst>
      <p:ext uri="{BB962C8B-B14F-4D97-AF65-F5344CB8AC3E}">
        <p14:creationId xmlns:p14="http://schemas.microsoft.com/office/powerpoint/2010/main" val="8457158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Z"/>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Z"/>
          </a:p>
        </p:txBody>
      </p:sp>
      <p:sp>
        <p:nvSpPr>
          <p:cNvPr id="4" name="Date Placeholder 3"/>
          <p:cNvSpPr>
            <a:spLocks noGrp="1"/>
          </p:cNvSpPr>
          <p:nvPr>
            <p:ph type="dt" sz="half" idx="10"/>
          </p:nvPr>
        </p:nvSpPr>
        <p:spPr/>
        <p:txBody>
          <a:bodyPr/>
          <a:lstStyle/>
          <a:p>
            <a:fld id="{EFDA038D-A146-4077-A75D-2F2728F29C97}" type="datetimeFigureOut">
              <a:rPr lang="en-NZ" smtClean="0"/>
              <a:t>1/11/2018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89454E2-8A92-4240-80F6-800D1205490D}" type="slidenum">
              <a:rPr lang="en-NZ" smtClean="0"/>
              <a:t>‹#›</a:t>
            </a:fld>
            <a:endParaRPr lang="en-NZ"/>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3840" y="137160"/>
            <a:ext cx="11704320" cy="6583680"/>
          </a:xfrm>
          <a:prstGeom prst="rect">
            <a:avLst/>
          </a:prstGeom>
        </p:spPr>
      </p:pic>
    </p:spTree>
    <p:extLst>
      <p:ext uri="{BB962C8B-B14F-4D97-AF65-F5344CB8AC3E}">
        <p14:creationId xmlns:p14="http://schemas.microsoft.com/office/powerpoint/2010/main" val="1358703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EFDA038D-A146-4077-A75D-2F2728F29C97}" type="datetimeFigureOut">
              <a:rPr lang="en-NZ" smtClean="0"/>
              <a:t>1/11/2018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89454E2-8A92-4240-80F6-800D1205490D}" type="slidenum">
              <a:rPr lang="en-NZ" smtClean="0"/>
              <a:t>‹#›</a:t>
            </a:fld>
            <a:endParaRPr lang="en-NZ"/>
          </a:p>
        </p:txBody>
      </p:sp>
    </p:spTree>
    <p:extLst>
      <p:ext uri="{BB962C8B-B14F-4D97-AF65-F5344CB8AC3E}">
        <p14:creationId xmlns:p14="http://schemas.microsoft.com/office/powerpoint/2010/main" val="2151834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EFDA038D-A146-4077-A75D-2F2728F29C97}" type="datetimeFigureOut">
              <a:rPr lang="en-NZ" smtClean="0"/>
              <a:t>1/11/2018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89454E2-8A92-4240-80F6-800D1205490D}" type="slidenum">
              <a:rPr lang="en-NZ" smtClean="0"/>
              <a:t>‹#›</a:t>
            </a:fld>
            <a:endParaRPr lang="en-NZ"/>
          </a:p>
        </p:txBody>
      </p:sp>
    </p:spTree>
    <p:extLst>
      <p:ext uri="{BB962C8B-B14F-4D97-AF65-F5344CB8AC3E}">
        <p14:creationId xmlns:p14="http://schemas.microsoft.com/office/powerpoint/2010/main" val="3216651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12192000" cy="3429000"/>
          </a:xfrm>
          <a:prstGeom prst="rect">
            <a:avLst/>
          </a:prstGeom>
          <a:gradFill flip="none" rotWithShape="1">
            <a:gsLst>
              <a:gs pos="2000">
                <a:srgbClr val="1F4C6C"/>
              </a:gs>
              <a:gs pos="100000">
                <a:srgbClr val="500D49"/>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sz="1800"/>
          </a:p>
        </p:txBody>
      </p:sp>
      <p:pic>
        <p:nvPicPr>
          <p:cNvPr id="5" name="Picture 2" descr="\\psf\Host\Volumes\Wise_Data\Communication Team New\Te Pou\Te Pou Corporate\-DESK FOLDER\Logo\Inhouse Print\Te Pou Rope White Transparent ligh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64752" y="876300"/>
            <a:ext cx="150283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4" descr="\\psf\Host\Volumes\Wise_Data\Communication Team New\Te Pou\Matua Raki\- DESK FOLDER\Logos\MR Logo White Transparent.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45134" y="260351"/>
            <a:ext cx="21209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psf\Host\Volumes\Wise_Data\Communication Team New\Te Pou\Te Pou Corporate\-DESK FOLDER\Logo\Working\Te Pou Logo FC.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89634" y="5661025"/>
            <a:ext cx="1475317"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6"/>
          <p:cNvSpPr txBox="1">
            <a:spLocks noChangeArrowheads="1"/>
          </p:cNvSpPr>
          <p:nvPr/>
        </p:nvSpPr>
        <p:spPr bwMode="auto">
          <a:xfrm>
            <a:off x="334433" y="6381750"/>
            <a:ext cx="3744384"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r>
              <a:rPr lang="en-NZ" sz="1600">
                <a:solidFill>
                  <a:schemeClr val="bg1"/>
                </a:solidFill>
                <a:latin typeface="Minion Pro" pitchFamily="18" charset="0"/>
              </a:rPr>
              <a:t>www.matuaraki.org.nz</a:t>
            </a:r>
          </a:p>
        </p:txBody>
      </p:sp>
      <p:sp>
        <p:nvSpPr>
          <p:cNvPr id="9" name="TextBox 17"/>
          <p:cNvSpPr txBox="1">
            <a:spLocks noChangeArrowheads="1"/>
          </p:cNvSpPr>
          <p:nvPr/>
        </p:nvSpPr>
        <p:spPr bwMode="auto">
          <a:xfrm>
            <a:off x="8119534" y="6381750"/>
            <a:ext cx="37465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defRPr/>
            </a:pPr>
            <a:r>
              <a:rPr lang="en-NZ" sz="1600">
                <a:solidFill>
                  <a:schemeClr val="bg1"/>
                </a:solidFill>
                <a:latin typeface="Minion Pro" pitchFamily="18" charset="0"/>
              </a:rPr>
              <a:t>www.tepou.co.nz</a:t>
            </a:r>
          </a:p>
        </p:txBody>
      </p:sp>
      <p:sp>
        <p:nvSpPr>
          <p:cNvPr id="2" name="Title 1"/>
          <p:cNvSpPr>
            <a:spLocks noGrp="1"/>
          </p:cNvSpPr>
          <p:nvPr>
            <p:ph type="ctrTitle"/>
          </p:nvPr>
        </p:nvSpPr>
        <p:spPr>
          <a:xfrm>
            <a:off x="623392" y="1052736"/>
            <a:ext cx="11137237" cy="2088232"/>
          </a:xfrm>
        </p:spPr>
        <p:txBody>
          <a:bodyPr anchor="b"/>
          <a:lstStyle>
            <a:lvl1pPr algn="l">
              <a:defRPr>
                <a:solidFill>
                  <a:schemeClr val="bg1"/>
                </a:solidFill>
                <a:latin typeface="Trebuchet MS" pitchFamily="34" charset="0"/>
              </a:defRPr>
            </a:lvl1pPr>
          </a:lstStyle>
          <a:p>
            <a:r>
              <a:rPr lang="en-US"/>
              <a:t>Click to edit Master title style</a:t>
            </a:r>
            <a:endParaRPr lang="en-NZ" dirty="0"/>
          </a:p>
        </p:txBody>
      </p:sp>
      <p:sp>
        <p:nvSpPr>
          <p:cNvPr id="3" name="Subtitle 2"/>
          <p:cNvSpPr>
            <a:spLocks noGrp="1"/>
          </p:cNvSpPr>
          <p:nvPr>
            <p:ph type="subTitle" idx="1"/>
          </p:nvPr>
        </p:nvSpPr>
        <p:spPr>
          <a:xfrm>
            <a:off x="622991" y="4149080"/>
            <a:ext cx="7873276" cy="2088232"/>
          </a:xfrm>
        </p:spPr>
        <p:txBody>
          <a:bodyPr/>
          <a:lstStyle>
            <a:lvl1pPr marL="0" indent="0" algn="l">
              <a:buNone/>
              <a:defRPr>
                <a:solidFill>
                  <a:srgbClr val="1F4C6C"/>
                </a:solidFill>
                <a:latin typeface="Trebuchet M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NZ" dirty="0"/>
          </a:p>
        </p:txBody>
      </p:sp>
      <p:sp>
        <p:nvSpPr>
          <p:cNvPr id="10" name="Date Placeholder 3"/>
          <p:cNvSpPr>
            <a:spLocks noGrp="1"/>
          </p:cNvSpPr>
          <p:nvPr>
            <p:ph type="dt" sz="half" idx="10"/>
          </p:nvPr>
        </p:nvSpPr>
        <p:spPr/>
        <p:txBody>
          <a:bodyPr/>
          <a:lstStyle>
            <a:lvl1pPr>
              <a:defRPr/>
            </a:lvl1pPr>
          </a:lstStyle>
          <a:p>
            <a:pPr>
              <a:defRPr/>
            </a:pPr>
            <a:fld id="{C7E67ABC-9FD5-4D42-8517-C67BA41B3591}" type="datetimeFigureOut">
              <a:rPr lang="en-NZ"/>
              <a:pPr>
                <a:defRPr/>
              </a:pPr>
              <a:t>1/11/2018</a:t>
            </a:fld>
            <a:endParaRPr lang="en-NZ"/>
          </a:p>
        </p:txBody>
      </p:sp>
      <p:sp>
        <p:nvSpPr>
          <p:cNvPr id="11" name="Footer Placeholder 4"/>
          <p:cNvSpPr>
            <a:spLocks noGrp="1"/>
          </p:cNvSpPr>
          <p:nvPr>
            <p:ph type="ftr" sz="quarter" idx="11"/>
          </p:nvPr>
        </p:nvSpPr>
        <p:spPr>
          <a:xfrm>
            <a:off x="4078817" y="5864226"/>
            <a:ext cx="3860800" cy="365125"/>
          </a:xfrm>
        </p:spPr>
        <p:txBody>
          <a:bodyPr/>
          <a:lstStyle>
            <a:lvl1pPr>
              <a:defRPr/>
            </a:lvl1pPr>
          </a:lstStyle>
          <a:p>
            <a:pPr>
              <a:defRPr/>
            </a:pPr>
            <a:endParaRPr lang="en-NZ" dirty="0"/>
          </a:p>
        </p:txBody>
      </p:sp>
      <p:sp>
        <p:nvSpPr>
          <p:cNvPr id="12" name="Slide Number Placeholder 5"/>
          <p:cNvSpPr>
            <a:spLocks noGrp="1"/>
          </p:cNvSpPr>
          <p:nvPr>
            <p:ph type="sldNum" sz="quarter" idx="12"/>
          </p:nvPr>
        </p:nvSpPr>
        <p:spPr/>
        <p:txBody>
          <a:bodyPr/>
          <a:lstStyle>
            <a:lvl1pPr>
              <a:defRPr/>
            </a:lvl1pPr>
          </a:lstStyle>
          <a:p>
            <a:pPr>
              <a:defRPr/>
            </a:pPr>
            <a:fld id="{AEC3CF1F-76ED-43BA-934F-E4667EB1E719}" type="slidenum">
              <a:rPr lang="en-NZ"/>
              <a:pPr>
                <a:defRPr/>
              </a:pPr>
              <a:t>‹#›</a:t>
            </a:fld>
            <a:endParaRPr lang="en-NZ"/>
          </a:p>
        </p:txBody>
      </p:sp>
    </p:spTree>
    <p:extLst>
      <p:ext uri="{BB962C8B-B14F-4D97-AF65-F5344CB8AC3E}">
        <p14:creationId xmlns:p14="http://schemas.microsoft.com/office/powerpoint/2010/main" val="10301057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3392" y="404664"/>
            <a:ext cx="10972800" cy="1008113"/>
          </a:xfrm>
        </p:spPr>
        <p:txBody>
          <a:bodyPr/>
          <a:lstStyle/>
          <a:p>
            <a:r>
              <a:rPr lang="en-US"/>
              <a:t>Click to edit Master title style</a:t>
            </a:r>
            <a:endParaRPr lang="en-NZ" dirty="0"/>
          </a:p>
        </p:txBody>
      </p:sp>
      <p:sp>
        <p:nvSpPr>
          <p:cNvPr id="3" name="Content Placeholder 2"/>
          <p:cNvSpPr>
            <a:spLocks noGrp="1"/>
          </p:cNvSpPr>
          <p:nvPr>
            <p:ph idx="1"/>
          </p:nvPr>
        </p:nvSpPr>
        <p:spPr>
          <a:xfrm>
            <a:off x="623392" y="1412776"/>
            <a:ext cx="10972800" cy="4248472"/>
          </a:xfrm>
        </p:spPr>
        <p:txBody>
          <a:bodyPr/>
          <a:lstStyle>
            <a:lvl1pPr>
              <a:defRPr>
                <a:solidFill>
                  <a:srgbClr val="500D49"/>
                </a:solidFill>
              </a:defRPr>
            </a:lvl1pPr>
            <a:lvl2pPr marL="742950" indent="-285750">
              <a:buFont typeface="Trebuchet MS" pitchFamily="34" charset="0"/>
              <a:buChar char="◦"/>
              <a:defRPr>
                <a:solidFill>
                  <a:srgbClr val="500D49"/>
                </a:solidFill>
              </a:defRPr>
            </a:lvl2pPr>
            <a:lvl3pPr>
              <a:defRPr>
                <a:solidFill>
                  <a:srgbClr val="500D49"/>
                </a:solidFill>
              </a:defRPr>
            </a:lvl3pPr>
            <a:lvl4pPr marL="1600200" indent="-228600">
              <a:buFont typeface="Trebuchet MS" pitchFamily="34" charset="0"/>
              <a:buChar char="◦"/>
              <a:defRPr>
                <a:solidFill>
                  <a:srgbClr val="500D49"/>
                </a:solidFill>
              </a:defRPr>
            </a:lvl4pPr>
            <a:lvl5pPr>
              <a:defRPr>
                <a:solidFill>
                  <a:srgbClr val="500D49"/>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dirty="0"/>
          </a:p>
        </p:txBody>
      </p:sp>
      <p:sp>
        <p:nvSpPr>
          <p:cNvPr id="4" name="Date Placeholder 3"/>
          <p:cNvSpPr>
            <a:spLocks noGrp="1"/>
          </p:cNvSpPr>
          <p:nvPr>
            <p:ph type="dt" sz="half" idx="10"/>
          </p:nvPr>
        </p:nvSpPr>
        <p:spPr/>
        <p:txBody>
          <a:bodyPr/>
          <a:lstStyle>
            <a:lvl1pPr>
              <a:defRPr/>
            </a:lvl1pPr>
          </a:lstStyle>
          <a:p>
            <a:pPr>
              <a:defRPr/>
            </a:pPr>
            <a:fld id="{D8D59534-D123-48C7-A5E4-5796E8292839}" type="datetimeFigureOut">
              <a:rPr lang="en-NZ"/>
              <a:pPr>
                <a:defRPr/>
              </a:pPr>
              <a:t>1/11/2018</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p>
        </p:txBody>
      </p:sp>
      <p:sp>
        <p:nvSpPr>
          <p:cNvPr id="6" name="Slide Number Placeholder 5"/>
          <p:cNvSpPr>
            <a:spLocks noGrp="1"/>
          </p:cNvSpPr>
          <p:nvPr>
            <p:ph type="sldNum" sz="quarter" idx="12"/>
          </p:nvPr>
        </p:nvSpPr>
        <p:spPr/>
        <p:txBody>
          <a:bodyPr/>
          <a:lstStyle>
            <a:lvl1pPr>
              <a:defRPr/>
            </a:lvl1pPr>
          </a:lstStyle>
          <a:p>
            <a:pPr>
              <a:defRPr/>
            </a:pPr>
            <a:fld id="{7E3DE5E0-5E4B-4FF6-AEA8-E7D9CDF8B740}" type="slidenum">
              <a:rPr lang="en-NZ"/>
              <a:pPr>
                <a:defRPr/>
              </a:pPr>
              <a:t>‹#›</a:t>
            </a:fld>
            <a:endParaRPr lang="en-NZ"/>
          </a:p>
        </p:txBody>
      </p:sp>
    </p:spTree>
    <p:extLst>
      <p:ext uri="{BB962C8B-B14F-4D97-AF65-F5344CB8AC3E}">
        <p14:creationId xmlns:p14="http://schemas.microsoft.com/office/powerpoint/2010/main" val="1693036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NZ"/>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pPr>
              <a:defRPr/>
            </a:pPr>
            <a:fld id="{21DE7D0A-6977-4CE7-B30F-27FC2D64D8E3}" type="datetimeFigureOut">
              <a:rPr lang="en-NZ"/>
              <a:pPr>
                <a:defRPr/>
              </a:pPr>
              <a:t>1/11/2018</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p>
        </p:txBody>
      </p:sp>
      <p:sp>
        <p:nvSpPr>
          <p:cNvPr id="6" name="Slide Number Placeholder 5"/>
          <p:cNvSpPr>
            <a:spLocks noGrp="1"/>
          </p:cNvSpPr>
          <p:nvPr>
            <p:ph type="sldNum" sz="quarter" idx="12"/>
          </p:nvPr>
        </p:nvSpPr>
        <p:spPr/>
        <p:txBody>
          <a:bodyPr/>
          <a:lstStyle>
            <a:lvl1pPr>
              <a:defRPr/>
            </a:lvl1pPr>
          </a:lstStyle>
          <a:p>
            <a:pPr>
              <a:defRPr/>
            </a:pPr>
            <a:fld id="{FBF5178C-CBE8-4E58-9AAC-0C849551E4DD}" type="slidenum">
              <a:rPr lang="en-NZ"/>
              <a:pPr>
                <a:defRPr/>
              </a:pPr>
              <a:t>‹#›</a:t>
            </a:fld>
            <a:endParaRPr lang="en-NZ"/>
          </a:p>
        </p:txBody>
      </p:sp>
    </p:spTree>
    <p:extLst>
      <p:ext uri="{BB962C8B-B14F-4D97-AF65-F5344CB8AC3E}">
        <p14:creationId xmlns:p14="http://schemas.microsoft.com/office/powerpoint/2010/main" val="31063175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609600" y="198884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dirty="0"/>
          </a:p>
        </p:txBody>
      </p:sp>
      <p:sp>
        <p:nvSpPr>
          <p:cNvPr id="4" name="Content Placeholder 3"/>
          <p:cNvSpPr>
            <a:spLocks noGrp="1"/>
          </p:cNvSpPr>
          <p:nvPr>
            <p:ph sz="half" idx="2"/>
          </p:nvPr>
        </p:nvSpPr>
        <p:spPr>
          <a:xfrm>
            <a:off x="6197600" y="198884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3"/>
          <p:cNvSpPr>
            <a:spLocks noGrp="1"/>
          </p:cNvSpPr>
          <p:nvPr>
            <p:ph type="dt" sz="half" idx="10"/>
          </p:nvPr>
        </p:nvSpPr>
        <p:spPr/>
        <p:txBody>
          <a:bodyPr/>
          <a:lstStyle>
            <a:lvl1pPr>
              <a:defRPr/>
            </a:lvl1pPr>
          </a:lstStyle>
          <a:p>
            <a:pPr>
              <a:defRPr/>
            </a:pPr>
            <a:fld id="{54F62B29-B2D1-4E41-B6B1-1E5F4826DF1E}" type="datetimeFigureOut">
              <a:rPr lang="en-NZ"/>
              <a:pPr>
                <a:defRPr/>
              </a:pPr>
              <a:t>1/11/2018</a:t>
            </a:fld>
            <a:endParaRPr lang="en-NZ"/>
          </a:p>
        </p:txBody>
      </p:sp>
      <p:sp>
        <p:nvSpPr>
          <p:cNvPr id="6" name="Footer Placeholder 4"/>
          <p:cNvSpPr>
            <a:spLocks noGrp="1"/>
          </p:cNvSpPr>
          <p:nvPr>
            <p:ph type="ftr" sz="quarter" idx="11"/>
          </p:nvPr>
        </p:nvSpPr>
        <p:spPr/>
        <p:txBody>
          <a:bodyPr/>
          <a:lstStyle>
            <a:lvl1pPr>
              <a:defRPr/>
            </a:lvl1pPr>
          </a:lstStyle>
          <a:p>
            <a:pPr>
              <a:defRPr/>
            </a:pPr>
            <a:endParaRPr lang="en-NZ"/>
          </a:p>
        </p:txBody>
      </p:sp>
      <p:sp>
        <p:nvSpPr>
          <p:cNvPr id="7" name="Slide Number Placeholder 5"/>
          <p:cNvSpPr>
            <a:spLocks noGrp="1"/>
          </p:cNvSpPr>
          <p:nvPr>
            <p:ph type="sldNum" sz="quarter" idx="12"/>
          </p:nvPr>
        </p:nvSpPr>
        <p:spPr/>
        <p:txBody>
          <a:bodyPr/>
          <a:lstStyle>
            <a:lvl1pPr>
              <a:defRPr/>
            </a:lvl1pPr>
          </a:lstStyle>
          <a:p>
            <a:pPr>
              <a:defRPr/>
            </a:pPr>
            <a:fld id="{8640ADF6-8FF0-485B-BA74-5339048D42C6}" type="slidenum">
              <a:rPr lang="en-NZ"/>
              <a:pPr>
                <a:defRPr/>
              </a:pPr>
              <a:t>‹#›</a:t>
            </a:fld>
            <a:endParaRPr lang="en-NZ"/>
          </a:p>
        </p:txBody>
      </p:sp>
    </p:spTree>
    <p:extLst>
      <p:ext uri="{BB962C8B-B14F-4D97-AF65-F5344CB8AC3E}">
        <p14:creationId xmlns:p14="http://schemas.microsoft.com/office/powerpoint/2010/main" val="41667329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NZ"/>
          </a:p>
        </p:txBody>
      </p:sp>
      <p:sp>
        <p:nvSpPr>
          <p:cNvPr id="3" name="Text Placeholder 2"/>
          <p:cNvSpPr>
            <a:spLocks noGrp="1"/>
          </p:cNvSpPr>
          <p:nvPr>
            <p:ph type="body" idx="1"/>
          </p:nvPr>
        </p:nvSpPr>
        <p:spPr>
          <a:xfrm>
            <a:off x="623392" y="1988840"/>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3392" y="2628602"/>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6207160" y="1988840"/>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7160" y="2628602"/>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3"/>
          <p:cNvSpPr>
            <a:spLocks noGrp="1"/>
          </p:cNvSpPr>
          <p:nvPr>
            <p:ph type="dt" sz="half" idx="10"/>
          </p:nvPr>
        </p:nvSpPr>
        <p:spPr/>
        <p:txBody>
          <a:bodyPr/>
          <a:lstStyle>
            <a:lvl1pPr>
              <a:defRPr/>
            </a:lvl1pPr>
          </a:lstStyle>
          <a:p>
            <a:pPr>
              <a:defRPr/>
            </a:pPr>
            <a:fld id="{DACF4ADA-7CE3-4E88-A20C-F1EA7FC56D3D}" type="datetimeFigureOut">
              <a:rPr lang="en-NZ"/>
              <a:pPr>
                <a:defRPr/>
              </a:pPr>
              <a:t>1/11/2018</a:t>
            </a:fld>
            <a:endParaRPr lang="en-NZ"/>
          </a:p>
        </p:txBody>
      </p:sp>
      <p:sp>
        <p:nvSpPr>
          <p:cNvPr id="8" name="Footer Placeholder 4"/>
          <p:cNvSpPr>
            <a:spLocks noGrp="1"/>
          </p:cNvSpPr>
          <p:nvPr>
            <p:ph type="ftr" sz="quarter" idx="11"/>
          </p:nvPr>
        </p:nvSpPr>
        <p:spPr/>
        <p:txBody>
          <a:bodyPr/>
          <a:lstStyle>
            <a:lvl1pPr>
              <a:defRPr/>
            </a:lvl1pPr>
          </a:lstStyle>
          <a:p>
            <a:pPr>
              <a:defRPr/>
            </a:pPr>
            <a:endParaRPr lang="en-NZ"/>
          </a:p>
        </p:txBody>
      </p:sp>
      <p:sp>
        <p:nvSpPr>
          <p:cNvPr id="9" name="Slide Number Placeholder 5"/>
          <p:cNvSpPr>
            <a:spLocks noGrp="1"/>
          </p:cNvSpPr>
          <p:nvPr>
            <p:ph type="sldNum" sz="quarter" idx="12"/>
          </p:nvPr>
        </p:nvSpPr>
        <p:spPr/>
        <p:txBody>
          <a:bodyPr/>
          <a:lstStyle>
            <a:lvl1pPr>
              <a:defRPr/>
            </a:lvl1pPr>
          </a:lstStyle>
          <a:p>
            <a:pPr>
              <a:defRPr/>
            </a:pPr>
            <a:fld id="{02AECF73-5438-4FD2-B97D-43676E6EA138}" type="slidenum">
              <a:rPr lang="en-NZ"/>
              <a:pPr>
                <a:defRPr/>
              </a:pPr>
              <a:t>‹#›</a:t>
            </a:fld>
            <a:endParaRPr lang="en-NZ"/>
          </a:p>
        </p:txBody>
      </p:sp>
    </p:spTree>
    <p:extLst>
      <p:ext uri="{BB962C8B-B14F-4D97-AF65-F5344CB8AC3E}">
        <p14:creationId xmlns:p14="http://schemas.microsoft.com/office/powerpoint/2010/main" val="34061368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Date Placeholder 3"/>
          <p:cNvSpPr>
            <a:spLocks noGrp="1"/>
          </p:cNvSpPr>
          <p:nvPr>
            <p:ph type="dt" sz="half" idx="10"/>
          </p:nvPr>
        </p:nvSpPr>
        <p:spPr/>
        <p:txBody>
          <a:bodyPr/>
          <a:lstStyle>
            <a:lvl1pPr>
              <a:defRPr/>
            </a:lvl1pPr>
          </a:lstStyle>
          <a:p>
            <a:pPr>
              <a:defRPr/>
            </a:pPr>
            <a:fld id="{14013028-31D3-4C7A-9965-96CAD15BE47A}" type="datetimeFigureOut">
              <a:rPr lang="en-NZ"/>
              <a:pPr>
                <a:defRPr/>
              </a:pPr>
              <a:t>1/11/2018</a:t>
            </a:fld>
            <a:endParaRPr lang="en-NZ"/>
          </a:p>
        </p:txBody>
      </p:sp>
      <p:sp>
        <p:nvSpPr>
          <p:cNvPr id="4" name="Footer Placeholder 4"/>
          <p:cNvSpPr>
            <a:spLocks noGrp="1"/>
          </p:cNvSpPr>
          <p:nvPr>
            <p:ph type="ftr" sz="quarter" idx="11"/>
          </p:nvPr>
        </p:nvSpPr>
        <p:spPr/>
        <p:txBody>
          <a:bodyPr/>
          <a:lstStyle>
            <a:lvl1pPr>
              <a:defRPr/>
            </a:lvl1pPr>
          </a:lstStyle>
          <a:p>
            <a:pPr>
              <a:defRPr/>
            </a:pPr>
            <a:endParaRPr lang="en-NZ"/>
          </a:p>
        </p:txBody>
      </p:sp>
      <p:sp>
        <p:nvSpPr>
          <p:cNvPr id="5" name="Slide Number Placeholder 5"/>
          <p:cNvSpPr>
            <a:spLocks noGrp="1"/>
          </p:cNvSpPr>
          <p:nvPr>
            <p:ph type="sldNum" sz="quarter" idx="12"/>
          </p:nvPr>
        </p:nvSpPr>
        <p:spPr/>
        <p:txBody>
          <a:bodyPr/>
          <a:lstStyle>
            <a:lvl1pPr>
              <a:defRPr/>
            </a:lvl1pPr>
          </a:lstStyle>
          <a:p>
            <a:pPr>
              <a:defRPr/>
            </a:pPr>
            <a:fld id="{E4812E72-ACC8-47DF-B84C-FC876343CF14}" type="slidenum">
              <a:rPr lang="en-NZ"/>
              <a:pPr>
                <a:defRPr/>
              </a:pPr>
              <a:t>‹#›</a:t>
            </a:fld>
            <a:endParaRPr lang="en-NZ"/>
          </a:p>
        </p:txBody>
      </p:sp>
    </p:spTree>
    <p:extLst>
      <p:ext uri="{BB962C8B-B14F-4D97-AF65-F5344CB8AC3E}">
        <p14:creationId xmlns:p14="http://schemas.microsoft.com/office/powerpoint/2010/main" val="23202839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37B3F64-2C87-40EF-A62F-6223097819D6}" type="datetimeFigureOut">
              <a:rPr lang="en-NZ"/>
              <a:pPr>
                <a:defRPr/>
              </a:pPr>
              <a:t>1/11/2018</a:t>
            </a:fld>
            <a:endParaRPr lang="en-NZ"/>
          </a:p>
        </p:txBody>
      </p:sp>
      <p:sp>
        <p:nvSpPr>
          <p:cNvPr id="3" name="Footer Placeholder 4"/>
          <p:cNvSpPr>
            <a:spLocks noGrp="1"/>
          </p:cNvSpPr>
          <p:nvPr>
            <p:ph type="ftr" sz="quarter" idx="11"/>
          </p:nvPr>
        </p:nvSpPr>
        <p:spPr/>
        <p:txBody>
          <a:bodyPr/>
          <a:lstStyle>
            <a:lvl1pPr>
              <a:defRPr/>
            </a:lvl1pPr>
          </a:lstStyle>
          <a:p>
            <a:pPr>
              <a:defRPr/>
            </a:pPr>
            <a:endParaRPr lang="en-NZ"/>
          </a:p>
        </p:txBody>
      </p:sp>
      <p:sp>
        <p:nvSpPr>
          <p:cNvPr id="4" name="Slide Number Placeholder 5"/>
          <p:cNvSpPr>
            <a:spLocks noGrp="1"/>
          </p:cNvSpPr>
          <p:nvPr>
            <p:ph type="sldNum" sz="quarter" idx="12"/>
          </p:nvPr>
        </p:nvSpPr>
        <p:spPr/>
        <p:txBody>
          <a:bodyPr/>
          <a:lstStyle>
            <a:lvl1pPr>
              <a:defRPr/>
            </a:lvl1pPr>
          </a:lstStyle>
          <a:p>
            <a:pPr>
              <a:defRPr/>
            </a:pPr>
            <a:fld id="{30904731-9EDB-42CC-A5EC-6563E6AE81A4}" type="slidenum">
              <a:rPr lang="en-NZ"/>
              <a:pPr>
                <a:defRPr/>
              </a:pPr>
              <a:t>‹#›</a:t>
            </a:fld>
            <a:endParaRPr lang="en-NZ"/>
          </a:p>
        </p:txBody>
      </p:sp>
      <p:sp>
        <p:nvSpPr>
          <p:cNvPr id="5" name="Title 1"/>
          <p:cNvSpPr>
            <a:spLocks noGrp="1"/>
          </p:cNvSpPr>
          <p:nvPr>
            <p:ph type="title"/>
          </p:nvPr>
        </p:nvSpPr>
        <p:spPr>
          <a:xfrm>
            <a:off x="254001" y="116632"/>
            <a:ext cx="8928100" cy="925512"/>
          </a:xfrm>
        </p:spPr>
        <p:txBody>
          <a:bodyPr/>
          <a:lstStyle/>
          <a:p>
            <a:r>
              <a:rPr lang="en-US"/>
              <a:t>Click to edit Master title style</a:t>
            </a:r>
            <a:endParaRPr lang="en-NZ"/>
          </a:p>
        </p:txBody>
      </p:sp>
    </p:spTree>
    <p:extLst>
      <p:ext uri="{BB962C8B-B14F-4D97-AF65-F5344CB8AC3E}">
        <p14:creationId xmlns:p14="http://schemas.microsoft.com/office/powerpoint/2010/main" val="37218129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908720"/>
            <a:ext cx="4011084" cy="1162050"/>
          </a:xfrm>
        </p:spPr>
        <p:txBody>
          <a:bodyPr anchor="b"/>
          <a:lstStyle>
            <a:lvl1pPr algn="l">
              <a:defRPr sz="2000" b="1"/>
            </a:lvl1pPr>
          </a:lstStyle>
          <a:p>
            <a:r>
              <a:rPr lang="en-US"/>
              <a:t>Click to edit Master title style</a:t>
            </a:r>
            <a:endParaRPr lang="en-NZ" dirty="0"/>
          </a:p>
        </p:txBody>
      </p:sp>
      <p:sp>
        <p:nvSpPr>
          <p:cNvPr id="3" name="Content Placeholder 2"/>
          <p:cNvSpPr>
            <a:spLocks noGrp="1"/>
          </p:cNvSpPr>
          <p:nvPr>
            <p:ph idx="1"/>
          </p:nvPr>
        </p:nvSpPr>
        <p:spPr>
          <a:xfrm>
            <a:off x="4766733" y="908721"/>
            <a:ext cx="6815667" cy="56166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609601" y="2070771"/>
            <a:ext cx="4011084" cy="445457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FCBBCAAA-B26D-4A44-8E7F-16B2F6A89213}" type="datetimeFigureOut">
              <a:rPr lang="en-NZ"/>
              <a:pPr>
                <a:defRPr/>
              </a:pPr>
              <a:t>1/11/2018</a:t>
            </a:fld>
            <a:endParaRPr lang="en-NZ"/>
          </a:p>
        </p:txBody>
      </p:sp>
      <p:sp>
        <p:nvSpPr>
          <p:cNvPr id="6" name="Footer Placeholder 4"/>
          <p:cNvSpPr>
            <a:spLocks noGrp="1"/>
          </p:cNvSpPr>
          <p:nvPr>
            <p:ph type="ftr" sz="quarter" idx="11"/>
          </p:nvPr>
        </p:nvSpPr>
        <p:spPr/>
        <p:txBody>
          <a:bodyPr/>
          <a:lstStyle>
            <a:lvl1pPr>
              <a:defRPr/>
            </a:lvl1pPr>
          </a:lstStyle>
          <a:p>
            <a:pPr>
              <a:defRPr/>
            </a:pPr>
            <a:endParaRPr lang="en-NZ"/>
          </a:p>
        </p:txBody>
      </p:sp>
      <p:sp>
        <p:nvSpPr>
          <p:cNvPr id="7" name="Slide Number Placeholder 5"/>
          <p:cNvSpPr>
            <a:spLocks noGrp="1"/>
          </p:cNvSpPr>
          <p:nvPr>
            <p:ph type="sldNum" sz="quarter" idx="12"/>
          </p:nvPr>
        </p:nvSpPr>
        <p:spPr/>
        <p:txBody>
          <a:bodyPr/>
          <a:lstStyle>
            <a:lvl1pPr>
              <a:defRPr/>
            </a:lvl1pPr>
          </a:lstStyle>
          <a:p>
            <a:pPr>
              <a:defRPr/>
            </a:pPr>
            <a:fld id="{CAD41BA9-B175-4E7B-89D0-5057E71DC7C9}" type="slidenum">
              <a:rPr lang="en-NZ"/>
              <a:pPr>
                <a:defRPr/>
              </a:pPr>
              <a:t>‹#›</a:t>
            </a:fld>
            <a:endParaRPr lang="en-NZ"/>
          </a:p>
        </p:txBody>
      </p:sp>
    </p:spTree>
    <p:extLst>
      <p:ext uri="{BB962C8B-B14F-4D97-AF65-F5344CB8AC3E}">
        <p14:creationId xmlns:p14="http://schemas.microsoft.com/office/powerpoint/2010/main" val="3025168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EFDA038D-A146-4077-A75D-2F2728F29C97}" type="datetimeFigureOut">
              <a:rPr lang="en-NZ" smtClean="0"/>
              <a:t>1/11/2018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89454E2-8A92-4240-80F6-800D1205490D}" type="slidenum">
              <a:rPr lang="en-NZ" smtClean="0"/>
              <a:t>‹#›</a:t>
            </a:fld>
            <a:endParaRPr lang="en-NZ"/>
          </a:p>
        </p:txBody>
      </p:sp>
    </p:spTree>
    <p:extLst>
      <p:ext uri="{BB962C8B-B14F-4D97-AF65-F5344CB8AC3E}">
        <p14:creationId xmlns:p14="http://schemas.microsoft.com/office/powerpoint/2010/main" val="21154386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944617"/>
            <a:ext cx="7315200" cy="566738"/>
          </a:xfrm>
        </p:spPr>
        <p:txBody>
          <a:bodyPr anchor="b"/>
          <a:lstStyle>
            <a:lvl1pPr algn="l">
              <a:defRPr sz="2000" b="1"/>
            </a:lvl1pPr>
          </a:lstStyle>
          <a:p>
            <a:r>
              <a:rPr lang="en-US"/>
              <a:t>Click to edit Master title style</a:t>
            </a:r>
            <a:endParaRPr lang="en-NZ"/>
          </a:p>
        </p:txBody>
      </p:sp>
      <p:sp>
        <p:nvSpPr>
          <p:cNvPr id="3" name="Picture Placeholder 2"/>
          <p:cNvSpPr>
            <a:spLocks noGrp="1"/>
          </p:cNvSpPr>
          <p:nvPr>
            <p:ph type="pic" idx="1"/>
          </p:nvPr>
        </p:nvSpPr>
        <p:spPr>
          <a:xfrm>
            <a:off x="2389717" y="1124745"/>
            <a:ext cx="7315200" cy="3746847"/>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NZ" noProof="0"/>
          </a:p>
        </p:txBody>
      </p:sp>
      <p:sp>
        <p:nvSpPr>
          <p:cNvPr id="4" name="Text Placeholder 3"/>
          <p:cNvSpPr>
            <a:spLocks noGrp="1"/>
          </p:cNvSpPr>
          <p:nvPr>
            <p:ph type="body" sz="half" idx="2"/>
          </p:nvPr>
        </p:nvSpPr>
        <p:spPr>
          <a:xfrm>
            <a:off x="2389717" y="5511355"/>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fld id="{CB4F4062-394C-48AC-B97A-7B317B0694CE}" type="datetimeFigureOut">
              <a:rPr lang="en-NZ"/>
              <a:pPr>
                <a:defRPr/>
              </a:pPr>
              <a:t>1/11/2018</a:t>
            </a:fld>
            <a:endParaRPr lang="en-NZ"/>
          </a:p>
        </p:txBody>
      </p:sp>
      <p:sp>
        <p:nvSpPr>
          <p:cNvPr id="6" name="Footer Placeholder 4"/>
          <p:cNvSpPr>
            <a:spLocks noGrp="1"/>
          </p:cNvSpPr>
          <p:nvPr>
            <p:ph type="ftr" sz="quarter" idx="11"/>
          </p:nvPr>
        </p:nvSpPr>
        <p:spPr/>
        <p:txBody>
          <a:bodyPr/>
          <a:lstStyle>
            <a:lvl1pPr>
              <a:defRPr/>
            </a:lvl1pPr>
          </a:lstStyle>
          <a:p>
            <a:pPr>
              <a:defRPr/>
            </a:pPr>
            <a:endParaRPr lang="en-NZ"/>
          </a:p>
        </p:txBody>
      </p:sp>
      <p:sp>
        <p:nvSpPr>
          <p:cNvPr id="7" name="Slide Number Placeholder 5"/>
          <p:cNvSpPr>
            <a:spLocks noGrp="1"/>
          </p:cNvSpPr>
          <p:nvPr>
            <p:ph type="sldNum" sz="quarter" idx="12"/>
          </p:nvPr>
        </p:nvSpPr>
        <p:spPr/>
        <p:txBody>
          <a:bodyPr/>
          <a:lstStyle>
            <a:lvl1pPr>
              <a:defRPr/>
            </a:lvl1pPr>
          </a:lstStyle>
          <a:p>
            <a:pPr>
              <a:defRPr/>
            </a:pPr>
            <a:fld id="{A8BD3A28-FBD9-4C1A-B198-D92F856D1C29}" type="slidenum">
              <a:rPr lang="en-NZ"/>
              <a:pPr>
                <a:defRPr/>
              </a:pPr>
              <a:t>‹#›</a:t>
            </a:fld>
            <a:endParaRPr lang="en-NZ"/>
          </a:p>
        </p:txBody>
      </p:sp>
    </p:spTree>
    <p:extLst>
      <p:ext uri="{BB962C8B-B14F-4D97-AF65-F5344CB8AC3E}">
        <p14:creationId xmlns:p14="http://schemas.microsoft.com/office/powerpoint/2010/main" val="17792864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lvl1pPr>
              <a:defRPr/>
            </a:lvl1pPr>
          </a:lstStyle>
          <a:p>
            <a:pPr>
              <a:defRPr/>
            </a:pPr>
            <a:fld id="{83BB90B0-5115-4198-81C4-80B32BFA5347}" type="datetimeFigureOut">
              <a:rPr lang="en-NZ"/>
              <a:pPr>
                <a:defRPr/>
              </a:pPr>
              <a:t>1/11/2018</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p>
        </p:txBody>
      </p:sp>
      <p:sp>
        <p:nvSpPr>
          <p:cNvPr id="6" name="Slide Number Placeholder 5"/>
          <p:cNvSpPr>
            <a:spLocks noGrp="1"/>
          </p:cNvSpPr>
          <p:nvPr>
            <p:ph type="sldNum" sz="quarter" idx="12"/>
          </p:nvPr>
        </p:nvSpPr>
        <p:spPr/>
        <p:txBody>
          <a:bodyPr/>
          <a:lstStyle>
            <a:lvl1pPr>
              <a:defRPr/>
            </a:lvl1pPr>
          </a:lstStyle>
          <a:p>
            <a:pPr>
              <a:defRPr/>
            </a:pPr>
            <a:fld id="{825F0B10-F88F-46FB-B7F1-53A749DC27D8}" type="slidenum">
              <a:rPr lang="en-NZ"/>
              <a:pPr>
                <a:defRPr/>
              </a:pPr>
              <a:t>‹#›</a:t>
            </a:fld>
            <a:endParaRPr lang="en-NZ"/>
          </a:p>
        </p:txBody>
      </p:sp>
    </p:spTree>
    <p:extLst>
      <p:ext uri="{BB962C8B-B14F-4D97-AF65-F5344CB8AC3E}">
        <p14:creationId xmlns:p14="http://schemas.microsoft.com/office/powerpoint/2010/main" val="16076784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80309" y="1052736"/>
            <a:ext cx="2743200" cy="5472608"/>
          </a:xfrm>
        </p:spPr>
        <p:txBody>
          <a:bodyPr vert="eaVert"/>
          <a:lstStyle/>
          <a:p>
            <a:r>
              <a:rPr lang="en-US"/>
              <a:t>Click to edit Master title style</a:t>
            </a:r>
            <a:endParaRPr lang="en-NZ" dirty="0"/>
          </a:p>
        </p:txBody>
      </p:sp>
      <p:sp>
        <p:nvSpPr>
          <p:cNvPr id="3" name="Vertical Text Placeholder 2"/>
          <p:cNvSpPr>
            <a:spLocks noGrp="1"/>
          </p:cNvSpPr>
          <p:nvPr>
            <p:ph type="body" orient="vert" idx="1"/>
          </p:nvPr>
        </p:nvSpPr>
        <p:spPr>
          <a:xfrm>
            <a:off x="650709" y="1052736"/>
            <a:ext cx="8026400" cy="547260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dirty="0"/>
          </a:p>
        </p:txBody>
      </p:sp>
      <p:sp>
        <p:nvSpPr>
          <p:cNvPr id="4" name="Date Placeholder 3"/>
          <p:cNvSpPr>
            <a:spLocks noGrp="1"/>
          </p:cNvSpPr>
          <p:nvPr>
            <p:ph type="dt" sz="half" idx="10"/>
          </p:nvPr>
        </p:nvSpPr>
        <p:spPr/>
        <p:txBody>
          <a:bodyPr/>
          <a:lstStyle>
            <a:lvl1pPr>
              <a:defRPr/>
            </a:lvl1pPr>
          </a:lstStyle>
          <a:p>
            <a:pPr>
              <a:defRPr/>
            </a:pPr>
            <a:fld id="{96C742C8-C7DA-4214-89C3-C42C71C92467}" type="datetimeFigureOut">
              <a:rPr lang="en-NZ"/>
              <a:pPr>
                <a:defRPr/>
              </a:pPr>
              <a:t>1/11/2018</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p>
        </p:txBody>
      </p:sp>
      <p:sp>
        <p:nvSpPr>
          <p:cNvPr id="6" name="Slide Number Placeholder 5"/>
          <p:cNvSpPr>
            <a:spLocks noGrp="1"/>
          </p:cNvSpPr>
          <p:nvPr>
            <p:ph type="sldNum" sz="quarter" idx="12"/>
          </p:nvPr>
        </p:nvSpPr>
        <p:spPr/>
        <p:txBody>
          <a:bodyPr/>
          <a:lstStyle>
            <a:lvl1pPr>
              <a:defRPr/>
            </a:lvl1pPr>
          </a:lstStyle>
          <a:p>
            <a:pPr>
              <a:defRPr/>
            </a:pPr>
            <a:fld id="{446BE7DC-A4BB-4AC3-9992-80D2FFFB4E4F}" type="slidenum">
              <a:rPr lang="en-NZ"/>
              <a:pPr>
                <a:defRPr/>
              </a:pPr>
              <a:t>‹#›</a:t>
            </a:fld>
            <a:endParaRPr lang="en-NZ"/>
          </a:p>
        </p:txBody>
      </p:sp>
    </p:spTree>
    <p:extLst>
      <p:ext uri="{BB962C8B-B14F-4D97-AF65-F5344CB8AC3E}">
        <p14:creationId xmlns:p14="http://schemas.microsoft.com/office/powerpoint/2010/main" val="125800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Z"/>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FDA038D-A146-4077-A75D-2F2728F29C97}" type="datetimeFigureOut">
              <a:rPr lang="en-NZ" smtClean="0"/>
              <a:t>1/11/2018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89454E2-8A92-4240-80F6-800D1205490D}" type="slidenum">
              <a:rPr lang="en-NZ" smtClean="0"/>
              <a:t>‹#›</a:t>
            </a:fld>
            <a:endParaRPr lang="en-NZ"/>
          </a:p>
        </p:txBody>
      </p:sp>
    </p:spTree>
    <p:extLst>
      <p:ext uri="{BB962C8B-B14F-4D97-AF65-F5344CB8AC3E}">
        <p14:creationId xmlns:p14="http://schemas.microsoft.com/office/powerpoint/2010/main" val="720923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p:cNvSpPr>
            <a:spLocks noGrp="1"/>
          </p:cNvSpPr>
          <p:nvPr>
            <p:ph type="dt" sz="half" idx="10"/>
          </p:nvPr>
        </p:nvSpPr>
        <p:spPr/>
        <p:txBody>
          <a:bodyPr/>
          <a:lstStyle/>
          <a:p>
            <a:fld id="{EFDA038D-A146-4077-A75D-2F2728F29C97}" type="datetimeFigureOut">
              <a:rPr lang="en-NZ" smtClean="0"/>
              <a:t>1/11/2018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89454E2-8A92-4240-80F6-800D1205490D}" type="slidenum">
              <a:rPr lang="en-NZ" smtClean="0"/>
              <a:t>‹#›</a:t>
            </a:fld>
            <a:endParaRPr lang="en-NZ"/>
          </a:p>
        </p:txBody>
      </p:sp>
    </p:spTree>
    <p:extLst>
      <p:ext uri="{BB962C8B-B14F-4D97-AF65-F5344CB8AC3E}">
        <p14:creationId xmlns:p14="http://schemas.microsoft.com/office/powerpoint/2010/main" val="4492540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NZ"/>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p:cNvSpPr>
            <a:spLocks noGrp="1"/>
          </p:cNvSpPr>
          <p:nvPr>
            <p:ph type="dt" sz="half" idx="10"/>
          </p:nvPr>
        </p:nvSpPr>
        <p:spPr/>
        <p:txBody>
          <a:bodyPr/>
          <a:lstStyle/>
          <a:p>
            <a:fld id="{EFDA038D-A146-4077-A75D-2F2728F29C97}" type="datetimeFigureOut">
              <a:rPr lang="en-NZ" smtClean="0"/>
              <a:t>1/11/2018</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189454E2-8A92-4240-80F6-800D1205490D}" type="slidenum">
              <a:rPr lang="en-NZ" smtClean="0"/>
              <a:t>‹#›</a:t>
            </a:fld>
            <a:endParaRPr lang="en-NZ"/>
          </a:p>
        </p:txBody>
      </p:sp>
    </p:spTree>
    <p:extLst>
      <p:ext uri="{BB962C8B-B14F-4D97-AF65-F5344CB8AC3E}">
        <p14:creationId xmlns:p14="http://schemas.microsoft.com/office/powerpoint/2010/main" val="4212069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Date Placeholder 2"/>
          <p:cNvSpPr>
            <a:spLocks noGrp="1"/>
          </p:cNvSpPr>
          <p:nvPr>
            <p:ph type="dt" sz="half" idx="10"/>
          </p:nvPr>
        </p:nvSpPr>
        <p:spPr/>
        <p:txBody>
          <a:bodyPr/>
          <a:lstStyle/>
          <a:p>
            <a:fld id="{EFDA038D-A146-4077-A75D-2F2728F29C97}" type="datetimeFigureOut">
              <a:rPr lang="en-NZ" smtClean="0"/>
              <a:t>1/11/2018</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189454E2-8A92-4240-80F6-800D1205490D}" type="slidenum">
              <a:rPr lang="en-NZ" smtClean="0"/>
              <a:t>‹#›</a:t>
            </a:fld>
            <a:endParaRPr lang="en-NZ"/>
          </a:p>
        </p:txBody>
      </p:sp>
    </p:spTree>
    <p:extLst>
      <p:ext uri="{BB962C8B-B14F-4D97-AF65-F5344CB8AC3E}">
        <p14:creationId xmlns:p14="http://schemas.microsoft.com/office/powerpoint/2010/main" val="1166044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DA038D-A146-4077-A75D-2F2728F29C97}" type="datetimeFigureOut">
              <a:rPr lang="en-NZ" smtClean="0"/>
              <a:t>1/11/2018</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189454E2-8A92-4240-80F6-800D1205490D}" type="slidenum">
              <a:rPr lang="en-NZ" smtClean="0"/>
              <a:t>‹#›</a:t>
            </a:fld>
            <a:endParaRPr lang="en-NZ"/>
          </a:p>
        </p:txBody>
      </p:sp>
    </p:spTree>
    <p:extLst>
      <p:ext uri="{BB962C8B-B14F-4D97-AF65-F5344CB8AC3E}">
        <p14:creationId xmlns:p14="http://schemas.microsoft.com/office/powerpoint/2010/main" val="883270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FDA038D-A146-4077-A75D-2F2728F29C97}" type="datetimeFigureOut">
              <a:rPr lang="en-NZ" smtClean="0"/>
              <a:t>1/11/2018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89454E2-8A92-4240-80F6-800D1205490D}" type="slidenum">
              <a:rPr lang="en-NZ" smtClean="0"/>
              <a:t>‹#›</a:t>
            </a:fld>
            <a:endParaRPr lang="en-NZ"/>
          </a:p>
        </p:txBody>
      </p:sp>
    </p:spTree>
    <p:extLst>
      <p:ext uri="{BB962C8B-B14F-4D97-AF65-F5344CB8AC3E}">
        <p14:creationId xmlns:p14="http://schemas.microsoft.com/office/powerpoint/2010/main" val="3165309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FDA038D-A146-4077-A75D-2F2728F29C97}" type="datetimeFigureOut">
              <a:rPr lang="en-NZ" smtClean="0"/>
              <a:t>1/11/2018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89454E2-8A92-4240-80F6-800D1205490D}" type="slidenum">
              <a:rPr lang="en-NZ" smtClean="0"/>
              <a:t>‹#›</a:t>
            </a:fld>
            <a:endParaRPr lang="en-NZ"/>
          </a:p>
        </p:txBody>
      </p:sp>
    </p:spTree>
    <p:extLst>
      <p:ext uri="{BB962C8B-B14F-4D97-AF65-F5344CB8AC3E}">
        <p14:creationId xmlns:p14="http://schemas.microsoft.com/office/powerpoint/2010/main" val="982679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DA038D-A146-4077-A75D-2F2728F29C97}" type="datetimeFigureOut">
              <a:rPr lang="en-NZ" smtClean="0"/>
              <a:t>1/11/2018</a:t>
            </a:fld>
            <a:endParaRPr lang="en-NZ"/>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9454E2-8A92-4240-80F6-800D1205490D}" type="slidenum">
              <a:rPr lang="en-NZ" smtClean="0"/>
              <a:t>‹#›</a:t>
            </a:fld>
            <a:endParaRPr lang="en-NZ"/>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43840" y="137160"/>
            <a:ext cx="11704320" cy="6583680"/>
          </a:xfrm>
          <a:prstGeom prst="rect">
            <a:avLst/>
          </a:prstGeom>
        </p:spPr>
      </p:pic>
    </p:spTree>
    <p:extLst>
      <p:ext uri="{BB962C8B-B14F-4D97-AF65-F5344CB8AC3E}">
        <p14:creationId xmlns:p14="http://schemas.microsoft.com/office/powerpoint/2010/main" val="438958297"/>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54001" y="116632"/>
            <a:ext cx="11612033" cy="92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AU" dirty="0"/>
              <a:t>title</a:t>
            </a:r>
            <a:endParaRPr lang="en-NZ" dirty="0"/>
          </a:p>
        </p:txBody>
      </p:sp>
      <p:sp>
        <p:nvSpPr>
          <p:cNvPr id="1027" name="Text Placeholder 2"/>
          <p:cNvSpPr>
            <a:spLocks noGrp="1"/>
          </p:cNvSpPr>
          <p:nvPr>
            <p:ph type="body" idx="1"/>
          </p:nvPr>
        </p:nvSpPr>
        <p:spPr bwMode="auto">
          <a:xfrm>
            <a:off x="239184" y="1051670"/>
            <a:ext cx="11617456" cy="496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B5B6108C-D8D2-455C-9432-4913255EBBD0}" type="datetimeFigureOut">
              <a:rPr lang="en-NZ"/>
              <a:pPr>
                <a:defRPr/>
              </a:pPr>
              <a:t>1/11/2018</a:t>
            </a:fld>
            <a:endParaRPr lang="en-NZ"/>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NZ"/>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C8B1ACC3-8A26-4DEA-815B-31733BA064FF}" type="slidenum">
              <a:rPr lang="en-NZ"/>
              <a:pPr>
                <a:defRPr/>
              </a:pPr>
              <a:t>‹#›</a:t>
            </a:fld>
            <a:endParaRPr lang="en-NZ"/>
          </a:p>
        </p:txBody>
      </p:sp>
      <p:sp>
        <p:nvSpPr>
          <p:cNvPr id="1032" name="TextBox 1"/>
          <p:cNvSpPr txBox="1">
            <a:spLocks noChangeArrowheads="1"/>
          </p:cNvSpPr>
          <p:nvPr/>
        </p:nvSpPr>
        <p:spPr bwMode="auto">
          <a:xfrm>
            <a:off x="239184" y="6453188"/>
            <a:ext cx="3937000" cy="35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r>
              <a:rPr lang="en-NZ" sz="1700">
                <a:solidFill>
                  <a:schemeClr val="bg1"/>
                </a:solidFill>
                <a:latin typeface="Minion Pro" pitchFamily="18" charset="0"/>
              </a:rPr>
              <a:t>www.matuaraki.org.nz</a:t>
            </a:r>
          </a:p>
        </p:txBody>
      </p:sp>
      <p:sp>
        <p:nvSpPr>
          <p:cNvPr id="9" name="Rectangle 8"/>
          <p:cNvSpPr/>
          <p:nvPr/>
        </p:nvSpPr>
        <p:spPr>
          <a:xfrm>
            <a:off x="0" y="6237288"/>
            <a:ext cx="12192000" cy="620712"/>
          </a:xfrm>
          <a:prstGeom prst="rect">
            <a:avLst/>
          </a:prstGeom>
          <a:gradFill flip="none" rotWithShape="1">
            <a:gsLst>
              <a:gs pos="2000">
                <a:srgbClr val="1F4C6C"/>
              </a:gs>
              <a:gs pos="100000">
                <a:srgbClr val="500D49"/>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NZ" sz="1800"/>
          </a:p>
        </p:txBody>
      </p:sp>
      <p:sp>
        <p:nvSpPr>
          <p:cNvPr id="1035" name="TextBox 10"/>
          <p:cNvSpPr txBox="1">
            <a:spLocks noChangeArrowheads="1"/>
          </p:cNvSpPr>
          <p:nvPr/>
        </p:nvSpPr>
        <p:spPr bwMode="auto">
          <a:xfrm>
            <a:off x="334433" y="6381750"/>
            <a:ext cx="3744384"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r>
              <a:rPr lang="en-NZ" sz="1600" dirty="0">
                <a:solidFill>
                  <a:schemeClr val="bg1"/>
                </a:solidFill>
                <a:latin typeface="Minion Pro" pitchFamily="18" charset="0"/>
              </a:rPr>
              <a:t>www.matuaraki.org.nz</a:t>
            </a:r>
          </a:p>
        </p:txBody>
      </p:sp>
      <p:sp>
        <p:nvSpPr>
          <p:cNvPr id="1036" name="TextBox 11"/>
          <p:cNvSpPr txBox="1">
            <a:spLocks noChangeArrowheads="1"/>
          </p:cNvSpPr>
          <p:nvPr/>
        </p:nvSpPr>
        <p:spPr bwMode="auto">
          <a:xfrm>
            <a:off x="8119534" y="6381750"/>
            <a:ext cx="37465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defRPr/>
            </a:pPr>
            <a:r>
              <a:rPr lang="en-NZ" sz="1600">
                <a:solidFill>
                  <a:schemeClr val="bg1"/>
                </a:solidFill>
                <a:latin typeface="Minion Pro" pitchFamily="18" charset="0"/>
              </a:rPr>
              <a:t>www.tepou.co.nz</a:t>
            </a:r>
          </a:p>
        </p:txBody>
      </p:sp>
    </p:spTree>
    <p:extLst>
      <p:ext uri="{BB962C8B-B14F-4D97-AF65-F5344CB8AC3E}">
        <p14:creationId xmlns:p14="http://schemas.microsoft.com/office/powerpoint/2010/main" val="2028239976"/>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txStyles>
    <p:titleStyle>
      <a:lvl1pPr algn="l" rtl="0" eaLnBrk="1" fontAlgn="base" hangingPunct="1">
        <a:spcBef>
          <a:spcPct val="0"/>
        </a:spcBef>
        <a:spcAft>
          <a:spcPct val="0"/>
        </a:spcAft>
        <a:defRPr sz="3800" kern="1200">
          <a:solidFill>
            <a:srgbClr val="1F4C6C"/>
          </a:solidFill>
          <a:latin typeface="Trebuchet MS" pitchFamily="34" charset="0"/>
          <a:ea typeface="+mj-ea"/>
          <a:cs typeface="+mj-cs"/>
        </a:defRPr>
      </a:lvl1pPr>
      <a:lvl2pPr algn="l" rtl="0" eaLnBrk="1" fontAlgn="base" hangingPunct="1">
        <a:spcBef>
          <a:spcPct val="0"/>
        </a:spcBef>
        <a:spcAft>
          <a:spcPct val="0"/>
        </a:spcAft>
        <a:defRPr sz="3800">
          <a:solidFill>
            <a:srgbClr val="1F4C6C"/>
          </a:solidFill>
          <a:latin typeface="Trebuchet MS" pitchFamily="34" charset="0"/>
        </a:defRPr>
      </a:lvl2pPr>
      <a:lvl3pPr algn="l" rtl="0" eaLnBrk="1" fontAlgn="base" hangingPunct="1">
        <a:spcBef>
          <a:spcPct val="0"/>
        </a:spcBef>
        <a:spcAft>
          <a:spcPct val="0"/>
        </a:spcAft>
        <a:defRPr sz="3800">
          <a:solidFill>
            <a:srgbClr val="1F4C6C"/>
          </a:solidFill>
          <a:latin typeface="Trebuchet MS" pitchFamily="34" charset="0"/>
        </a:defRPr>
      </a:lvl3pPr>
      <a:lvl4pPr algn="l" rtl="0" eaLnBrk="1" fontAlgn="base" hangingPunct="1">
        <a:spcBef>
          <a:spcPct val="0"/>
        </a:spcBef>
        <a:spcAft>
          <a:spcPct val="0"/>
        </a:spcAft>
        <a:defRPr sz="3800">
          <a:solidFill>
            <a:srgbClr val="1F4C6C"/>
          </a:solidFill>
          <a:latin typeface="Trebuchet MS" pitchFamily="34" charset="0"/>
        </a:defRPr>
      </a:lvl4pPr>
      <a:lvl5pPr algn="l" rtl="0" eaLnBrk="1" fontAlgn="base" hangingPunct="1">
        <a:spcBef>
          <a:spcPct val="0"/>
        </a:spcBef>
        <a:spcAft>
          <a:spcPct val="0"/>
        </a:spcAft>
        <a:defRPr sz="3800">
          <a:solidFill>
            <a:srgbClr val="1F4C6C"/>
          </a:solidFill>
          <a:latin typeface="Trebuchet MS" pitchFamily="34" charset="0"/>
        </a:defRPr>
      </a:lvl5pPr>
      <a:lvl6pPr marL="457200" algn="l" rtl="0" eaLnBrk="1" fontAlgn="base" hangingPunct="1">
        <a:spcBef>
          <a:spcPct val="0"/>
        </a:spcBef>
        <a:spcAft>
          <a:spcPct val="0"/>
        </a:spcAft>
        <a:defRPr sz="4400">
          <a:solidFill>
            <a:srgbClr val="D7891B"/>
          </a:solidFill>
          <a:latin typeface="Trebuchet MS" pitchFamily="34" charset="0"/>
        </a:defRPr>
      </a:lvl6pPr>
      <a:lvl7pPr marL="914400" algn="l" rtl="0" eaLnBrk="1" fontAlgn="base" hangingPunct="1">
        <a:spcBef>
          <a:spcPct val="0"/>
        </a:spcBef>
        <a:spcAft>
          <a:spcPct val="0"/>
        </a:spcAft>
        <a:defRPr sz="4400">
          <a:solidFill>
            <a:srgbClr val="D7891B"/>
          </a:solidFill>
          <a:latin typeface="Trebuchet MS" pitchFamily="34" charset="0"/>
        </a:defRPr>
      </a:lvl7pPr>
      <a:lvl8pPr marL="1371600" algn="l" rtl="0" eaLnBrk="1" fontAlgn="base" hangingPunct="1">
        <a:spcBef>
          <a:spcPct val="0"/>
        </a:spcBef>
        <a:spcAft>
          <a:spcPct val="0"/>
        </a:spcAft>
        <a:defRPr sz="4400">
          <a:solidFill>
            <a:srgbClr val="D7891B"/>
          </a:solidFill>
          <a:latin typeface="Trebuchet MS" pitchFamily="34" charset="0"/>
        </a:defRPr>
      </a:lvl8pPr>
      <a:lvl9pPr marL="1828800" algn="l" rtl="0" eaLnBrk="1" fontAlgn="base" hangingPunct="1">
        <a:spcBef>
          <a:spcPct val="0"/>
        </a:spcBef>
        <a:spcAft>
          <a:spcPct val="0"/>
        </a:spcAft>
        <a:defRPr sz="4400">
          <a:solidFill>
            <a:srgbClr val="D7891B"/>
          </a:solidFill>
          <a:latin typeface="Trebuchet MS" pitchFamily="34" charset="0"/>
        </a:defRPr>
      </a:lvl9pPr>
    </p:titleStyle>
    <p:bodyStyle>
      <a:lvl1pPr marL="342900" indent="-342900" algn="l" rtl="0" eaLnBrk="1" fontAlgn="base" hangingPunct="1">
        <a:spcBef>
          <a:spcPct val="20000"/>
        </a:spcBef>
        <a:spcAft>
          <a:spcPct val="0"/>
        </a:spcAft>
        <a:buClr>
          <a:srgbClr val="1F4C6C"/>
        </a:buClr>
        <a:buFont typeface="Arial" charset="0"/>
        <a:buChar char="•"/>
        <a:defRPr sz="3200" kern="1200">
          <a:solidFill>
            <a:srgbClr val="500D49"/>
          </a:solidFill>
          <a:latin typeface="Trebuchet MS" pitchFamily="34" charset="0"/>
          <a:ea typeface="+mn-ea"/>
          <a:cs typeface="+mn-cs"/>
        </a:defRPr>
      </a:lvl1pPr>
      <a:lvl2pPr marL="742950" indent="-285750" algn="l" rtl="0" eaLnBrk="1" fontAlgn="base" hangingPunct="1">
        <a:spcBef>
          <a:spcPct val="20000"/>
        </a:spcBef>
        <a:spcAft>
          <a:spcPct val="0"/>
        </a:spcAft>
        <a:buClr>
          <a:srgbClr val="1F4C6C"/>
        </a:buClr>
        <a:buFont typeface="Trebuchet MS" pitchFamily="34" charset="0"/>
        <a:buChar char="◦"/>
        <a:defRPr sz="2800" kern="1200">
          <a:solidFill>
            <a:srgbClr val="500D49"/>
          </a:solidFill>
          <a:latin typeface="Trebuchet MS" pitchFamily="34" charset="0"/>
          <a:ea typeface="+mn-ea"/>
          <a:cs typeface="+mn-cs"/>
        </a:defRPr>
      </a:lvl2pPr>
      <a:lvl3pPr marL="1143000" indent="-228600" algn="l" rtl="0" eaLnBrk="1" fontAlgn="base" hangingPunct="1">
        <a:spcBef>
          <a:spcPct val="20000"/>
        </a:spcBef>
        <a:spcAft>
          <a:spcPct val="0"/>
        </a:spcAft>
        <a:buClr>
          <a:srgbClr val="1F4C6C"/>
        </a:buClr>
        <a:buFont typeface="Arial" charset="0"/>
        <a:buChar char="•"/>
        <a:defRPr sz="2400" kern="1200">
          <a:solidFill>
            <a:srgbClr val="500D49"/>
          </a:solidFill>
          <a:latin typeface="Trebuchet MS" pitchFamily="34" charset="0"/>
          <a:ea typeface="+mn-ea"/>
          <a:cs typeface="+mn-cs"/>
        </a:defRPr>
      </a:lvl3pPr>
      <a:lvl4pPr marL="1600200" indent="-228600" algn="l" rtl="0" eaLnBrk="1" fontAlgn="base" hangingPunct="1">
        <a:spcBef>
          <a:spcPct val="20000"/>
        </a:spcBef>
        <a:spcAft>
          <a:spcPct val="0"/>
        </a:spcAft>
        <a:buClr>
          <a:srgbClr val="1F4C6C"/>
        </a:buClr>
        <a:buFont typeface="Trebuchet MS" pitchFamily="34" charset="0"/>
        <a:buChar char="◦"/>
        <a:defRPr sz="2000" kern="1200">
          <a:solidFill>
            <a:srgbClr val="500D49"/>
          </a:solidFill>
          <a:latin typeface="Trebuchet MS" pitchFamily="34" charset="0"/>
          <a:ea typeface="+mn-ea"/>
          <a:cs typeface="+mn-cs"/>
        </a:defRPr>
      </a:lvl4pPr>
      <a:lvl5pPr marL="2057400" indent="-228600" algn="l" rtl="0" eaLnBrk="1" fontAlgn="base" hangingPunct="1">
        <a:spcBef>
          <a:spcPct val="20000"/>
        </a:spcBef>
        <a:spcAft>
          <a:spcPct val="0"/>
        </a:spcAft>
        <a:buClr>
          <a:srgbClr val="1F4C6C"/>
        </a:buClr>
        <a:buFont typeface="Arial" charset="0"/>
        <a:buChar char="•"/>
        <a:defRPr sz="2000" kern="1200">
          <a:solidFill>
            <a:srgbClr val="500D49"/>
          </a:solidFill>
          <a:latin typeface="Trebuchet M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onlinelibrary.wiley.com/wol1/doi/10.1111/eip.12505/abstract" TargetMode="External"/><Relationship Id="rId2" Type="http://schemas.openxmlformats.org/officeDocument/2006/relationships/hyperlink" Target="http://journals.sagepub.com/doi/abs/10.1177/1039856216658807" TargetMode="Externa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3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mailto:b.dunnachie@auckland.ac.nz"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hyperlink" Target="mailto:Emma.Wood@tepou.co.nz"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11021" y="3418048"/>
            <a:ext cx="9144000" cy="2318117"/>
          </a:xfrm>
        </p:spPr>
        <p:txBody>
          <a:bodyPr>
            <a:noAutofit/>
          </a:bodyPr>
          <a:lstStyle/>
          <a:p>
            <a:r>
              <a:rPr lang="en-US" sz="4000" dirty="0">
                <a:ln w="0"/>
                <a:solidFill>
                  <a:schemeClr val="tx1">
                    <a:lumMod val="75000"/>
                    <a:lumOff val="25000"/>
                  </a:schemeClr>
                </a:solidFill>
              </a:rPr>
              <a:t/>
            </a:r>
            <a:br>
              <a:rPr lang="en-US" sz="4000" dirty="0">
                <a:ln w="0"/>
                <a:solidFill>
                  <a:schemeClr val="tx1">
                    <a:lumMod val="75000"/>
                    <a:lumOff val="25000"/>
                  </a:schemeClr>
                </a:solidFill>
              </a:rPr>
            </a:br>
            <a:r>
              <a:rPr lang="en-US" sz="4000" dirty="0">
                <a:ln w="0"/>
                <a:solidFill>
                  <a:schemeClr val="tx1">
                    <a:lumMod val="75000"/>
                    <a:lumOff val="25000"/>
                  </a:schemeClr>
                </a:solidFill>
              </a:rPr>
              <a:t/>
            </a:r>
            <a:br>
              <a:rPr lang="en-US" sz="4000" dirty="0">
                <a:ln w="0"/>
                <a:solidFill>
                  <a:schemeClr val="tx1">
                    <a:lumMod val="75000"/>
                    <a:lumOff val="25000"/>
                  </a:schemeClr>
                </a:solidFill>
              </a:rPr>
            </a:br>
            <a:r>
              <a:rPr lang="en-US" sz="4000" dirty="0">
                <a:ln w="0"/>
                <a:solidFill>
                  <a:schemeClr val="tx1">
                    <a:lumMod val="75000"/>
                    <a:lumOff val="25000"/>
                  </a:schemeClr>
                </a:solidFill>
              </a:rPr>
              <a:t>Towards family Inclusive service delivery:  highlights of the</a:t>
            </a:r>
            <a:br>
              <a:rPr lang="en-US" sz="4000" dirty="0">
                <a:ln w="0"/>
                <a:solidFill>
                  <a:schemeClr val="tx1">
                    <a:lumMod val="75000"/>
                    <a:lumOff val="25000"/>
                  </a:schemeClr>
                </a:solidFill>
              </a:rPr>
            </a:br>
            <a:r>
              <a:rPr lang="en-US" sz="4000" dirty="0">
                <a:ln w="0"/>
                <a:solidFill>
                  <a:schemeClr val="tx1">
                    <a:lumMod val="75000"/>
                    <a:lumOff val="25000"/>
                  </a:schemeClr>
                </a:solidFill>
              </a:rPr>
              <a:t> </a:t>
            </a:r>
            <a:r>
              <a:rPr lang="en-US" sz="4000" b="1" dirty="0">
                <a:ln w="0"/>
                <a:solidFill>
                  <a:srgbClr val="00979D"/>
                </a:solidFill>
              </a:rPr>
              <a:t>Supporting Parents Healthy Children Guideline implementation</a:t>
            </a:r>
            <a:r>
              <a:rPr lang="en-US" sz="4000" dirty="0">
                <a:ln w="0"/>
                <a:solidFill>
                  <a:schemeClr val="tx1">
                    <a:lumMod val="75000"/>
                    <a:lumOff val="25000"/>
                  </a:schemeClr>
                </a:solidFill>
              </a:rPr>
              <a:t> </a:t>
            </a:r>
            <a:r>
              <a:rPr lang="en-US" sz="4000" dirty="0">
                <a:ln w="0"/>
                <a:solidFill>
                  <a:schemeClr val="bg2"/>
                </a:solidFill>
              </a:rPr>
              <a:t/>
            </a:r>
            <a:br>
              <a:rPr lang="en-US" sz="4000" dirty="0">
                <a:ln w="0"/>
                <a:solidFill>
                  <a:schemeClr val="bg2"/>
                </a:solidFill>
              </a:rPr>
            </a:br>
            <a:endParaRPr lang="en-NZ" sz="4000" dirty="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1021" y="5879530"/>
            <a:ext cx="1609725" cy="48577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4765" y="5779628"/>
            <a:ext cx="1609725" cy="630263"/>
          </a:xfrm>
          <a:prstGeom prst="rect">
            <a:avLst/>
          </a:prstGeom>
          <a:noFill/>
          <a:extLst>
            <a:ext uri="{909E8E84-426E-40DD-AFC4-6F175D3DCCD1}">
              <a14:hiddenFill xmlns:a14="http://schemas.microsoft.com/office/drawing/2010/main">
                <a:solidFill>
                  <a:srgbClr val="4F81BD"/>
                </a:solidFill>
              </a14:hiddenFill>
            </a:ext>
          </a:extLst>
        </p:spPr>
      </p:pic>
      <p:pic>
        <p:nvPicPr>
          <p:cNvPr id="6"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90039" y="5597286"/>
            <a:ext cx="406303" cy="812605"/>
          </a:xfrm>
          <a:prstGeom prst="rect">
            <a:avLst/>
          </a:prstGeom>
          <a:noFill/>
          <a:extLst>
            <a:ext uri="{909E8E84-426E-40DD-AFC4-6F175D3DCCD1}">
              <a14:hiddenFill xmlns:a14="http://schemas.microsoft.com/office/drawing/2010/main">
                <a:solidFill>
                  <a:srgbClr val="4F81BD"/>
                </a:solidFill>
              </a14:hiddenFill>
            </a:ext>
          </a:extLst>
        </p:spPr>
      </p:pic>
      <p:pic>
        <p:nvPicPr>
          <p:cNvPr id="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4618" y="5736165"/>
            <a:ext cx="673726" cy="6737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58509" y="5820927"/>
            <a:ext cx="1323521" cy="54766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p:nvPr/>
        </p:nvPicPr>
        <p:blipFill>
          <a:blip r:embed="rId8">
            <a:extLst>
              <a:ext uri="{28A0092B-C50C-407E-A947-70E740481C1C}">
                <a14:useLocalDpi xmlns:a14="http://schemas.microsoft.com/office/drawing/2010/main" val="0"/>
              </a:ext>
            </a:extLst>
          </a:blip>
          <a:srcRect/>
          <a:stretch>
            <a:fillRect/>
          </a:stretch>
        </p:blipFill>
        <p:spPr bwMode="auto">
          <a:xfrm>
            <a:off x="6777126" y="5816044"/>
            <a:ext cx="1609725" cy="5607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312364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91296" y="270933"/>
            <a:ext cx="1475771" cy="1439501"/>
          </a:xfrm>
          <a:prstGeom prst="ellipse">
            <a:avLst/>
          </a:prstGeom>
        </p:spPr>
      </p:pic>
      <p:sp>
        <p:nvSpPr>
          <p:cNvPr id="10" name="TextBox 9"/>
          <p:cNvSpPr txBox="1"/>
          <p:nvPr/>
        </p:nvSpPr>
        <p:spPr>
          <a:xfrm>
            <a:off x="4286865" y="2263352"/>
            <a:ext cx="7747819" cy="1246495"/>
          </a:xfrm>
          <a:prstGeom prst="rect">
            <a:avLst/>
          </a:prstGeom>
          <a:noFill/>
        </p:spPr>
        <p:txBody>
          <a:bodyPr wrap="square" rtlCol="0">
            <a:spAutoFit/>
          </a:bodyPr>
          <a:lstStyle/>
          <a:p>
            <a:r>
              <a:rPr lang="en-NZ" sz="2500" i="1" dirty="0">
                <a:solidFill>
                  <a:srgbClr val="00979D"/>
                </a:solidFill>
              </a:rPr>
              <a:t>Implementation requires a programme of change that embeds family/</a:t>
            </a:r>
            <a:r>
              <a:rPr lang="en-NZ" sz="2500" i="1" dirty="0" err="1">
                <a:solidFill>
                  <a:srgbClr val="00979D"/>
                </a:solidFill>
              </a:rPr>
              <a:t>whānau</a:t>
            </a:r>
            <a:r>
              <a:rPr lang="en-NZ" sz="2500" i="1" dirty="0">
                <a:solidFill>
                  <a:srgbClr val="00979D"/>
                </a:solidFill>
              </a:rPr>
              <a:t> focused practice within all services—particularly adult services </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30719" y="1091600"/>
            <a:ext cx="5160143" cy="3589996"/>
          </a:xfrm>
          <a:prstGeom prst="rect">
            <a:avLst/>
          </a:prstGeom>
        </p:spPr>
      </p:pic>
    </p:spTree>
    <p:extLst>
      <p:ext uri="{BB962C8B-B14F-4D97-AF65-F5344CB8AC3E}">
        <p14:creationId xmlns:p14="http://schemas.microsoft.com/office/powerpoint/2010/main" val="18794791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5334" y="203200"/>
            <a:ext cx="8596668" cy="1320800"/>
          </a:xfrm>
        </p:spPr>
        <p:txBody>
          <a:bodyPr>
            <a:normAutofit fontScale="90000"/>
          </a:bodyPr>
          <a:lstStyle/>
          <a:p>
            <a:r>
              <a:rPr lang="en-NZ" dirty="0">
                <a:solidFill>
                  <a:srgbClr val="00979D"/>
                </a:solidFill>
              </a:rPr>
              <a:t>The Supporting Parents Healthy Children Guideline</a:t>
            </a:r>
            <a:r>
              <a:rPr lang="en-NZ" dirty="0"/>
              <a:t/>
            </a:r>
            <a:br>
              <a:rPr lang="en-NZ" dirty="0"/>
            </a:br>
            <a:endParaRPr lang="en-NZ" dirty="0"/>
          </a:p>
        </p:txBody>
      </p:sp>
      <p:sp>
        <p:nvSpPr>
          <p:cNvPr id="3" name="Content Placeholder 2"/>
          <p:cNvSpPr>
            <a:spLocks noGrp="1"/>
          </p:cNvSpPr>
          <p:nvPr>
            <p:ph idx="1"/>
          </p:nvPr>
        </p:nvSpPr>
        <p:spPr>
          <a:xfrm>
            <a:off x="677334" y="1362635"/>
            <a:ext cx="10610098" cy="4276165"/>
          </a:xfrm>
        </p:spPr>
        <p:txBody>
          <a:bodyPr>
            <a:normAutofit/>
          </a:bodyPr>
          <a:lstStyle/>
          <a:p>
            <a:pPr>
              <a:defRPr/>
            </a:pPr>
            <a:r>
              <a:rPr lang="en-NZ" altLang="en-US" sz="2500" dirty="0"/>
              <a:t>Everybody’s responsibility: collaboration is key </a:t>
            </a:r>
          </a:p>
          <a:p>
            <a:pPr>
              <a:defRPr/>
            </a:pPr>
            <a:r>
              <a:rPr lang="en-NZ" altLang="en-US" sz="2500" dirty="0"/>
              <a:t>Business as usual</a:t>
            </a:r>
          </a:p>
          <a:p>
            <a:pPr>
              <a:defRPr/>
            </a:pPr>
            <a:r>
              <a:rPr lang="en-NZ" altLang="en-US" sz="2500" dirty="0"/>
              <a:t>Support Adult Mental Health and Addiction services to identify and support parents/</a:t>
            </a:r>
            <a:r>
              <a:rPr lang="en-NZ" sz="2500" dirty="0"/>
              <a:t> </a:t>
            </a:r>
            <a:r>
              <a:rPr lang="en-NZ" sz="2500" dirty="0" err="1"/>
              <a:t>whānau</a:t>
            </a:r>
            <a:r>
              <a:rPr lang="en-NZ" sz="2500" dirty="0"/>
              <a:t> </a:t>
            </a:r>
          </a:p>
          <a:p>
            <a:pPr>
              <a:defRPr/>
            </a:pPr>
            <a:r>
              <a:rPr lang="en-NZ" altLang="en-US" sz="2500" dirty="0"/>
              <a:t>Use a strengths based approach</a:t>
            </a:r>
          </a:p>
          <a:p>
            <a:pPr>
              <a:defRPr/>
            </a:pPr>
            <a:r>
              <a:rPr lang="en-NZ" altLang="en-US" sz="2500" dirty="0"/>
              <a:t>It’s about a workforce competent in culturally responsive family/</a:t>
            </a:r>
            <a:r>
              <a:rPr lang="en-NZ" sz="2500" dirty="0" err="1"/>
              <a:t>whānau</a:t>
            </a:r>
            <a:r>
              <a:rPr lang="en-NZ" sz="2500" dirty="0"/>
              <a:t> inclusive</a:t>
            </a:r>
            <a:r>
              <a:rPr lang="en-NZ" altLang="en-US" sz="2500" dirty="0"/>
              <a:t> practice </a:t>
            </a:r>
          </a:p>
          <a:p>
            <a:pPr marL="0" indent="0">
              <a:buNone/>
            </a:pPr>
            <a:endParaRPr lang="en-NZ"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91296" y="270933"/>
            <a:ext cx="1475771" cy="1439501"/>
          </a:xfrm>
          <a:prstGeom prst="ellipse">
            <a:avLst/>
          </a:prstGeom>
        </p:spPr>
      </p:pic>
    </p:spTree>
    <p:extLst>
      <p:ext uri="{BB962C8B-B14F-4D97-AF65-F5344CB8AC3E}">
        <p14:creationId xmlns:p14="http://schemas.microsoft.com/office/powerpoint/2010/main" val="38004823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5334" y="203200"/>
            <a:ext cx="8596668" cy="1320800"/>
          </a:xfrm>
        </p:spPr>
        <p:txBody>
          <a:bodyPr>
            <a:normAutofit/>
          </a:bodyPr>
          <a:lstStyle/>
          <a:p>
            <a:r>
              <a:rPr lang="en-NZ">
                <a:solidFill>
                  <a:srgbClr val="00979D"/>
                </a:solidFill>
              </a:rPr>
              <a:t>Supporting </a:t>
            </a:r>
            <a:r>
              <a:rPr lang="en-NZ" dirty="0">
                <a:solidFill>
                  <a:srgbClr val="00979D"/>
                </a:solidFill>
              </a:rPr>
              <a:t>Parents </a:t>
            </a:r>
            <a:r>
              <a:rPr lang="en-NZ">
                <a:solidFill>
                  <a:srgbClr val="00979D"/>
                </a:solidFill>
              </a:rPr>
              <a:t>Healthy Children</a:t>
            </a:r>
            <a:r>
              <a:rPr lang="en-NZ" dirty="0"/>
              <a:t/>
            </a:r>
            <a:br>
              <a:rPr lang="en-NZ" dirty="0"/>
            </a:br>
            <a:endParaRPr lang="en-NZ" dirty="0"/>
          </a:p>
        </p:txBody>
      </p:sp>
      <p:sp>
        <p:nvSpPr>
          <p:cNvPr id="3" name="Content Placeholder 2"/>
          <p:cNvSpPr>
            <a:spLocks noGrp="1"/>
          </p:cNvSpPr>
          <p:nvPr>
            <p:ph idx="1"/>
          </p:nvPr>
        </p:nvSpPr>
        <p:spPr>
          <a:xfrm>
            <a:off x="677333" y="1362635"/>
            <a:ext cx="10334795" cy="4276165"/>
          </a:xfrm>
        </p:spPr>
        <p:txBody>
          <a:bodyPr>
            <a:normAutofit/>
          </a:bodyPr>
          <a:lstStyle/>
          <a:p>
            <a:pPr>
              <a:defRPr/>
            </a:pPr>
            <a:r>
              <a:rPr lang="en-NZ" altLang="en-US" sz="3200" dirty="0"/>
              <a:t>It’s all about connection: </a:t>
            </a:r>
          </a:p>
          <a:p>
            <a:pPr>
              <a:defRPr/>
            </a:pPr>
            <a:endParaRPr lang="en-NZ" altLang="en-US" dirty="0"/>
          </a:p>
          <a:p>
            <a:pPr marL="0" indent="0">
              <a:buNone/>
              <a:defRPr/>
            </a:pPr>
            <a:r>
              <a:rPr lang="en-NZ" altLang="en-US" dirty="0"/>
              <a:t>	Parents and children, </a:t>
            </a:r>
          </a:p>
          <a:p>
            <a:pPr marL="0" indent="0">
              <a:buNone/>
              <a:defRPr/>
            </a:pPr>
            <a:r>
              <a:rPr lang="en-NZ" altLang="en-US" dirty="0"/>
              <a:t>	Family/</a:t>
            </a:r>
            <a:r>
              <a:rPr lang="en-NZ" dirty="0" err="1"/>
              <a:t>whānau</a:t>
            </a:r>
            <a:r>
              <a:rPr lang="en-NZ" dirty="0"/>
              <a:t> with communities, </a:t>
            </a:r>
          </a:p>
          <a:p>
            <a:pPr marL="0" indent="0">
              <a:buNone/>
              <a:defRPr/>
            </a:pPr>
            <a:r>
              <a:rPr lang="en-NZ" dirty="0"/>
              <a:t>	Services working together</a:t>
            </a:r>
          </a:p>
          <a:p>
            <a:pPr marL="0" indent="0">
              <a:buNone/>
            </a:pPr>
            <a:endParaRPr lang="en-NZ"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91296" y="270933"/>
            <a:ext cx="1475771" cy="1439501"/>
          </a:xfrm>
          <a:prstGeom prst="ellipse">
            <a:avLst/>
          </a:prstGeom>
        </p:spPr>
      </p:pic>
    </p:spTree>
    <p:extLst>
      <p:ext uri="{BB962C8B-B14F-4D97-AF65-F5344CB8AC3E}">
        <p14:creationId xmlns:p14="http://schemas.microsoft.com/office/powerpoint/2010/main" val="25982595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solidFill>
                  <a:srgbClr val="00979D"/>
                </a:solidFill>
              </a:rPr>
              <a:t>Where we should be: </a:t>
            </a:r>
            <a:r>
              <a:rPr lang="en-NZ" b="1" dirty="0">
                <a:solidFill>
                  <a:srgbClr val="00979D"/>
                </a:solidFill>
              </a:rPr>
              <a:t>Sept 2018</a:t>
            </a:r>
            <a:r>
              <a:rPr lang="en-NZ" dirty="0">
                <a:solidFill>
                  <a:srgbClr val="00979D"/>
                </a:solidFill>
              </a:rPr>
              <a:t>:</a:t>
            </a:r>
            <a:br>
              <a:rPr lang="en-NZ" dirty="0">
                <a:solidFill>
                  <a:srgbClr val="00979D"/>
                </a:solidFill>
              </a:rPr>
            </a:br>
            <a:r>
              <a:rPr lang="en-NZ" dirty="0">
                <a:solidFill>
                  <a:srgbClr val="00979D"/>
                </a:solidFill>
              </a:rPr>
              <a:t>Organisational Essential Elements</a:t>
            </a:r>
          </a:p>
        </p:txBody>
      </p:sp>
      <p:sp>
        <p:nvSpPr>
          <p:cNvPr id="3" name="Content Placeholder 2"/>
          <p:cNvSpPr>
            <a:spLocks noGrp="1"/>
          </p:cNvSpPr>
          <p:nvPr>
            <p:ph idx="1"/>
          </p:nvPr>
        </p:nvSpPr>
        <p:spPr/>
        <p:txBody>
          <a:bodyPr/>
          <a:lstStyle/>
          <a:p>
            <a:pPr>
              <a:spcBef>
                <a:spcPts val="0"/>
              </a:spcBef>
            </a:pPr>
            <a:r>
              <a:rPr lang="en-NZ" sz="2500" dirty="0"/>
              <a:t>Family and </a:t>
            </a:r>
            <a:r>
              <a:rPr lang="en-NZ" sz="2500" dirty="0" err="1"/>
              <a:t>whānau</a:t>
            </a:r>
            <a:r>
              <a:rPr lang="en-NZ" sz="2500" dirty="0"/>
              <a:t> focused Implementation plans are in place</a:t>
            </a:r>
          </a:p>
          <a:p>
            <a:pPr marL="0" indent="0">
              <a:spcBef>
                <a:spcPts val="0"/>
              </a:spcBef>
              <a:buNone/>
            </a:pPr>
            <a:endParaRPr lang="en-NZ" sz="2500" dirty="0"/>
          </a:p>
          <a:p>
            <a:pPr>
              <a:spcBef>
                <a:spcPts val="0"/>
              </a:spcBef>
            </a:pPr>
            <a:r>
              <a:rPr lang="en-NZ" sz="2500" dirty="0"/>
              <a:t>Data is routinely collected (PRIMHD)</a:t>
            </a:r>
          </a:p>
          <a:p>
            <a:pPr>
              <a:spcBef>
                <a:spcPts val="0"/>
              </a:spcBef>
            </a:pPr>
            <a:endParaRPr lang="en-NZ" sz="2500" i="1" dirty="0"/>
          </a:p>
          <a:p>
            <a:pPr>
              <a:spcBef>
                <a:spcPts val="0"/>
              </a:spcBef>
            </a:pPr>
            <a:r>
              <a:rPr lang="en-NZ" sz="2500" dirty="0"/>
              <a:t>Leadership team includes an identified champion</a:t>
            </a:r>
          </a:p>
          <a:p>
            <a:pPr>
              <a:spcBef>
                <a:spcPts val="0"/>
              </a:spcBef>
            </a:pPr>
            <a:endParaRPr lang="en-NZ" sz="2500" dirty="0"/>
          </a:p>
          <a:p>
            <a:pPr>
              <a:spcBef>
                <a:spcPts val="0"/>
              </a:spcBef>
            </a:pPr>
            <a:r>
              <a:rPr lang="en-NZ" sz="2500" dirty="0"/>
              <a:t>Documented care and protection policies</a:t>
            </a:r>
          </a:p>
          <a:p>
            <a:pPr marL="0" indent="0">
              <a:buNone/>
            </a:pPr>
            <a:endParaRPr lang="en-NZ" dirty="0"/>
          </a:p>
          <a:p>
            <a:pPr marL="0" indent="0">
              <a:buNone/>
            </a:pPr>
            <a:endParaRPr lang="en-NZ"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91296" y="270933"/>
            <a:ext cx="1475771" cy="1439501"/>
          </a:xfrm>
          <a:prstGeom prst="ellipse">
            <a:avLst/>
          </a:prstGeom>
        </p:spPr>
      </p:pic>
    </p:spTree>
    <p:extLst>
      <p:ext uri="{BB962C8B-B14F-4D97-AF65-F5344CB8AC3E}">
        <p14:creationId xmlns:p14="http://schemas.microsoft.com/office/powerpoint/2010/main" val="28049725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solidFill>
                  <a:srgbClr val="00979D"/>
                </a:solidFill>
              </a:rPr>
              <a:t>Essential Elements: Service Level</a:t>
            </a:r>
            <a:br>
              <a:rPr lang="en-NZ" dirty="0">
                <a:solidFill>
                  <a:srgbClr val="00979D"/>
                </a:solidFill>
              </a:rPr>
            </a:br>
            <a:endParaRPr lang="en-NZ" dirty="0">
              <a:solidFill>
                <a:srgbClr val="00979D"/>
              </a:solidFill>
            </a:endParaRPr>
          </a:p>
        </p:txBody>
      </p:sp>
      <p:sp>
        <p:nvSpPr>
          <p:cNvPr id="3" name="Content Placeholder 2"/>
          <p:cNvSpPr>
            <a:spLocks noGrp="1"/>
          </p:cNvSpPr>
          <p:nvPr>
            <p:ph idx="1"/>
          </p:nvPr>
        </p:nvSpPr>
        <p:spPr>
          <a:xfrm>
            <a:off x="899105" y="1408374"/>
            <a:ext cx="10393789" cy="4505170"/>
          </a:xfrm>
        </p:spPr>
        <p:txBody>
          <a:bodyPr>
            <a:noAutofit/>
          </a:bodyPr>
          <a:lstStyle/>
          <a:p>
            <a:pPr>
              <a:spcBef>
                <a:spcPts val="0"/>
              </a:spcBef>
            </a:pPr>
            <a:r>
              <a:rPr lang="en-NZ" sz="2500" dirty="0"/>
              <a:t>A SPHC champion is in place to assist leadership, training, support </a:t>
            </a:r>
          </a:p>
          <a:p>
            <a:pPr>
              <a:spcBef>
                <a:spcPts val="0"/>
              </a:spcBef>
              <a:buClr>
                <a:schemeClr val="bg1"/>
              </a:buClr>
            </a:pPr>
            <a:r>
              <a:rPr lang="en-NZ" sz="2500" dirty="0"/>
              <a:t>and advice</a:t>
            </a:r>
          </a:p>
          <a:p>
            <a:pPr>
              <a:spcBef>
                <a:spcPts val="0"/>
              </a:spcBef>
            </a:pPr>
            <a:endParaRPr lang="en-NZ" sz="2500" dirty="0"/>
          </a:p>
          <a:p>
            <a:pPr>
              <a:spcBef>
                <a:spcPts val="0"/>
              </a:spcBef>
            </a:pPr>
            <a:r>
              <a:rPr lang="en-NZ" sz="2500" dirty="0"/>
              <a:t>Family focused service delivery is regularly audited</a:t>
            </a:r>
          </a:p>
          <a:p>
            <a:pPr marL="0" indent="0">
              <a:spcBef>
                <a:spcPts val="0"/>
              </a:spcBef>
              <a:buNone/>
            </a:pPr>
            <a:endParaRPr lang="en-NZ" sz="2500" dirty="0"/>
          </a:p>
          <a:p>
            <a:pPr>
              <a:spcBef>
                <a:spcPts val="0"/>
              </a:spcBef>
            </a:pPr>
            <a:r>
              <a:rPr lang="en-NZ" sz="2500" dirty="0"/>
              <a:t>Service Leaders working towards a family friendly environment</a:t>
            </a:r>
          </a:p>
          <a:p>
            <a:pPr>
              <a:spcBef>
                <a:spcPts val="0"/>
              </a:spcBef>
            </a:pPr>
            <a:endParaRPr lang="en-NZ" sz="2500" dirty="0"/>
          </a:p>
          <a:p>
            <a:pPr>
              <a:spcBef>
                <a:spcPts val="0"/>
              </a:spcBef>
            </a:pPr>
            <a:r>
              <a:rPr lang="en-NZ" sz="2500" dirty="0"/>
              <a:t>Directory of services is available</a:t>
            </a:r>
          </a:p>
          <a:p>
            <a:pPr>
              <a:spcBef>
                <a:spcPts val="0"/>
              </a:spcBef>
            </a:pPr>
            <a:endParaRPr lang="en-NZ" sz="2500" dirty="0"/>
          </a:p>
          <a:p>
            <a:pPr>
              <a:spcBef>
                <a:spcPts val="0"/>
              </a:spcBef>
            </a:pPr>
            <a:r>
              <a:rPr lang="en-NZ" sz="2500" dirty="0"/>
              <a:t>Resources for parents</a:t>
            </a:r>
          </a:p>
          <a:p>
            <a:pPr marL="0" indent="0">
              <a:spcBef>
                <a:spcPts val="0"/>
              </a:spcBef>
              <a:buNone/>
            </a:pPr>
            <a:endParaRPr lang="en-NZ" sz="2500"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91296" y="270933"/>
            <a:ext cx="1475771" cy="1439501"/>
          </a:xfrm>
          <a:prstGeom prst="ellipse">
            <a:avLst/>
          </a:prstGeom>
        </p:spPr>
      </p:pic>
    </p:spTree>
    <p:extLst>
      <p:ext uri="{BB962C8B-B14F-4D97-AF65-F5344CB8AC3E}">
        <p14:creationId xmlns:p14="http://schemas.microsoft.com/office/powerpoint/2010/main" val="40889831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2801" y="1508889"/>
            <a:ext cx="9992852" cy="4282311"/>
          </a:xfrm>
        </p:spPr>
        <p:txBody>
          <a:bodyPr>
            <a:noAutofit/>
          </a:bodyPr>
          <a:lstStyle/>
          <a:p>
            <a:pPr>
              <a:spcBef>
                <a:spcPts val="0"/>
              </a:spcBef>
            </a:pPr>
            <a:r>
              <a:rPr lang="en-NZ" sz="2500" dirty="0"/>
              <a:t>Conversations about children, parenting, family and </a:t>
            </a:r>
            <a:r>
              <a:rPr lang="en-NZ" sz="2500" dirty="0" err="1"/>
              <a:t>whānau</a:t>
            </a:r>
            <a:r>
              <a:rPr lang="en-NZ" sz="2500" dirty="0"/>
              <a:t> are routine </a:t>
            </a:r>
          </a:p>
          <a:p>
            <a:pPr marL="0" indent="0">
              <a:spcBef>
                <a:spcPts val="0"/>
              </a:spcBef>
              <a:buNone/>
            </a:pPr>
            <a:endParaRPr lang="en-NZ" sz="2500" dirty="0"/>
          </a:p>
          <a:p>
            <a:pPr>
              <a:spcBef>
                <a:spcPts val="0"/>
              </a:spcBef>
            </a:pPr>
            <a:r>
              <a:rPr lang="en-NZ" sz="2500" dirty="0"/>
              <a:t>Family inclusive </a:t>
            </a:r>
            <a:r>
              <a:rPr lang="en-NZ" sz="2500" dirty="0" err="1"/>
              <a:t>appts</a:t>
            </a:r>
            <a:r>
              <a:rPr lang="en-NZ" sz="2500" dirty="0"/>
              <a:t> are made routinely</a:t>
            </a:r>
          </a:p>
          <a:p>
            <a:pPr marL="0" indent="0">
              <a:spcBef>
                <a:spcPts val="0"/>
              </a:spcBef>
              <a:buNone/>
            </a:pPr>
            <a:endParaRPr lang="en-NZ" sz="2500" dirty="0"/>
          </a:p>
          <a:p>
            <a:pPr>
              <a:spcBef>
                <a:spcPts val="0"/>
              </a:spcBef>
            </a:pPr>
            <a:r>
              <a:rPr lang="en-NZ" sz="2500" dirty="0"/>
              <a:t>Family care plans developed as appropriate</a:t>
            </a:r>
          </a:p>
          <a:p>
            <a:pPr marL="0" indent="0">
              <a:spcBef>
                <a:spcPts val="0"/>
              </a:spcBef>
              <a:buNone/>
            </a:pPr>
            <a:endParaRPr lang="en-NZ" sz="2500" dirty="0"/>
          </a:p>
          <a:p>
            <a:pPr>
              <a:spcBef>
                <a:spcPts val="0"/>
              </a:spcBef>
            </a:pPr>
            <a:r>
              <a:rPr lang="en-NZ" sz="2500" dirty="0"/>
              <a:t>Staff feel confident to have conversations about parenting</a:t>
            </a:r>
          </a:p>
          <a:p>
            <a:pPr marL="0" indent="0">
              <a:spcBef>
                <a:spcPts val="0"/>
              </a:spcBef>
              <a:buNone/>
            </a:pPr>
            <a:endParaRPr lang="en-NZ" sz="2500" dirty="0"/>
          </a:p>
          <a:p>
            <a:pPr>
              <a:spcBef>
                <a:spcPts val="0"/>
              </a:spcBef>
            </a:pPr>
            <a:r>
              <a:rPr lang="en-NZ" sz="2500" dirty="0"/>
              <a:t>Service users are linked to local parenting and family support services</a:t>
            </a:r>
          </a:p>
          <a:p>
            <a:pPr marL="0" indent="0">
              <a:spcBef>
                <a:spcPts val="0"/>
              </a:spcBef>
              <a:buNone/>
            </a:pPr>
            <a:endParaRPr lang="en-NZ" sz="2400" dirty="0"/>
          </a:p>
          <a:p>
            <a:pPr marL="0" indent="0">
              <a:buNone/>
            </a:pPr>
            <a:endParaRPr lang="en-NZ" dirty="0"/>
          </a:p>
        </p:txBody>
      </p:sp>
      <p:sp>
        <p:nvSpPr>
          <p:cNvPr id="4" name="Title 1"/>
          <p:cNvSpPr txBox="1">
            <a:spLocks/>
          </p:cNvSpPr>
          <p:nvPr/>
        </p:nvSpPr>
        <p:spPr>
          <a:xfrm>
            <a:off x="812801" y="389634"/>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NZ" sz="4400" dirty="0">
                <a:solidFill>
                  <a:srgbClr val="00979D"/>
                </a:solidFill>
              </a:rPr>
              <a:t>Essential Elements: Practice Level</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91296" y="270933"/>
            <a:ext cx="1475771" cy="1439501"/>
          </a:xfrm>
          <a:prstGeom prst="ellipse">
            <a:avLst/>
          </a:prstGeom>
        </p:spPr>
      </p:pic>
    </p:spTree>
    <p:extLst>
      <p:ext uri="{BB962C8B-B14F-4D97-AF65-F5344CB8AC3E}">
        <p14:creationId xmlns:p14="http://schemas.microsoft.com/office/powerpoint/2010/main" val="10474175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2801" y="1508890"/>
            <a:ext cx="9992852" cy="3407240"/>
          </a:xfrm>
        </p:spPr>
        <p:txBody>
          <a:bodyPr>
            <a:noAutofit/>
          </a:bodyPr>
          <a:lstStyle/>
          <a:p>
            <a:pPr>
              <a:spcBef>
                <a:spcPts val="0"/>
              </a:spcBef>
            </a:pPr>
            <a:r>
              <a:rPr lang="en-NZ" sz="2500" dirty="0"/>
              <a:t>Focused support available for pregnant and post-partum women</a:t>
            </a:r>
          </a:p>
          <a:p>
            <a:pPr>
              <a:spcBef>
                <a:spcPts val="0"/>
              </a:spcBef>
            </a:pPr>
            <a:endParaRPr lang="en-NZ" sz="2500" dirty="0"/>
          </a:p>
          <a:p>
            <a:pPr>
              <a:spcBef>
                <a:spcPts val="0"/>
              </a:spcBef>
            </a:pPr>
            <a:r>
              <a:rPr lang="en-NZ" sz="2500" dirty="0"/>
              <a:t>Coordinated systems for post partum service users</a:t>
            </a:r>
          </a:p>
          <a:p>
            <a:pPr>
              <a:spcBef>
                <a:spcPts val="0"/>
              </a:spcBef>
            </a:pPr>
            <a:endParaRPr lang="en-NZ" sz="2500" dirty="0"/>
          </a:p>
          <a:p>
            <a:pPr>
              <a:spcBef>
                <a:spcPts val="0"/>
              </a:spcBef>
            </a:pPr>
            <a:r>
              <a:rPr lang="en-NZ" sz="2500" dirty="0"/>
              <a:t>Access to specialist advice on care and protection issues</a:t>
            </a:r>
          </a:p>
          <a:p>
            <a:pPr>
              <a:spcBef>
                <a:spcPts val="0"/>
              </a:spcBef>
            </a:pPr>
            <a:endParaRPr lang="en-NZ" sz="2500" dirty="0"/>
          </a:p>
          <a:p>
            <a:pPr>
              <a:spcBef>
                <a:spcPts val="0"/>
              </a:spcBef>
            </a:pPr>
            <a:r>
              <a:rPr lang="en-NZ" sz="2500" dirty="0"/>
              <a:t>Interagency planning processes in place</a:t>
            </a:r>
          </a:p>
          <a:p>
            <a:pPr>
              <a:spcBef>
                <a:spcPts val="0"/>
              </a:spcBef>
            </a:pPr>
            <a:endParaRPr lang="en-NZ" sz="2500" dirty="0"/>
          </a:p>
          <a:p>
            <a:pPr>
              <a:spcBef>
                <a:spcPts val="0"/>
              </a:spcBef>
            </a:pPr>
            <a:r>
              <a:rPr lang="en-NZ" sz="2500" dirty="0"/>
              <a:t>Forms and documents family focused</a:t>
            </a:r>
          </a:p>
          <a:p>
            <a:pPr marL="0" indent="0">
              <a:spcBef>
                <a:spcPts val="0"/>
              </a:spcBef>
              <a:buNone/>
            </a:pPr>
            <a:endParaRPr lang="en-NZ" sz="2500" dirty="0"/>
          </a:p>
          <a:p>
            <a:pPr marL="0" indent="0">
              <a:spcBef>
                <a:spcPts val="0"/>
              </a:spcBef>
              <a:buNone/>
            </a:pPr>
            <a:endParaRPr lang="en-NZ" sz="2500" dirty="0"/>
          </a:p>
          <a:p>
            <a:pPr marL="0" indent="0">
              <a:spcBef>
                <a:spcPts val="0"/>
              </a:spcBef>
              <a:buNone/>
            </a:pPr>
            <a:endParaRPr lang="en-NZ" sz="2400" dirty="0"/>
          </a:p>
          <a:p>
            <a:endParaRPr lang="en-NZ" dirty="0"/>
          </a:p>
          <a:p>
            <a:endParaRPr lang="en-NZ" dirty="0"/>
          </a:p>
        </p:txBody>
      </p:sp>
      <p:sp>
        <p:nvSpPr>
          <p:cNvPr id="4" name="Title 1"/>
          <p:cNvSpPr txBox="1">
            <a:spLocks/>
          </p:cNvSpPr>
          <p:nvPr/>
        </p:nvSpPr>
        <p:spPr>
          <a:xfrm>
            <a:off x="812801" y="389634"/>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NZ" sz="4400" dirty="0">
                <a:solidFill>
                  <a:srgbClr val="00979D"/>
                </a:solidFill>
              </a:rPr>
              <a:t>Essential Elements: Practice Level</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91296" y="270933"/>
            <a:ext cx="1475771" cy="1439501"/>
          </a:xfrm>
          <a:prstGeom prst="ellipse">
            <a:avLst/>
          </a:prstGeom>
        </p:spPr>
      </p:pic>
    </p:spTree>
    <p:extLst>
      <p:ext uri="{BB962C8B-B14F-4D97-AF65-F5344CB8AC3E}">
        <p14:creationId xmlns:p14="http://schemas.microsoft.com/office/powerpoint/2010/main" val="1398474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solidFill>
                  <a:srgbClr val="00979D"/>
                </a:solidFill>
              </a:rPr>
              <a:t>By 2020: Best Practice Elements</a:t>
            </a:r>
          </a:p>
        </p:txBody>
      </p:sp>
      <p:sp>
        <p:nvSpPr>
          <p:cNvPr id="3" name="Content Placeholder 2"/>
          <p:cNvSpPr>
            <a:spLocks noGrp="1"/>
          </p:cNvSpPr>
          <p:nvPr>
            <p:ph idx="1"/>
          </p:nvPr>
        </p:nvSpPr>
        <p:spPr>
          <a:xfrm>
            <a:off x="838200" y="1835457"/>
            <a:ext cx="10515600" cy="4351338"/>
          </a:xfrm>
        </p:spPr>
        <p:txBody>
          <a:bodyPr>
            <a:normAutofit/>
          </a:bodyPr>
          <a:lstStyle/>
          <a:p>
            <a:pPr marL="0" indent="0">
              <a:buNone/>
            </a:pPr>
            <a:r>
              <a:rPr lang="en-NZ" sz="3600">
                <a:solidFill>
                  <a:srgbClr val="04849E"/>
                </a:solidFill>
              </a:rPr>
              <a:t>Practice:</a:t>
            </a:r>
            <a:endParaRPr lang="en-NZ" sz="2400">
              <a:solidFill>
                <a:srgbClr val="04849E"/>
              </a:solidFill>
            </a:endParaRPr>
          </a:p>
          <a:p>
            <a:pPr marL="0" indent="0">
              <a:buNone/>
            </a:pPr>
            <a:r>
              <a:rPr lang="en-NZ">
                <a:solidFill>
                  <a:srgbClr val="04849E"/>
                </a:solidFill>
              </a:rPr>
              <a:t>	The </a:t>
            </a:r>
            <a:r>
              <a:rPr lang="en-NZ" i="1">
                <a:solidFill>
                  <a:srgbClr val="04849E"/>
                </a:solidFill>
              </a:rPr>
              <a:t>key</a:t>
            </a:r>
            <a:r>
              <a:rPr lang="en-NZ">
                <a:solidFill>
                  <a:srgbClr val="04849E"/>
                </a:solidFill>
              </a:rPr>
              <a:t> performance indicator</a:t>
            </a:r>
          </a:p>
          <a:p>
            <a:pPr marL="457200" lvl="1" indent="0">
              <a:buNone/>
            </a:pPr>
            <a:endParaRPr lang="en-NZ">
              <a:solidFill>
                <a:srgbClr val="04849E"/>
              </a:solidFill>
            </a:endParaRPr>
          </a:p>
          <a:p>
            <a:pPr marL="457200" lvl="1" indent="0">
              <a:buNone/>
            </a:pPr>
            <a:endParaRPr lang="en-NZ" dirty="0">
              <a:solidFill>
                <a:srgbClr val="04849E"/>
              </a:solidFill>
            </a:endParaRPr>
          </a:p>
          <a:p>
            <a:pPr marL="0" indent="0" algn="ctr">
              <a:buNone/>
            </a:pPr>
            <a:r>
              <a:rPr lang="en-NZ" i="1"/>
              <a:t>The mental health and addiction sector workforce is confident and competent to address the needs of children with parents with mental health and/or addiction concerns</a:t>
            </a:r>
          </a:p>
          <a:p>
            <a:pPr marL="0" indent="0">
              <a:buNone/>
            </a:pPr>
            <a:endParaRPr lang="en-NZ"/>
          </a:p>
          <a:p>
            <a:pPr marL="0" indent="0">
              <a:buNone/>
            </a:pPr>
            <a:endParaRPr lang="en-NZ"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02396" y="239300"/>
            <a:ext cx="1475771" cy="1439501"/>
          </a:xfrm>
          <a:prstGeom prst="ellipse">
            <a:avLst/>
          </a:prstGeom>
        </p:spPr>
      </p:pic>
    </p:spTree>
    <p:extLst>
      <p:ext uri="{BB962C8B-B14F-4D97-AF65-F5344CB8AC3E}">
        <p14:creationId xmlns:p14="http://schemas.microsoft.com/office/powerpoint/2010/main" val="25146348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n w="0"/>
                <a:solidFill>
                  <a:srgbClr val="00979D"/>
                </a:solidFill>
                <a:effectLst>
                  <a:outerShdw blurRad="38100" dist="19050" dir="2700000" algn="tl" rotWithShape="0">
                    <a:schemeClr val="dk1">
                      <a:alpha val="40000"/>
                    </a:schemeClr>
                  </a:outerShdw>
                </a:effectLst>
              </a:rPr>
              <a:t>Implementation: What we have done…</a:t>
            </a:r>
            <a:r>
              <a:rPr lang="en-US" dirty="0">
                <a:ln w="0"/>
                <a:solidFill>
                  <a:schemeClr val="bg1"/>
                </a:solidFill>
                <a:effectLst>
                  <a:outerShdw blurRad="38100" dist="19050" dir="2700000" algn="tl" rotWithShape="0">
                    <a:schemeClr val="dk1">
                      <a:alpha val="40000"/>
                    </a:schemeClr>
                  </a:outerShdw>
                </a:effectLst>
              </a:rPr>
              <a:t/>
            </a:r>
            <a:br>
              <a:rPr lang="en-US" dirty="0">
                <a:ln w="0"/>
                <a:solidFill>
                  <a:schemeClr val="bg1"/>
                </a:solidFill>
                <a:effectLst>
                  <a:outerShdw blurRad="38100" dist="19050" dir="2700000" algn="tl" rotWithShape="0">
                    <a:schemeClr val="dk1">
                      <a:alpha val="40000"/>
                    </a:schemeClr>
                  </a:outerShdw>
                </a:effectLst>
              </a:rPr>
            </a:br>
            <a:endParaRPr lang="en-NZ" dirty="0">
              <a:solidFill>
                <a:srgbClr val="00979D"/>
              </a:solidFill>
            </a:endParaRPr>
          </a:p>
        </p:txBody>
      </p:sp>
      <p:sp>
        <p:nvSpPr>
          <p:cNvPr id="3" name="Content Placeholder 2"/>
          <p:cNvSpPr>
            <a:spLocks noGrp="1"/>
          </p:cNvSpPr>
          <p:nvPr>
            <p:ph idx="1"/>
          </p:nvPr>
        </p:nvSpPr>
        <p:spPr>
          <a:xfrm>
            <a:off x="838200" y="1107768"/>
            <a:ext cx="10515600" cy="4754563"/>
          </a:xfrm>
        </p:spPr>
        <p:txBody>
          <a:bodyPr>
            <a:normAutofit/>
          </a:bodyPr>
          <a:lstStyle/>
          <a:p>
            <a:r>
              <a:rPr lang="en-NZ" dirty="0"/>
              <a:t>Development of an Implementation Plan </a:t>
            </a:r>
            <a:r>
              <a:rPr lang="en-NZ" sz="1600" dirty="0"/>
              <a:t>(Implementation Science)</a:t>
            </a:r>
          </a:p>
          <a:p>
            <a:r>
              <a:rPr lang="en-NZ" dirty="0"/>
              <a:t>Using the ‘Beacon’ strategy </a:t>
            </a:r>
            <a:r>
              <a:rPr lang="en-NZ" sz="1600" dirty="0"/>
              <a:t>(The </a:t>
            </a:r>
            <a:r>
              <a:rPr lang="en-NZ" sz="1600" dirty="0" err="1"/>
              <a:t>Bouverie</a:t>
            </a:r>
            <a:r>
              <a:rPr lang="en-NZ" sz="1600" dirty="0"/>
              <a:t> Family Centre)</a:t>
            </a:r>
          </a:p>
          <a:p>
            <a:pPr>
              <a:spcBef>
                <a:spcPts val="600"/>
              </a:spcBef>
            </a:pPr>
            <a:r>
              <a:rPr lang="en-NZ" dirty="0" err="1"/>
              <a:t>Adkar</a:t>
            </a:r>
            <a:r>
              <a:rPr lang="en-NZ" dirty="0"/>
              <a:t> tools: Readiness </a:t>
            </a:r>
            <a:r>
              <a:rPr lang="en-NZ" sz="1600" dirty="0" err="1"/>
              <a:t>Prosci</a:t>
            </a:r>
            <a:r>
              <a:rPr lang="en-NZ" sz="1600" dirty="0"/>
              <a:t>, 1994</a:t>
            </a:r>
          </a:p>
          <a:p>
            <a:pPr>
              <a:spcBef>
                <a:spcPts val="600"/>
              </a:spcBef>
            </a:pPr>
            <a:r>
              <a:rPr lang="en-NZ" dirty="0">
                <a:latin typeface="Calibri" panose="020F0502020204030204" pitchFamily="34" charset="0"/>
              </a:rPr>
              <a:t>Workforce Programme support: Contact-liaison people  </a:t>
            </a:r>
          </a:p>
          <a:p>
            <a:pPr>
              <a:spcBef>
                <a:spcPts val="600"/>
              </a:spcBef>
            </a:pPr>
            <a:r>
              <a:rPr lang="en-NZ" dirty="0">
                <a:latin typeface="Calibri" panose="020F0502020204030204" pitchFamily="34" charset="0"/>
              </a:rPr>
              <a:t>Steering/governance groups</a:t>
            </a:r>
          </a:p>
          <a:p>
            <a:pPr>
              <a:buClr>
                <a:schemeClr val="tx1"/>
              </a:buClr>
            </a:pPr>
            <a:r>
              <a:rPr lang="en-NZ" dirty="0"/>
              <a:t>Practice Champions</a:t>
            </a:r>
          </a:p>
          <a:p>
            <a:pPr>
              <a:buClr>
                <a:schemeClr val="tx1"/>
              </a:buClr>
            </a:pPr>
            <a:r>
              <a:rPr lang="en-NZ" dirty="0"/>
              <a:t>Web-sites, resources, Champions’ forums</a:t>
            </a:r>
          </a:p>
          <a:p>
            <a:pPr>
              <a:buClr>
                <a:schemeClr val="tx1"/>
              </a:buClr>
            </a:pPr>
            <a:r>
              <a:rPr lang="en-NZ" dirty="0"/>
              <a:t>Implementing interventions (5 Step, SSFC)</a:t>
            </a:r>
          </a:p>
          <a:p>
            <a:r>
              <a:rPr lang="en-NZ" dirty="0"/>
              <a:t>Champion’s network</a:t>
            </a:r>
          </a:p>
          <a:p>
            <a:pPr>
              <a:spcBef>
                <a:spcPts val="600"/>
              </a:spcBef>
            </a:pPr>
            <a:endParaRPr lang="en-NZ" dirty="0">
              <a:latin typeface="Calibri" panose="020F0502020204030204" pitchFamily="34" charset="0"/>
            </a:endParaRPr>
          </a:p>
          <a:p>
            <a:pPr>
              <a:spcBef>
                <a:spcPts val="600"/>
              </a:spcBef>
            </a:pPr>
            <a:endParaRPr lang="en-NZ" sz="800" dirty="0"/>
          </a:p>
          <a:p>
            <a:pPr marL="0" indent="0">
              <a:buNone/>
            </a:pPr>
            <a:endParaRPr lang="en-NZ" dirty="0"/>
          </a:p>
          <a:p>
            <a:endParaRPr lang="en-NZ"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16229" y="122369"/>
            <a:ext cx="1475771" cy="1439501"/>
          </a:xfrm>
          <a:prstGeom prst="ellipse">
            <a:avLst/>
          </a:prstGeom>
        </p:spPr>
      </p:pic>
    </p:spTree>
    <p:extLst>
      <p:ext uri="{BB962C8B-B14F-4D97-AF65-F5344CB8AC3E}">
        <p14:creationId xmlns:p14="http://schemas.microsoft.com/office/powerpoint/2010/main" val="31151365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solidFill>
                  <a:srgbClr val="00979D"/>
                </a:solidFill>
              </a:rPr>
              <a:t>Single Session Family Consultation (SSFC)</a:t>
            </a:r>
          </a:p>
        </p:txBody>
      </p:sp>
      <p:sp>
        <p:nvSpPr>
          <p:cNvPr id="3" name="Content Placeholder 2"/>
          <p:cNvSpPr>
            <a:spLocks noGrp="1"/>
          </p:cNvSpPr>
          <p:nvPr>
            <p:ph idx="1"/>
          </p:nvPr>
        </p:nvSpPr>
        <p:spPr>
          <a:xfrm>
            <a:off x="838200" y="1512359"/>
            <a:ext cx="10515600" cy="4351338"/>
          </a:xfrm>
        </p:spPr>
        <p:txBody>
          <a:bodyPr>
            <a:normAutofit/>
          </a:bodyPr>
          <a:lstStyle/>
          <a:p>
            <a:r>
              <a:rPr lang="en-NZ" dirty="0"/>
              <a:t>Brief process for engaging and meeting with families/</a:t>
            </a:r>
            <a:r>
              <a:rPr lang="en-NZ" dirty="0" err="1"/>
              <a:t>whānau</a:t>
            </a:r>
            <a:r>
              <a:rPr lang="en-NZ" dirty="0"/>
              <a:t>; evidenced informed </a:t>
            </a:r>
            <a:r>
              <a:rPr lang="en-NZ" sz="1000" u="sng" dirty="0"/>
              <a:t>(</a:t>
            </a:r>
            <a:r>
              <a:rPr lang="en-NZ" sz="1000" u="sng" dirty="0">
                <a:hlinkClick r:id="rId2"/>
              </a:rPr>
              <a:t>Hopkins et al</a:t>
            </a:r>
            <a:r>
              <a:rPr lang="en-NZ" sz="1000" dirty="0"/>
              <a:t>, 2016;</a:t>
            </a:r>
            <a:r>
              <a:rPr lang="en-NZ" sz="1000" u="sng" dirty="0">
                <a:hlinkClick r:id="rId3"/>
              </a:rPr>
              <a:t>Poon et al</a:t>
            </a:r>
            <a:r>
              <a:rPr lang="en-NZ" sz="1000" dirty="0"/>
              <a:t>., 2017).</a:t>
            </a:r>
            <a:r>
              <a:rPr lang="en-NZ" dirty="0"/>
              <a:t> </a:t>
            </a:r>
          </a:p>
          <a:p>
            <a:r>
              <a:rPr lang="en-NZ" dirty="0"/>
              <a:t> Aims to clarify how the family/</a:t>
            </a:r>
            <a:r>
              <a:rPr lang="en-NZ" dirty="0" err="1"/>
              <a:t>whānau</a:t>
            </a:r>
            <a:r>
              <a:rPr lang="en-NZ" dirty="0"/>
              <a:t> will be involved in the individual’s care and to help family/</a:t>
            </a:r>
            <a:r>
              <a:rPr lang="en-NZ" dirty="0" err="1"/>
              <a:t>whānau</a:t>
            </a:r>
            <a:r>
              <a:rPr lang="en-NZ" dirty="0"/>
              <a:t> members identify and address their own needs</a:t>
            </a:r>
          </a:p>
          <a:p>
            <a:r>
              <a:rPr lang="en-NZ" dirty="0"/>
              <a:t>Provides a clear, structured and yet flexible process, and can be facilitated by practitioners following training. </a:t>
            </a:r>
          </a:p>
          <a:p>
            <a:r>
              <a:rPr lang="en-NZ" dirty="0"/>
              <a:t>Training provides an opportunity to increase knowledge and skills in partnering with families/</a:t>
            </a:r>
            <a:r>
              <a:rPr lang="en-NZ" dirty="0" err="1"/>
              <a:t>whānau</a:t>
            </a:r>
            <a:endParaRPr lang="en-NZ"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89696" y="251187"/>
            <a:ext cx="1475771" cy="1439501"/>
          </a:xfrm>
          <a:prstGeom prst="ellipse">
            <a:avLst/>
          </a:prstGeom>
        </p:spPr>
      </p:pic>
    </p:spTree>
    <p:extLst>
      <p:ext uri="{BB962C8B-B14F-4D97-AF65-F5344CB8AC3E}">
        <p14:creationId xmlns:p14="http://schemas.microsoft.com/office/powerpoint/2010/main" val="1375411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085" y="699232"/>
            <a:ext cx="10515600" cy="1325563"/>
          </a:xfrm>
        </p:spPr>
        <p:txBody>
          <a:bodyPr/>
          <a:lstStyle/>
          <a:p>
            <a:r>
              <a:rPr lang="en-NZ" b="1" dirty="0">
                <a:solidFill>
                  <a:srgbClr val="04849E"/>
                </a:solidFill>
              </a:rPr>
              <a:t>Today you will hear about: </a:t>
            </a:r>
            <a:r>
              <a:rPr lang="en-NZ" dirty="0">
                <a:solidFill>
                  <a:srgbClr val="04849E"/>
                </a:solidFill>
              </a:rPr>
              <a:t/>
            </a:r>
            <a:br>
              <a:rPr lang="en-NZ" dirty="0">
                <a:solidFill>
                  <a:srgbClr val="04849E"/>
                </a:solidFill>
              </a:rPr>
            </a:br>
            <a:endParaRPr lang="en-NZ" dirty="0"/>
          </a:p>
        </p:txBody>
      </p:sp>
      <p:sp>
        <p:nvSpPr>
          <p:cNvPr id="4" name="Title 1"/>
          <p:cNvSpPr txBox="1">
            <a:spLocks/>
          </p:cNvSpPr>
          <p:nvPr/>
        </p:nvSpPr>
        <p:spPr>
          <a:xfrm>
            <a:off x="628650" y="365126"/>
            <a:ext cx="7886700" cy="1325563"/>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NZ" dirty="0">
              <a:solidFill>
                <a:srgbClr val="04849E"/>
              </a:solidFill>
            </a:endParaRPr>
          </a:p>
        </p:txBody>
      </p:sp>
      <p:sp>
        <p:nvSpPr>
          <p:cNvPr id="5" name="Content Placeholder 2"/>
          <p:cNvSpPr txBox="1">
            <a:spLocks/>
          </p:cNvSpPr>
          <p:nvPr/>
        </p:nvSpPr>
        <p:spPr>
          <a:xfrm>
            <a:off x="1144976" y="1458795"/>
            <a:ext cx="10152289" cy="4351338"/>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NZ" sz="3000" b="1" dirty="0"/>
              <a:t>Context:</a:t>
            </a:r>
            <a:r>
              <a:rPr lang="en-NZ" sz="3000" dirty="0"/>
              <a:t> 				The SPHC Guideline</a:t>
            </a:r>
          </a:p>
          <a:p>
            <a:pPr marL="0" indent="0">
              <a:buNone/>
            </a:pPr>
            <a:r>
              <a:rPr lang="en-NZ" sz="3000" dirty="0"/>
              <a:t>						Where it came from</a:t>
            </a:r>
          </a:p>
          <a:p>
            <a:pPr marL="0" indent="0">
              <a:buNone/>
            </a:pPr>
            <a:r>
              <a:rPr lang="en-NZ" sz="3000" dirty="0"/>
              <a:t>  </a:t>
            </a:r>
          </a:p>
          <a:p>
            <a:pPr marL="0" indent="0">
              <a:buFont typeface="Wingdings 3" charset="2"/>
              <a:buNone/>
            </a:pPr>
            <a:r>
              <a:rPr lang="en-NZ" sz="3000" b="1" dirty="0"/>
              <a:t>Implementation: </a:t>
            </a:r>
            <a:r>
              <a:rPr lang="en-NZ" sz="3000" dirty="0"/>
              <a:t>	What we aimed to do </a:t>
            </a:r>
          </a:p>
          <a:p>
            <a:pPr marL="0" indent="0">
              <a:buFont typeface="Wingdings 3" charset="2"/>
              <a:buNone/>
            </a:pPr>
            <a:r>
              <a:rPr lang="en-NZ" sz="3000" dirty="0"/>
              <a:t>						What we did: Two key interventions</a:t>
            </a:r>
          </a:p>
          <a:p>
            <a:pPr marL="0" indent="0">
              <a:buFont typeface="Wingdings 3" charset="2"/>
              <a:buNone/>
            </a:pPr>
            <a:r>
              <a:rPr lang="en-NZ" sz="3000" dirty="0"/>
              <a:t>						What we need to do</a:t>
            </a:r>
          </a:p>
          <a:p>
            <a:pPr marL="0" indent="0">
              <a:buFont typeface="Wingdings 3" charset="2"/>
              <a:buNone/>
            </a:pPr>
            <a:endParaRPr lang="en-NZ" sz="3000" dirty="0"/>
          </a:p>
          <a:p>
            <a:pPr marL="0" indent="0">
              <a:buFont typeface="Wingdings 3" charset="2"/>
              <a:buNone/>
            </a:pPr>
            <a:r>
              <a:rPr lang="en-NZ" sz="3000" i="1" dirty="0">
                <a:solidFill>
                  <a:srgbClr val="04849E"/>
                </a:solidFill>
              </a:rPr>
              <a:t>Government focus area and government expectations: The Inquiry…</a:t>
            </a:r>
            <a:endParaRPr lang="en-NZ" sz="3000" i="1" dirty="0">
              <a:solidFill>
                <a:srgbClr val="00979D"/>
              </a:solidFill>
            </a:endParaRPr>
          </a:p>
          <a:p>
            <a:pPr marL="0" indent="0">
              <a:buFont typeface="Wingdings 3" charset="2"/>
              <a:buNone/>
            </a:pPr>
            <a:endParaRPr lang="en-NZ" sz="3000" dirty="0"/>
          </a:p>
        </p:txBody>
      </p:sp>
      <p:pic>
        <p:nvPicPr>
          <p:cNvPr id="6" name="Picture 5">
            <a:extLst>
              <a:ext uri="{FF2B5EF4-FFF2-40B4-BE49-F238E27FC236}">
                <a16:creationId xmlns:a16="http://schemas.microsoft.com/office/drawing/2014/main" xmlns="" id="{833C463E-056B-404F-A2AE-EE80139972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11104" y="365125"/>
            <a:ext cx="1475771" cy="1439501"/>
          </a:xfrm>
          <a:prstGeom prst="ellipse">
            <a:avLst/>
          </a:prstGeom>
        </p:spPr>
      </p:pic>
    </p:spTree>
    <p:extLst>
      <p:ext uri="{BB962C8B-B14F-4D97-AF65-F5344CB8AC3E}">
        <p14:creationId xmlns:p14="http://schemas.microsoft.com/office/powerpoint/2010/main" val="21769077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dirty="0"/>
          </a:p>
        </p:txBody>
      </p:sp>
      <p:sp>
        <p:nvSpPr>
          <p:cNvPr id="3" name="Content Placeholder 2"/>
          <p:cNvSpPr>
            <a:spLocks noGrp="1"/>
          </p:cNvSpPr>
          <p:nvPr>
            <p:ph idx="1"/>
          </p:nvPr>
        </p:nvSpPr>
        <p:spPr/>
        <p:txBody>
          <a:bodyPr>
            <a:normAutofit/>
          </a:bodyPr>
          <a:lstStyle/>
          <a:p>
            <a:pPr marL="0" indent="0">
              <a:buNone/>
            </a:pPr>
            <a:endParaRPr lang="en-NZ" dirty="0"/>
          </a:p>
          <a:p>
            <a:r>
              <a:rPr lang="en-NZ" dirty="0"/>
              <a:t>Cultural adaption for use within </a:t>
            </a:r>
            <a:r>
              <a:rPr lang="en-NZ" dirty="0" err="1"/>
              <a:t>Aotearoa</a:t>
            </a:r>
            <a:r>
              <a:rPr lang="en-NZ" dirty="0"/>
              <a:t> New Zealand. </a:t>
            </a:r>
          </a:p>
          <a:p>
            <a:r>
              <a:rPr lang="en-NZ" dirty="0"/>
              <a:t>Addition of  a cultural focus and a child module in the E-Learning (pre-requisite to face to face training)</a:t>
            </a:r>
          </a:p>
          <a:p>
            <a:r>
              <a:rPr lang="en-NZ" dirty="0"/>
              <a:t>SSFC training is now conducted regularly in </a:t>
            </a:r>
            <a:r>
              <a:rPr lang="en-NZ" dirty="0" err="1"/>
              <a:t>Aotearoa</a:t>
            </a:r>
            <a:r>
              <a:rPr lang="en-NZ" dirty="0"/>
              <a:t> New Zealand</a:t>
            </a:r>
          </a:p>
          <a:p>
            <a:r>
              <a:rPr lang="en-NZ" dirty="0"/>
              <a:t>We have 25 Trainers nationally, with over 500 people having attended trainings across services and sectors in NZ</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16229" y="122369"/>
            <a:ext cx="1475771" cy="1439501"/>
          </a:xfrm>
          <a:prstGeom prst="ellipse">
            <a:avLst/>
          </a:prstGeom>
        </p:spPr>
      </p:pic>
    </p:spTree>
    <p:extLst>
      <p:ext uri="{BB962C8B-B14F-4D97-AF65-F5344CB8AC3E}">
        <p14:creationId xmlns:p14="http://schemas.microsoft.com/office/powerpoint/2010/main" val="22246818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solidFill>
                  <a:srgbClr val="00979D"/>
                </a:solidFill>
              </a:rPr>
              <a:t>The 5-Step Method</a:t>
            </a:r>
          </a:p>
        </p:txBody>
      </p:sp>
      <p:sp>
        <p:nvSpPr>
          <p:cNvPr id="3" name="Content Placeholder 2"/>
          <p:cNvSpPr>
            <a:spLocks noGrp="1"/>
          </p:cNvSpPr>
          <p:nvPr>
            <p:ph idx="1"/>
          </p:nvPr>
        </p:nvSpPr>
        <p:spPr/>
        <p:txBody>
          <a:bodyPr/>
          <a:lstStyle/>
          <a:p>
            <a:r>
              <a:rPr lang="en-NZ" b="1" dirty="0"/>
              <a:t> </a:t>
            </a:r>
            <a:r>
              <a:rPr lang="en-NZ" sz="2500" dirty="0"/>
              <a:t>Structured, short term counselling approach</a:t>
            </a:r>
          </a:p>
          <a:p>
            <a:r>
              <a:rPr lang="en-NZ" sz="2500" dirty="0"/>
              <a:t>  Evidence-based intervention &amp; assessment tools for Family Members in </a:t>
            </a:r>
            <a:r>
              <a:rPr lang="en-US" sz="2500" i="1" u="sng" dirty="0">
                <a:ln w="0"/>
                <a:effectLst>
                  <a:outerShdw blurRad="38100" dist="25400" dir="5400000" algn="ctr" rotWithShape="0">
                    <a:srgbClr val="6E747A">
                      <a:alpha val="43000"/>
                    </a:srgbClr>
                  </a:outerShdw>
                </a:effectLst>
              </a:rPr>
              <a:t>their own right</a:t>
            </a:r>
          </a:p>
          <a:p>
            <a:r>
              <a:rPr lang="en-SG" sz="2500" i="1" dirty="0"/>
              <a:t>  Stress – strain – coping – social support (SSCS) </a:t>
            </a:r>
            <a:r>
              <a:rPr lang="en-SG" sz="2500" dirty="0"/>
              <a:t>developed by researchers</a:t>
            </a:r>
          </a:p>
          <a:p>
            <a:r>
              <a:rPr lang="en-NZ" sz="2500" dirty="0"/>
              <a:t> Model suggests coping </a:t>
            </a:r>
            <a:r>
              <a:rPr lang="en-NZ" sz="2500" i="1" dirty="0"/>
              <a:t>may</a:t>
            </a:r>
            <a:r>
              <a:rPr lang="en-NZ" sz="2500" dirty="0"/>
              <a:t> play moderator role in relationship between Family Members stress and experiences (strain)</a:t>
            </a:r>
          </a:p>
          <a:p>
            <a:r>
              <a:rPr lang="en-NZ" sz="2500" dirty="0"/>
              <a:t>Includes client &amp; practitioner workbooks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16229" y="122369"/>
            <a:ext cx="1475771" cy="1439501"/>
          </a:xfrm>
          <a:prstGeom prst="ellipse">
            <a:avLst/>
          </a:prstGeom>
        </p:spPr>
      </p:pic>
    </p:spTree>
    <p:extLst>
      <p:ext uri="{BB962C8B-B14F-4D97-AF65-F5344CB8AC3E}">
        <p14:creationId xmlns:p14="http://schemas.microsoft.com/office/powerpoint/2010/main" val="40562409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D725203-E8C3-4F52-A501-9310978E32A7}"/>
              </a:ext>
            </a:extLst>
          </p:cNvPr>
          <p:cNvSpPr>
            <a:spLocks noGrp="1"/>
          </p:cNvSpPr>
          <p:nvPr>
            <p:ph type="title"/>
          </p:nvPr>
        </p:nvSpPr>
        <p:spPr>
          <a:xfrm>
            <a:off x="1117784" y="476671"/>
            <a:ext cx="6984776" cy="1008113"/>
          </a:xfrm>
        </p:spPr>
        <p:txBody>
          <a:bodyPr/>
          <a:lstStyle/>
          <a:p>
            <a:r>
              <a:rPr lang="en-NZ" dirty="0"/>
              <a:t>Background</a:t>
            </a:r>
          </a:p>
        </p:txBody>
      </p:sp>
      <p:sp>
        <p:nvSpPr>
          <p:cNvPr id="3" name="Content Placeholder 2">
            <a:extLst>
              <a:ext uri="{FF2B5EF4-FFF2-40B4-BE49-F238E27FC236}">
                <a16:creationId xmlns:a16="http://schemas.microsoft.com/office/drawing/2014/main" xmlns="" id="{AE29A20B-1AD9-439E-922B-1C350A8C00D5}"/>
              </a:ext>
            </a:extLst>
          </p:cNvPr>
          <p:cNvSpPr>
            <a:spLocks noGrp="1"/>
          </p:cNvSpPr>
          <p:nvPr>
            <p:ph idx="1"/>
          </p:nvPr>
        </p:nvSpPr>
        <p:spPr>
          <a:xfrm>
            <a:off x="1005840" y="1685722"/>
            <a:ext cx="9204960" cy="3687494"/>
          </a:xfrm>
        </p:spPr>
        <p:txBody>
          <a:bodyPr/>
          <a:lstStyle/>
          <a:p>
            <a:r>
              <a:rPr lang="en-NZ" dirty="0"/>
              <a:t>Matua Raḵi and Addiction and the Family International Network (</a:t>
            </a:r>
            <a:r>
              <a:rPr lang="en-NZ" dirty="0" err="1"/>
              <a:t>AFINet</a:t>
            </a:r>
            <a:r>
              <a:rPr lang="en-NZ" dirty="0"/>
              <a:t>)</a:t>
            </a:r>
          </a:p>
          <a:p>
            <a:r>
              <a:rPr lang="en-NZ" dirty="0"/>
              <a:t>Pilot training delivered May 2017</a:t>
            </a:r>
          </a:p>
          <a:p>
            <a:r>
              <a:rPr lang="en-NZ" dirty="0"/>
              <a:t>16 people participated</a:t>
            </a:r>
          </a:p>
          <a:p>
            <a:pPr marL="0" indent="0">
              <a:buNone/>
            </a:pPr>
            <a:endParaRPr lang="en-NZ" dirty="0"/>
          </a:p>
          <a:p>
            <a:endParaRPr lang="en-NZ" dirty="0"/>
          </a:p>
          <a:p>
            <a:endParaRPr lang="en-NZ" dirty="0"/>
          </a:p>
        </p:txBody>
      </p:sp>
    </p:spTree>
    <p:extLst>
      <p:ext uri="{BB962C8B-B14F-4D97-AF65-F5344CB8AC3E}">
        <p14:creationId xmlns:p14="http://schemas.microsoft.com/office/powerpoint/2010/main" val="28735552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2753"/>
            <a:ext cx="10515600" cy="1753441"/>
          </a:xfrm>
        </p:spPr>
        <p:txBody>
          <a:bodyPr/>
          <a:lstStyle/>
          <a:p>
            <a:r>
              <a:rPr lang="en-NZ" dirty="0"/>
              <a:t>What is in each step?</a:t>
            </a:r>
          </a:p>
        </p:txBody>
      </p:sp>
      <p:sp>
        <p:nvSpPr>
          <p:cNvPr id="3" name="Content Placeholder 2"/>
          <p:cNvSpPr>
            <a:spLocks noGrp="1"/>
          </p:cNvSpPr>
          <p:nvPr>
            <p:ph idx="1"/>
          </p:nvPr>
        </p:nvSpPr>
        <p:spPr>
          <a:xfrm>
            <a:off x="838200" y="1244600"/>
            <a:ext cx="10515600" cy="4783667"/>
          </a:xfrm>
        </p:spPr>
        <p:txBody>
          <a:bodyPr>
            <a:normAutofit fontScale="92500" lnSpcReduction="20000"/>
          </a:bodyPr>
          <a:lstStyle/>
          <a:p>
            <a:pPr fontAlgn="t"/>
            <a:r>
              <a:rPr lang="en-US" dirty="0">
                <a:effectLst>
                  <a:outerShdw blurRad="38100" dist="19050" dir="2700000" algn="tl" rotWithShape="0">
                    <a:schemeClr val="dk1">
                      <a:alpha val="40000"/>
                    </a:schemeClr>
                  </a:outerShdw>
                </a:effectLst>
              </a:rPr>
              <a:t>Step 1</a:t>
            </a:r>
            <a:r>
              <a:rPr lang="en-NZ" dirty="0"/>
              <a:t>: </a:t>
            </a:r>
            <a:r>
              <a:rPr lang="en-SG" dirty="0"/>
              <a:t>Describe their experiences of living with a relative (colleague or friend) with an addiction/ gambling problem</a:t>
            </a:r>
            <a:r>
              <a:rPr lang="en-NZ" dirty="0"/>
              <a:t>; </a:t>
            </a:r>
            <a:r>
              <a:rPr lang="en-SG" dirty="0"/>
              <a:t>complete family member questionnaire </a:t>
            </a:r>
            <a:endParaRPr lang="en-NZ" dirty="0"/>
          </a:p>
          <a:p>
            <a:pPr fontAlgn="t"/>
            <a:r>
              <a:rPr lang="en-US" dirty="0">
                <a:effectLst>
                  <a:outerShdw blurRad="38100" dist="19050" dir="2700000" algn="tl" rotWithShape="0">
                    <a:schemeClr val="dk1">
                      <a:alpha val="40000"/>
                    </a:schemeClr>
                  </a:outerShdw>
                </a:effectLst>
              </a:rPr>
              <a:t>Step 2</a:t>
            </a:r>
            <a:r>
              <a:rPr lang="en-NZ" dirty="0"/>
              <a:t>:</a:t>
            </a:r>
            <a:r>
              <a:rPr lang="en-SG" dirty="0"/>
              <a:t>Provide useful information – targeted to addiction and other areas</a:t>
            </a:r>
            <a:endParaRPr lang="en-NZ" dirty="0"/>
          </a:p>
          <a:p>
            <a:pPr fontAlgn="t"/>
            <a:r>
              <a:rPr lang="en-US" dirty="0">
                <a:effectLst>
                  <a:outerShdw blurRad="38100" dist="19050" dir="2700000" algn="tl" rotWithShape="0">
                    <a:schemeClr val="dk1">
                      <a:alpha val="40000"/>
                    </a:schemeClr>
                  </a:outerShdw>
                </a:effectLst>
              </a:rPr>
              <a:t>Step 3</a:t>
            </a:r>
            <a:r>
              <a:rPr lang="en-NZ" dirty="0"/>
              <a:t>:</a:t>
            </a:r>
            <a:r>
              <a:rPr lang="en-SG" dirty="0"/>
              <a:t>Explore options for coping</a:t>
            </a:r>
            <a:endParaRPr lang="en-NZ" dirty="0"/>
          </a:p>
          <a:p>
            <a:pPr fontAlgn="t"/>
            <a:r>
              <a:rPr lang="en-US" dirty="0">
                <a:effectLst>
                  <a:outerShdw blurRad="38100" dist="19050" dir="2700000" algn="tl" rotWithShape="0">
                    <a:schemeClr val="dk1">
                      <a:alpha val="40000"/>
                    </a:schemeClr>
                  </a:outerShdw>
                </a:effectLst>
              </a:rPr>
              <a:t>Step 4:</a:t>
            </a:r>
            <a:r>
              <a:rPr lang="en-US" dirty="0"/>
              <a:t>Explore social support – Social network diagram</a:t>
            </a:r>
            <a:endParaRPr lang="en-NZ" dirty="0"/>
          </a:p>
          <a:p>
            <a:pPr fontAlgn="t"/>
            <a:r>
              <a:rPr lang="en-US" dirty="0">
                <a:effectLst>
                  <a:outerShdw blurRad="38100" dist="19050" dir="2700000" algn="tl" rotWithShape="0">
                    <a:schemeClr val="dk1">
                      <a:alpha val="40000"/>
                    </a:schemeClr>
                  </a:outerShdw>
                </a:effectLst>
              </a:rPr>
              <a:t>Step 5</a:t>
            </a:r>
            <a:r>
              <a:rPr lang="en-NZ" dirty="0"/>
              <a:t>: </a:t>
            </a:r>
            <a:r>
              <a:rPr lang="en-SG" dirty="0"/>
              <a:t>Summary and planning for additional support</a:t>
            </a:r>
            <a:r>
              <a:rPr lang="en-NZ" dirty="0"/>
              <a:t>; </a:t>
            </a:r>
            <a:r>
              <a:rPr lang="en-SG" dirty="0"/>
              <a:t>couple, family or individual counselling; facilitation to another service</a:t>
            </a:r>
            <a:endParaRPr lang="en-NZ" sz="1100" b="1" dirty="0">
              <a:solidFill>
                <a:schemeClr val="accent1"/>
              </a:solidFill>
            </a:endParaRPr>
          </a:p>
          <a:p>
            <a:pPr fontAlgn="t"/>
            <a:endParaRPr lang="en-NZ" sz="1400" b="1" dirty="0">
              <a:solidFill>
                <a:schemeClr val="accent1"/>
              </a:solidFill>
            </a:endParaRPr>
          </a:p>
          <a:p>
            <a:pPr fontAlgn="t"/>
            <a:endParaRPr lang="en-NZ" sz="1400" b="1" dirty="0">
              <a:solidFill>
                <a:schemeClr val="accent1"/>
              </a:solidFill>
            </a:endParaRPr>
          </a:p>
          <a:p>
            <a:pPr marL="0" indent="0" fontAlgn="t">
              <a:buNone/>
            </a:pPr>
            <a:r>
              <a:rPr lang="en-NZ" sz="1400" b="1" dirty="0" err="1">
                <a:solidFill>
                  <a:schemeClr val="accent1"/>
                </a:solidFill>
              </a:rPr>
              <a:t>Copello</a:t>
            </a:r>
            <a:r>
              <a:rPr lang="en-NZ" sz="1400" b="1" dirty="0">
                <a:solidFill>
                  <a:schemeClr val="accent1"/>
                </a:solidFill>
              </a:rPr>
              <a:t>, Templeton, Krishnan, Orford, Velleman 2000, 2010; George &amp; Bowden-Jones 2015, Velleman et al 2011</a:t>
            </a:r>
            <a:endParaRPr lang="en-NZ" sz="1400" dirty="0"/>
          </a:p>
          <a:p>
            <a:endParaRPr lang="en-NZ" dirty="0"/>
          </a:p>
          <a:p>
            <a:endParaRPr lang="en-NZ"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35865" y="-127934"/>
            <a:ext cx="1475771" cy="1439501"/>
          </a:xfrm>
          <a:prstGeom prst="ellipse">
            <a:avLst/>
          </a:prstGeom>
        </p:spPr>
      </p:pic>
    </p:spTree>
    <p:extLst>
      <p:ext uri="{BB962C8B-B14F-4D97-AF65-F5344CB8AC3E}">
        <p14:creationId xmlns:p14="http://schemas.microsoft.com/office/powerpoint/2010/main" val="5433338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0071" y="908720"/>
            <a:ext cx="6984776" cy="1008113"/>
          </a:xfrm>
        </p:spPr>
        <p:txBody>
          <a:bodyPr/>
          <a:lstStyle/>
          <a:p>
            <a:r>
              <a:rPr lang="en-NZ" dirty="0"/>
              <a:t>Accreditations</a:t>
            </a:r>
          </a:p>
        </p:txBody>
      </p:sp>
      <p:sp>
        <p:nvSpPr>
          <p:cNvPr id="3" name="Content Placeholder 2"/>
          <p:cNvSpPr>
            <a:spLocks noGrp="1"/>
          </p:cNvSpPr>
          <p:nvPr>
            <p:ph idx="1"/>
          </p:nvPr>
        </p:nvSpPr>
        <p:spPr>
          <a:xfrm>
            <a:off x="768472" y="1916833"/>
            <a:ext cx="4847841" cy="3456384"/>
          </a:xfrm>
        </p:spPr>
        <p:txBody>
          <a:bodyPr/>
          <a:lstStyle/>
          <a:p>
            <a:r>
              <a:rPr lang="en-NZ" dirty="0"/>
              <a:t>7 accredited practitioners</a:t>
            </a:r>
          </a:p>
          <a:p>
            <a:r>
              <a:rPr lang="en-NZ" dirty="0"/>
              <a:t>4 accredited trainers</a:t>
            </a:r>
          </a:p>
          <a:p>
            <a:r>
              <a:rPr lang="en-NZ" dirty="0"/>
              <a:t>1 accredited assessor</a:t>
            </a:r>
          </a:p>
        </p:txBody>
      </p:sp>
      <p:pic>
        <p:nvPicPr>
          <p:cNvPr id="4" name="Picture 3">
            <a:extLst>
              <a:ext uri="{FF2B5EF4-FFF2-40B4-BE49-F238E27FC236}">
                <a16:creationId xmlns:a16="http://schemas.microsoft.com/office/drawing/2014/main" xmlns="" id="{AB4AB476-5262-45D1-962F-C513117A3F5A}"/>
              </a:ext>
            </a:extLst>
          </p:cNvPr>
          <p:cNvPicPr>
            <a:picLocks noChangeAspect="1"/>
          </p:cNvPicPr>
          <p:nvPr/>
        </p:nvPicPr>
        <p:blipFill>
          <a:blip r:embed="rId3"/>
          <a:stretch>
            <a:fillRect/>
          </a:stretch>
        </p:blipFill>
        <p:spPr>
          <a:xfrm>
            <a:off x="6384032" y="2106283"/>
            <a:ext cx="4077381" cy="2834886"/>
          </a:xfrm>
          <a:prstGeom prst="rect">
            <a:avLst/>
          </a:prstGeom>
        </p:spPr>
      </p:pic>
    </p:spTree>
    <p:extLst>
      <p:ext uri="{BB962C8B-B14F-4D97-AF65-F5344CB8AC3E}">
        <p14:creationId xmlns:p14="http://schemas.microsoft.com/office/powerpoint/2010/main" val="42775277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Family ethnicity</a:t>
            </a:r>
            <a:endParaRPr lang="en-NZ" dirty="0"/>
          </a:p>
        </p:txBody>
      </p:sp>
      <p:graphicFrame>
        <p:nvGraphicFramePr>
          <p:cNvPr id="4" name="Content Placeholder 3">
            <a:extLst>
              <a:ext uri="{FF2B5EF4-FFF2-40B4-BE49-F238E27FC236}">
                <a16:creationId xmlns:a16="http://schemas.microsoft.com/office/drawing/2014/main" xmlns="" id="{5558F917-8C37-40AC-8D5B-CD13D9341585}"/>
              </a:ext>
            </a:extLst>
          </p:cNvPr>
          <p:cNvGraphicFramePr>
            <a:graphicFrameLocks noGrp="1"/>
          </p:cNvGraphicFramePr>
          <p:nvPr>
            <p:ph idx="1"/>
            <p:extLst/>
          </p:nvPr>
        </p:nvGraphicFramePr>
        <p:xfrm>
          <a:off x="623888" y="1412875"/>
          <a:ext cx="10972800" cy="42481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589066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Change over time for families</a:t>
            </a:r>
            <a:endParaRPr lang="en-NZ" dirty="0"/>
          </a:p>
        </p:txBody>
      </p:sp>
      <p:graphicFrame>
        <p:nvGraphicFramePr>
          <p:cNvPr id="4" name="Content Placeholder 3">
            <a:extLst>
              <a:ext uri="{FF2B5EF4-FFF2-40B4-BE49-F238E27FC236}">
                <a16:creationId xmlns:a16="http://schemas.microsoft.com/office/drawing/2014/main" xmlns="" id="{35E42024-BF72-4DCC-BAEA-CF115920B271}"/>
              </a:ext>
            </a:extLst>
          </p:cNvPr>
          <p:cNvGraphicFramePr>
            <a:graphicFrameLocks noGrp="1"/>
          </p:cNvGraphicFramePr>
          <p:nvPr>
            <p:ph idx="1"/>
            <p:extLst/>
          </p:nvPr>
        </p:nvGraphicFramePr>
        <p:xfrm>
          <a:off x="623888" y="1412875"/>
          <a:ext cx="10972800" cy="42481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330058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B346507-0130-415E-8EF6-FB7FF35C54B6}"/>
              </a:ext>
            </a:extLst>
          </p:cNvPr>
          <p:cNvSpPr>
            <a:spLocks noGrp="1"/>
          </p:cNvSpPr>
          <p:nvPr>
            <p:ph type="title"/>
          </p:nvPr>
        </p:nvSpPr>
        <p:spPr>
          <a:xfrm>
            <a:off x="965384" y="829580"/>
            <a:ext cx="6984776" cy="792088"/>
          </a:xfrm>
        </p:spPr>
        <p:txBody>
          <a:bodyPr/>
          <a:lstStyle/>
          <a:p>
            <a:r>
              <a:rPr lang="en-NZ" dirty="0"/>
              <a:t>What’s next?</a:t>
            </a:r>
          </a:p>
        </p:txBody>
      </p:sp>
      <p:sp>
        <p:nvSpPr>
          <p:cNvPr id="3" name="Content Placeholder 2">
            <a:extLst>
              <a:ext uri="{FF2B5EF4-FFF2-40B4-BE49-F238E27FC236}">
                <a16:creationId xmlns:a16="http://schemas.microsoft.com/office/drawing/2014/main" xmlns="" id="{66FE2E3F-49D4-4C37-96E1-35BE118AC1CD}"/>
              </a:ext>
            </a:extLst>
          </p:cNvPr>
          <p:cNvSpPr>
            <a:spLocks noGrp="1"/>
          </p:cNvSpPr>
          <p:nvPr>
            <p:ph idx="1"/>
          </p:nvPr>
        </p:nvSpPr>
        <p:spPr>
          <a:xfrm>
            <a:off x="853440" y="1700808"/>
            <a:ext cx="6538704" cy="4248472"/>
          </a:xfrm>
        </p:spPr>
        <p:txBody>
          <a:bodyPr/>
          <a:lstStyle/>
          <a:p>
            <a:r>
              <a:rPr lang="en-NZ" dirty="0"/>
              <a:t>Completing evaluation and analysis</a:t>
            </a:r>
          </a:p>
          <a:p>
            <a:r>
              <a:rPr lang="en-NZ" dirty="0"/>
              <a:t>Increasing accredited practitioners</a:t>
            </a:r>
          </a:p>
          <a:p>
            <a:r>
              <a:rPr lang="en-NZ" dirty="0"/>
              <a:t>NZ assessors</a:t>
            </a:r>
          </a:p>
          <a:p>
            <a:r>
              <a:rPr lang="en-NZ" dirty="0"/>
              <a:t>Supporting trainee participants</a:t>
            </a:r>
          </a:p>
          <a:p>
            <a:r>
              <a:rPr lang="en-NZ" dirty="0"/>
              <a:t>Further training 2019….</a:t>
            </a:r>
          </a:p>
        </p:txBody>
      </p:sp>
      <p:pic>
        <p:nvPicPr>
          <p:cNvPr id="4" name="Picture 3">
            <a:extLst>
              <a:ext uri="{FF2B5EF4-FFF2-40B4-BE49-F238E27FC236}">
                <a16:creationId xmlns:a16="http://schemas.microsoft.com/office/drawing/2014/main" xmlns="" id="{B9548AC1-3035-4B4C-A561-910DB82F07F1}"/>
              </a:ext>
            </a:extLst>
          </p:cNvPr>
          <p:cNvPicPr>
            <a:picLocks noChangeAspect="1"/>
          </p:cNvPicPr>
          <p:nvPr/>
        </p:nvPicPr>
        <p:blipFill>
          <a:blip r:embed="rId2"/>
          <a:stretch>
            <a:fillRect/>
          </a:stretch>
        </p:blipFill>
        <p:spPr>
          <a:xfrm>
            <a:off x="6816080" y="2334615"/>
            <a:ext cx="3705418" cy="2980858"/>
          </a:xfrm>
          <a:prstGeom prst="rect">
            <a:avLst/>
          </a:prstGeom>
        </p:spPr>
      </p:pic>
    </p:spTree>
    <p:extLst>
      <p:ext uri="{BB962C8B-B14F-4D97-AF65-F5344CB8AC3E}">
        <p14:creationId xmlns:p14="http://schemas.microsoft.com/office/powerpoint/2010/main" val="37243466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232" y="365123"/>
            <a:ext cx="10515600" cy="1325563"/>
          </a:xfrm>
        </p:spPr>
        <p:txBody>
          <a:bodyPr/>
          <a:lstStyle/>
          <a:p>
            <a:r>
              <a:rPr lang="en-NZ" dirty="0">
                <a:solidFill>
                  <a:srgbClr val="00979D"/>
                </a:solidFill>
              </a:rPr>
              <a:t>SPHC: How do we know we are making a difference</a:t>
            </a:r>
          </a:p>
        </p:txBody>
      </p:sp>
      <p:sp>
        <p:nvSpPr>
          <p:cNvPr id="3" name="Content Placeholder 2"/>
          <p:cNvSpPr>
            <a:spLocks noGrp="1"/>
          </p:cNvSpPr>
          <p:nvPr>
            <p:ph idx="1"/>
          </p:nvPr>
        </p:nvSpPr>
        <p:spPr/>
        <p:txBody>
          <a:bodyPr/>
          <a:lstStyle/>
          <a:p>
            <a:r>
              <a:rPr lang="en-NZ" dirty="0"/>
              <a:t>Practitioner Survey (Mayberry </a:t>
            </a:r>
            <a:r>
              <a:rPr lang="en-NZ"/>
              <a:t>and Reupert)</a:t>
            </a:r>
            <a:endParaRPr lang="en-NZ" dirty="0"/>
          </a:p>
          <a:p>
            <a:r>
              <a:rPr lang="en-NZ" dirty="0"/>
              <a:t>Outputs</a:t>
            </a:r>
            <a:r>
              <a:rPr lang="en-NZ"/>
              <a:t>: trainings, forums </a:t>
            </a:r>
            <a:r>
              <a:rPr lang="en-NZ" dirty="0" err="1"/>
              <a:t>etc</a:t>
            </a:r>
            <a:endParaRPr lang="en-NZ" dirty="0"/>
          </a:p>
          <a:p>
            <a:r>
              <a:rPr lang="en-NZ" dirty="0"/>
              <a:t>Audits: files, interviewing staff, interviewing service users</a:t>
            </a:r>
          </a:p>
          <a:p>
            <a:r>
              <a:rPr lang="en-NZ" dirty="0"/>
              <a:t>Data</a:t>
            </a:r>
          </a:p>
          <a:p>
            <a:r>
              <a:rPr lang="en-NZ" dirty="0"/>
              <a:t>Evidence in annual district plans</a:t>
            </a:r>
          </a:p>
          <a:p>
            <a:r>
              <a:rPr lang="en-NZ" dirty="0"/>
              <a:t>International networks, discussion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16229" y="230184"/>
            <a:ext cx="1475771" cy="1439501"/>
          </a:xfrm>
          <a:prstGeom prst="ellipse">
            <a:avLst/>
          </a:prstGeom>
        </p:spPr>
      </p:pic>
      <p:pic>
        <p:nvPicPr>
          <p:cNvPr id="5" name="Picture 2" descr="http://reneweconomy.com.au/wp-content/uploads/2012/06/measureTap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77316" y="3226640"/>
            <a:ext cx="4031225" cy="2377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39178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a:solidFill>
                  <a:srgbClr val="00979D"/>
                </a:solidFill>
              </a:rPr>
              <a:t>How well are your services doing?</a:t>
            </a:r>
            <a:endParaRPr lang="en-NZ" dirty="0">
              <a:solidFill>
                <a:srgbClr val="00979D"/>
              </a:solidFill>
            </a:endParaRPr>
          </a:p>
        </p:txBody>
      </p:sp>
      <p:sp>
        <p:nvSpPr>
          <p:cNvPr id="3" name="Content Placeholder 2"/>
          <p:cNvSpPr>
            <a:spLocks noGrp="1"/>
          </p:cNvSpPr>
          <p:nvPr>
            <p:ph idx="1"/>
          </p:nvPr>
        </p:nvSpPr>
        <p:spPr>
          <a:xfrm>
            <a:off x="838200" y="1825625"/>
            <a:ext cx="10515600" cy="4351338"/>
          </a:xfrm>
        </p:spPr>
        <p:txBody>
          <a:bodyPr/>
          <a:lstStyle/>
          <a:p>
            <a:endParaRPr lang="en-NZ"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22990" y="308155"/>
            <a:ext cx="1475771" cy="1439501"/>
          </a:xfrm>
          <a:prstGeom prst="ellipse">
            <a:avLst/>
          </a:prstGeom>
        </p:spPr>
      </p:pic>
    </p:spTree>
    <p:extLst>
      <p:ext uri="{BB962C8B-B14F-4D97-AF65-F5344CB8AC3E}">
        <p14:creationId xmlns:p14="http://schemas.microsoft.com/office/powerpoint/2010/main" val="2254693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82341"/>
            <a:ext cx="8596668" cy="1320800"/>
          </a:xfrm>
        </p:spPr>
        <p:txBody>
          <a:bodyPr>
            <a:normAutofit fontScale="90000"/>
          </a:bodyPr>
          <a:lstStyle/>
          <a:p>
            <a:r>
              <a:rPr lang="en-NZ" dirty="0">
                <a:solidFill>
                  <a:srgbClr val="00979D"/>
                </a:solidFill>
              </a:rPr>
              <a:t>Thinking about parents </a:t>
            </a:r>
            <a:r>
              <a:rPr lang="en-NZ">
                <a:solidFill>
                  <a:srgbClr val="00979D"/>
                </a:solidFill>
              </a:rPr>
              <a:t>in services…Firstly </a:t>
            </a:r>
            <a:r>
              <a:rPr lang="en-NZ" dirty="0">
                <a:solidFill>
                  <a:srgbClr val="00979D"/>
                </a:solidFill>
              </a:rPr>
              <a:t>we must remember…</a:t>
            </a:r>
          </a:p>
        </p:txBody>
      </p:sp>
      <p:sp>
        <p:nvSpPr>
          <p:cNvPr id="3" name="Content Placeholder 2"/>
          <p:cNvSpPr>
            <a:spLocks noGrp="1"/>
          </p:cNvSpPr>
          <p:nvPr>
            <p:ph idx="1"/>
          </p:nvPr>
        </p:nvSpPr>
        <p:spPr>
          <a:xfrm>
            <a:off x="838200" y="1825625"/>
            <a:ext cx="10515600" cy="2697214"/>
          </a:xfrm>
        </p:spPr>
        <p:txBody>
          <a:bodyPr/>
          <a:lstStyle/>
          <a:p>
            <a:pPr marL="0" indent="0">
              <a:buNone/>
              <a:defRPr/>
            </a:pPr>
            <a:r>
              <a:rPr lang="en-NZ" dirty="0"/>
              <a:t>The majority of parents with mental health concerns or problematic substance use </a:t>
            </a:r>
            <a:r>
              <a:rPr lang="en-NZ" u="sng" dirty="0">
                <a:solidFill>
                  <a:schemeClr val="accent6"/>
                </a:solidFill>
              </a:rPr>
              <a:t>do not </a:t>
            </a:r>
            <a:r>
              <a:rPr lang="en-NZ" dirty="0"/>
              <a:t>abuse their children </a:t>
            </a:r>
          </a:p>
          <a:p>
            <a:pPr marL="0" indent="0">
              <a:buNone/>
              <a:defRPr/>
            </a:pPr>
            <a:r>
              <a:rPr lang="en-NZ" b="1" dirty="0"/>
              <a:t>and</a:t>
            </a:r>
          </a:p>
          <a:p>
            <a:pPr marL="0" indent="0">
              <a:buNone/>
              <a:defRPr/>
            </a:pPr>
            <a:r>
              <a:rPr lang="en-NZ" dirty="0"/>
              <a:t>most adults who abuse children do not have problematic substance use or  experience significant mental health concerns</a:t>
            </a:r>
          </a:p>
          <a:p>
            <a:pPr marL="0" indent="0" algn="ctr">
              <a:buNone/>
              <a:defRPr/>
            </a:pPr>
            <a:endParaRPr lang="en-NZ" dirty="0"/>
          </a:p>
          <a:p>
            <a:endParaRPr lang="en-NZ" dirty="0"/>
          </a:p>
          <a:p>
            <a:endParaRPr lang="en-NZ"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91296" y="270933"/>
            <a:ext cx="1475771" cy="1439501"/>
          </a:xfrm>
          <a:prstGeom prst="ellipse">
            <a:avLst/>
          </a:prstGeom>
        </p:spPr>
      </p:pic>
    </p:spTree>
    <p:extLst>
      <p:ext uri="{BB962C8B-B14F-4D97-AF65-F5344CB8AC3E}">
        <p14:creationId xmlns:p14="http://schemas.microsoft.com/office/powerpoint/2010/main" val="11870267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solidFill>
                  <a:srgbClr val="00979D"/>
                </a:solidFill>
              </a:rPr>
              <a:t>It’s all about </a:t>
            </a:r>
            <a:r>
              <a:rPr lang="en-NZ" dirty="0" err="1">
                <a:solidFill>
                  <a:srgbClr val="00979D"/>
                </a:solidFill>
              </a:rPr>
              <a:t>whānau</a:t>
            </a:r>
            <a:r>
              <a:rPr lang="en-NZ" dirty="0">
                <a:solidFill>
                  <a:srgbClr val="00979D"/>
                </a:solidFill>
              </a:rPr>
              <a:t>…</a:t>
            </a:r>
          </a:p>
        </p:txBody>
      </p:sp>
      <p:pic>
        <p:nvPicPr>
          <p:cNvPr id="4" name="Content Placeholder 3"/>
          <p:cNvPicPr>
            <a:picLocks noGrp="1" noChangeAspect="1"/>
          </p:cNvPicPr>
          <p:nvPr>
            <p:ph idx="1"/>
          </p:nvPr>
        </p:nvPicPr>
        <p:blipFill>
          <a:blip r:embed="rId3"/>
          <a:stretch>
            <a:fillRect/>
          </a:stretch>
        </p:blipFill>
        <p:spPr>
          <a:xfrm>
            <a:off x="1800412" y="2340058"/>
            <a:ext cx="5538414" cy="1473563"/>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20792" y="251187"/>
            <a:ext cx="1475771" cy="1439501"/>
          </a:xfrm>
          <a:prstGeom prst="ellipse">
            <a:avLst/>
          </a:prstGeom>
        </p:spPr>
      </p:pic>
    </p:spTree>
    <p:extLst>
      <p:ext uri="{BB962C8B-B14F-4D97-AF65-F5344CB8AC3E}">
        <p14:creationId xmlns:p14="http://schemas.microsoft.com/office/powerpoint/2010/main" val="5250056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solidFill>
                  <a:srgbClr val="00979D"/>
                </a:solidFill>
              </a:rPr>
              <a:t>What we want to see…</a:t>
            </a:r>
          </a:p>
        </p:txBody>
      </p:sp>
      <p:pic>
        <p:nvPicPr>
          <p:cNvPr id="5" name="Picture 2" descr="https://encrypted-tbn3.gstatic.com/images?q=tbn:ANd9GcQ8DkK58X39BQWmdNb9e4WnQN5LL4-8BlvAV6CNhRz2SefO4Fj63w"/>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90813" y="1930401"/>
            <a:ext cx="3994893" cy="304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20792" y="251187"/>
            <a:ext cx="1475771" cy="1439501"/>
          </a:xfrm>
          <a:prstGeom prst="ellipse">
            <a:avLst/>
          </a:prstGeom>
        </p:spPr>
      </p:pic>
    </p:spTree>
    <p:extLst>
      <p:ext uri="{BB962C8B-B14F-4D97-AF65-F5344CB8AC3E}">
        <p14:creationId xmlns:p14="http://schemas.microsoft.com/office/powerpoint/2010/main" val="13456585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595535"/>
            <a:ext cx="8596668" cy="1320800"/>
          </a:xfrm>
        </p:spPr>
        <p:txBody>
          <a:bodyPr/>
          <a:lstStyle/>
          <a:p>
            <a:r>
              <a:rPr lang="en-NZ" dirty="0">
                <a:solidFill>
                  <a:srgbClr val="00979D"/>
                </a:solidFill>
              </a:rPr>
              <a:t>What we want to see:</a:t>
            </a:r>
          </a:p>
        </p:txBody>
      </p:sp>
      <p:sp>
        <p:nvSpPr>
          <p:cNvPr id="3" name="Content Placeholder 2"/>
          <p:cNvSpPr>
            <a:spLocks noGrp="1"/>
          </p:cNvSpPr>
          <p:nvPr>
            <p:ph idx="1"/>
          </p:nvPr>
        </p:nvSpPr>
        <p:spPr/>
        <p:txBody>
          <a:bodyPr/>
          <a:lstStyle/>
          <a:p>
            <a:r>
              <a:rPr lang="en-US" dirty="0"/>
              <a:t>Jill, a 33 year old mother of 3, whose youngest child is 18 months old, and oldest 6 years old, has been referred to her local integrated community mental health and alcohol and drug service for an appointment by </a:t>
            </a:r>
            <a:r>
              <a:rPr lang="en-US"/>
              <a:t>her GP.</a:t>
            </a:r>
            <a:endParaRPr lang="en-US" dirty="0"/>
          </a:p>
          <a:p>
            <a:endParaRPr lang="en-US" dirty="0"/>
          </a:p>
          <a:p>
            <a:r>
              <a:rPr lang="en-US"/>
              <a:t>Jill </a:t>
            </a:r>
            <a:r>
              <a:rPr lang="en-US" dirty="0"/>
              <a:t>is phoned by a person from the service and invited to suggest appointment times that suit her and her </a:t>
            </a:r>
            <a:r>
              <a:rPr lang="en-US" dirty="0" err="1"/>
              <a:t>whānau</a:t>
            </a:r>
            <a:r>
              <a:rPr lang="en-US" dirty="0"/>
              <a:t>.</a:t>
            </a:r>
          </a:p>
          <a:p>
            <a:endParaRPr lang="en-NZ"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02396" y="213900"/>
            <a:ext cx="1475771" cy="1439501"/>
          </a:xfrm>
          <a:prstGeom prst="ellipse">
            <a:avLst/>
          </a:prstGeom>
        </p:spPr>
      </p:pic>
    </p:spTree>
    <p:extLst>
      <p:ext uri="{BB962C8B-B14F-4D97-AF65-F5344CB8AC3E}">
        <p14:creationId xmlns:p14="http://schemas.microsoft.com/office/powerpoint/2010/main" val="30581083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a:solidFill>
                  <a:srgbClr val="00979D"/>
                </a:solidFill>
              </a:rPr>
              <a:t>What we want to see:</a:t>
            </a:r>
            <a:endParaRPr lang="en-NZ"/>
          </a:p>
        </p:txBody>
      </p:sp>
      <p:sp>
        <p:nvSpPr>
          <p:cNvPr id="3" name="Content Placeholder 2"/>
          <p:cNvSpPr>
            <a:spLocks noGrp="1"/>
          </p:cNvSpPr>
          <p:nvPr>
            <p:ph idx="1"/>
          </p:nvPr>
        </p:nvSpPr>
        <p:spPr>
          <a:xfrm>
            <a:off x="838200" y="1579819"/>
            <a:ext cx="10515600" cy="2943020"/>
          </a:xfrm>
        </p:spPr>
        <p:txBody>
          <a:bodyPr/>
          <a:lstStyle/>
          <a:p>
            <a:endParaRPr lang="en-NZ" dirty="0"/>
          </a:p>
          <a:p>
            <a:pPr>
              <a:spcBef>
                <a:spcPts val="0"/>
              </a:spcBef>
            </a:pPr>
            <a:r>
              <a:rPr lang="en-US" dirty="0"/>
              <a:t>The appointment can occur at home, or anywhere suitable to Jill and </a:t>
            </a:r>
            <a:r>
              <a:rPr lang="en-US"/>
              <a:t>her whānau.</a:t>
            </a:r>
            <a:endParaRPr lang="en-US" dirty="0"/>
          </a:p>
          <a:p>
            <a:pPr>
              <a:spcBef>
                <a:spcPts val="0"/>
              </a:spcBef>
            </a:pPr>
            <a:endParaRPr lang="en-US" dirty="0"/>
          </a:p>
          <a:p>
            <a:pPr>
              <a:spcBef>
                <a:spcPts val="0"/>
              </a:spcBef>
            </a:pPr>
            <a:r>
              <a:rPr lang="en-US" dirty="0"/>
              <a:t>The person on the phone asks Jill who is in her </a:t>
            </a:r>
            <a:r>
              <a:rPr lang="en-US" dirty="0" err="1"/>
              <a:t>whānau</a:t>
            </a:r>
            <a:r>
              <a:rPr lang="en-US" dirty="0"/>
              <a:t> as part of the phone conversation. She is also asked her ethnicity, and if there are other people she would like involved in the contact with the service.</a:t>
            </a:r>
          </a:p>
          <a:p>
            <a:endParaRPr lang="en-NZ" dirty="0"/>
          </a:p>
        </p:txBody>
      </p:sp>
    </p:spTree>
    <p:extLst>
      <p:ext uri="{BB962C8B-B14F-4D97-AF65-F5344CB8AC3E}">
        <p14:creationId xmlns:p14="http://schemas.microsoft.com/office/powerpoint/2010/main" val="34622142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a:solidFill>
                  <a:srgbClr val="00979D"/>
                </a:solidFill>
              </a:rPr>
              <a:t>What we want to see:</a:t>
            </a:r>
            <a:endParaRPr lang="en-NZ" dirty="0"/>
          </a:p>
        </p:txBody>
      </p:sp>
      <p:sp>
        <p:nvSpPr>
          <p:cNvPr id="3" name="Content Placeholder 2"/>
          <p:cNvSpPr>
            <a:spLocks noGrp="1"/>
          </p:cNvSpPr>
          <p:nvPr>
            <p:ph idx="1"/>
          </p:nvPr>
        </p:nvSpPr>
        <p:spPr>
          <a:xfrm>
            <a:off x="838200" y="1825625"/>
            <a:ext cx="10665542" cy="4351338"/>
          </a:xfrm>
        </p:spPr>
        <p:txBody>
          <a:bodyPr/>
          <a:lstStyle/>
          <a:p>
            <a:r>
              <a:rPr lang="en-US" dirty="0"/>
              <a:t>Jill decides to come into the service. She brings her 18 month old and her 3 year old children. Her partner is working and is unable </a:t>
            </a:r>
            <a:r>
              <a:rPr lang="en-US"/>
              <a:t>to attend. </a:t>
            </a:r>
            <a:endParaRPr lang="en-US" dirty="0"/>
          </a:p>
          <a:p>
            <a:endParaRPr lang="en-US" dirty="0"/>
          </a:p>
          <a:p>
            <a:r>
              <a:rPr lang="en-US" dirty="0"/>
              <a:t>She arrives, along with her children, all are </a:t>
            </a:r>
            <a:r>
              <a:rPr lang="en-US"/>
              <a:t>welcomed warmly. </a:t>
            </a:r>
            <a:endParaRPr lang="en-US" dirty="0"/>
          </a:p>
          <a:p>
            <a:endParaRPr lang="en-NZ" dirty="0"/>
          </a:p>
        </p:txBody>
      </p:sp>
      <p:pic>
        <p:nvPicPr>
          <p:cNvPr id="4" name="Picture 3"/>
          <p:cNvPicPr>
            <a:picLocks noChangeAspect="1"/>
          </p:cNvPicPr>
          <p:nvPr/>
        </p:nvPicPr>
        <p:blipFill>
          <a:blip r:embed="rId3"/>
          <a:stretch>
            <a:fillRect/>
          </a:stretch>
        </p:blipFill>
        <p:spPr>
          <a:xfrm>
            <a:off x="4470170" y="3879855"/>
            <a:ext cx="3912457" cy="2096016"/>
          </a:xfrm>
          <a:prstGeom prst="rect">
            <a:avLst/>
          </a:prstGeom>
        </p:spPr>
      </p:pic>
    </p:spTree>
    <p:extLst>
      <p:ext uri="{BB962C8B-B14F-4D97-AF65-F5344CB8AC3E}">
        <p14:creationId xmlns:p14="http://schemas.microsoft.com/office/powerpoint/2010/main" val="33120357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a:solidFill>
                  <a:srgbClr val="00979D"/>
                </a:solidFill>
              </a:rPr>
              <a:t>What we want to see:</a:t>
            </a:r>
            <a:endParaRPr lang="en-NZ"/>
          </a:p>
        </p:txBody>
      </p:sp>
      <p:sp>
        <p:nvSpPr>
          <p:cNvPr id="3" name="Content Placeholder 2"/>
          <p:cNvSpPr>
            <a:spLocks noGrp="1"/>
          </p:cNvSpPr>
          <p:nvPr>
            <p:ph idx="1"/>
          </p:nvPr>
        </p:nvSpPr>
        <p:spPr>
          <a:xfrm>
            <a:off x="710380" y="1550322"/>
            <a:ext cx="10515600" cy="4351338"/>
          </a:xfrm>
        </p:spPr>
        <p:txBody>
          <a:bodyPr>
            <a:normAutofit fontScale="92500"/>
          </a:bodyPr>
          <a:lstStyle/>
          <a:p>
            <a:r>
              <a:rPr lang="en-US" dirty="0"/>
              <a:t>She and her children are shown to a </a:t>
            </a:r>
            <a:r>
              <a:rPr lang="en-US" dirty="0" err="1"/>
              <a:t>whānau</a:t>
            </a:r>
            <a:r>
              <a:rPr lang="en-US" dirty="0"/>
              <a:t> room with a kitchenette with fruit, snacks and drinks available. The room has bean-bags, toys and games, and comfortable chairs, and family posters on the wall.</a:t>
            </a:r>
          </a:p>
          <a:p>
            <a:endParaRPr lang="en-US" dirty="0"/>
          </a:p>
          <a:p>
            <a:r>
              <a:rPr lang="en-US" dirty="0"/>
              <a:t>Jill and her children are introduced to the practitioner for the appointment. The practitioner checks if there is anything Jill needs for her children. </a:t>
            </a:r>
          </a:p>
          <a:p>
            <a:endParaRPr lang="en-US" dirty="0"/>
          </a:p>
          <a:p>
            <a:r>
              <a:rPr lang="en-US" dirty="0"/>
              <a:t>Jill is offered that the children may stay in the </a:t>
            </a:r>
            <a:r>
              <a:rPr lang="en-US" dirty="0" err="1"/>
              <a:t>whānau</a:t>
            </a:r>
            <a:r>
              <a:rPr lang="en-US" dirty="0"/>
              <a:t> room with a worker if she would prefer, or is told they are welcome in the practitioners office with her.</a:t>
            </a:r>
          </a:p>
        </p:txBody>
      </p:sp>
    </p:spTree>
    <p:extLst>
      <p:ext uri="{BB962C8B-B14F-4D97-AF65-F5344CB8AC3E}">
        <p14:creationId xmlns:p14="http://schemas.microsoft.com/office/powerpoint/2010/main" val="28575789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a:solidFill>
                  <a:srgbClr val="00979D"/>
                </a:solidFill>
              </a:rPr>
              <a:t>What we want to see:</a:t>
            </a:r>
            <a:endParaRPr lang="en-NZ"/>
          </a:p>
        </p:txBody>
      </p:sp>
      <p:sp>
        <p:nvSpPr>
          <p:cNvPr id="3" name="Content Placeholder 2"/>
          <p:cNvSpPr>
            <a:spLocks noGrp="1"/>
          </p:cNvSpPr>
          <p:nvPr>
            <p:ph idx="1"/>
          </p:nvPr>
        </p:nvSpPr>
        <p:spPr/>
        <p:txBody>
          <a:bodyPr/>
          <a:lstStyle/>
          <a:p>
            <a:pPr>
              <a:spcBef>
                <a:spcPts val="0"/>
              </a:spcBef>
            </a:pPr>
            <a:r>
              <a:rPr lang="en-US" dirty="0"/>
              <a:t>The practitioner’s office is equally well </a:t>
            </a:r>
            <a:r>
              <a:rPr lang="en-US"/>
              <a:t>equipped for </a:t>
            </a:r>
          </a:p>
          <a:p>
            <a:pPr>
              <a:spcBef>
                <a:spcPts val="0"/>
              </a:spcBef>
              <a:buClr>
                <a:schemeClr val="bg1"/>
              </a:buClr>
            </a:pPr>
            <a:r>
              <a:rPr lang="en-US"/>
              <a:t>Jill </a:t>
            </a:r>
            <a:r>
              <a:rPr lang="en-US" dirty="0"/>
              <a:t>and her children.</a:t>
            </a:r>
          </a:p>
          <a:p>
            <a:pPr>
              <a:spcBef>
                <a:spcPts val="0"/>
              </a:spcBef>
            </a:pPr>
            <a:endParaRPr lang="en-US" dirty="0"/>
          </a:p>
          <a:p>
            <a:pPr>
              <a:spcBef>
                <a:spcPts val="0"/>
              </a:spcBef>
            </a:pPr>
            <a:r>
              <a:rPr lang="en-US" dirty="0"/>
              <a:t>The practitioner engages Jill in a conversation about the reasons she has attended. </a:t>
            </a:r>
          </a:p>
          <a:p>
            <a:pPr>
              <a:spcBef>
                <a:spcPts val="0"/>
              </a:spcBef>
            </a:pPr>
            <a:endParaRPr lang="en-US" dirty="0"/>
          </a:p>
          <a:p>
            <a:pPr>
              <a:spcBef>
                <a:spcPts val="0"/>
              </a:spcBef>
            </a:pPr>
            <a:r>
              <a:rPr lang="en-US" dirty="0"/>
              <a:t>The practitioner is clear about what she would need to do if she had any concerns for the children</a:t>
            </a:r>
            <a:r>
              <a:rPr lang="en-US"/>
              <a:t>, and </a:t>
            </a:r>
            <a:r>
              <a:rPr lang="en-US" dirty="0"/>
              <a:t>she is equally clear that Jill can be a good mother even if she </a:t>
            </a:r>
            <a:r>
              <a:rPr lang="en-US"/>
              <a:t>has addiction/mental health issues</a:t>
            </a:r>
            <a:r>
              <a:rPr lang="en-US" dirty="0"/>
              <a:t>.</a:t>
            </a:r>
          </a:p>
          <a:p>
            <a:endParaRPr lang="en-NZ" dirty="0"/>
          </a:p>
        </p:txBody>
      </p:sp>
      <p:pic>
        <p:nvPicPr>
          <p:cNvPr id="4" name="Picture 3"/>
          <p:cNvPicPr>
            <a:picLocks noChangeAspect="1"/>
          </p:cNvPicPr>
          <p:nvPr/>
        </p:nvPicPr>
        <p:blipFill>
          <a:blip r:embed="rId3"/>
          <a:stretch>
            <a:fillRect/>
          </a:stretch>
        </p:blipFill>
        <p:spPr>
          <a:xfrm>
            <a:off x="8703220" y="256636"/>
            <a:ext cx="3262637" cy="2702464"/>
          </a:xfrm>
          <a:prstGeom prst="rect">
            <a:avLst/>
          </a:prstGeom>
        </p:spPr>
      </p:pic>
    </p:spTree>
    <p:extLst>
      <p:ext uri="{BB962C8B-B14F-4D97-AF65-F5344CB8AC3E}">
        <p14:creationId xmlns:p14="http://schemas.microsoft.com/office/powerpoint/2010/main" val="27613366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a:solidFill>
                  <a:srgbClr val="00979D"/>
                </a:solidFill>
              </a:rPr>
              <a:t>What we want to see:</a:t>
            </a:r>
            <a:endParaRPr lang="en-NZ"/>
          </a:p>
        </p:txBody>
      </p:sp>
      <p:sp>
        <p:nvSpPr>
          <p:cNvPr id="3" name="Content Placeholder 2"/>
          <p:cNvSpPr>
            <a:spLocks noGrp="1"/>
          </p:cNvSpPr>
          <p:nvPr>
            <p:ph idx="1"/>
          </p:nvPr>
        </p:nvSpPr>
        <p:spPr/>
        <p:txBody>
          <a:bodyPr/>
          <a:lstStyle/>
          <a:p>
            <a:r>
              <a:rPr lang="en-US" dirty="0"/>
              <a:t>The practitioner hears that Jill is engaged with a service that offers her </a:t>
            </a:r>
            <a:r>
              <a:rPr lang="en-US" dirty="0" err="1"/>
              <a:t>whānau</a:t>
            </a:r>
            <a:r>
              <a:rPr lang="en-US" dirty="0"/>
              <a:t> support, and that Jill has let this service know of her appointment today. </a:t>
            </a:r>
          </a:p>
          <a:p>
            <a:endParaRPr lang="en-US" dirty="0"/>
          </a:p>
          <a:p>
            <a:r>
              <a:rPr lang="en-US" dirty="0"/>
              <a:t>The practitioner is confident talking to Jill about her mental health and addiction problems as well as her family and </a:t>
            </a:r>
            <a:r>
              <a:rPr lang="en-US" dirty="0" err="1"/>
              <a:t>whānau</a:t>
            </a:r>
            <a:r>
              <a:rPr lang="en-US" dirty="0"/>
              <a:t>, parenting and any concerns she might have about her children.</a:t>
            </a:r>
          </a:p>
        </p:txBody>
      </p:sp>
    </p:spTree>
    <p:extLst>
      <p:ext uri="{BB962C8B-B14F-4D97-AF65-F5344CB8AC3E}">
        <p14:creationId xmlns:p14="http://schemas.microsoft.com/office/powerpoint/2010/main" val="33969478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a:solidFill>
                  <a:srgbClr val="00979D"/>
                </a:solidFill>
              </a:rPr>
              <a:t>What we want to see:</a:t>
            </a:r>
            <a:endParaRPr lang="en-NZ"/>
          </a:p>
        </p:txBody>
      </p:sp>
      <p:sp>
        <p:nvSpPr>
          <p:cNvPr id="3" name="Content Placeholder 2"/>
          <p:cNvSpPr>
            <a:spLocks noGrp="1"/>
          </p:cNvSpPr>
          <p:nvPr>
            <p:ph idx="1"/>
          </p:nvPr>
        </p:nvSpPr>
        <p:spPr/>
        <p:txBody>
          <a:bodyPr/>
          <a:lstStyle/>
          <a:p>
            <a:r>
              <a:rPr lang="en-US" dirty="0"/>
              <a:t>The practitioner is confident in talking to the children in a friendly and welcoming way (if they were older she would be able to help them understand their mothers issues in an age appropriate way)</a:t>
            </a:r>
          </a:p>
          <a:p>
            <a:endParaRPr lang="en-US" dirty="0"/>
          </a:p>
          <a:p>
            <a:r>
              <a:rPr lang="en-US" dirty="0"/>
              <a:t>Jill feels that it is OK to continue contact with the service and feels able to talk about her children and her partner, who is able to attend the next appointment.</a:t>
            </a:r>
          </a:p>
          <a:p>
            <a:endParaRPr lang="en-NZ" dirty="0"/>
          </a:p>
        </p:txBody>
      </p:sp>
    </p:spTree>
    <p:extLst>
      <p:ext uri="{BB962C8B-B14F-4D97-AF65-F5344CB8AC3E}">
        <p14:creationId xmlns:p14="http://schemas.microsoft.com/office/powerpoint/2010/main" val="24600526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NZ" sz="1800" dirty="0"/>
          </a:p>
          <a:p>
            <a:endParaRPr lang="en-NZ" dirty="0"/>
          </a:p>
        </p:txBody>
      </p:sp>
      <p:pic>
        <p:nvPicPr>
          <p:cNvPr id="10" name="Picture 2"/>
          <p:cNvPicPr>
            <a:picLocks noChangeAspect="1" noChangeArrowheads="1"/>
          </p:cNvPicPr>
          <p:nvPr/>
        </p:nvPicPr>
        <p:blipFill>
          <a:blip r:embed="rId3"/>
          <a:srcRect b="36365"/>
          <a:stretch>
            <a:fillRect/>
          </a:stretch>
        </p:blipFill>
        <p:spPr bwMode="auto">
          <a:xfrm>
            <a:off x="1524000" y="692589"/>
            <a:ext cx="9144000" cy="3045693"/>
          </a:xfrm>
          <a:prstGeom prst="rect">
            <a:avLst/>
          </a:prstGeom>
          <a:noFill/>
          <a:ln w="9525">
            <a:noFill/>
            <a:miter lim="800000"/>
            <a:headEnd/>
            <a:tailEnd/>
          </a:ln>
        </p:spPr>
      </p:pic>
      <p:sp>
        <p:nvSpPr>
          <p:cNvPr id="11" name="Rectangle 10"/>
          <p:cNvSpPr/>
          <p:nvPr/>
        </p:nvSpPr>
        <p:spPr>
          <a:xfrm>
            <a:off x="2124635" y="4021785"/>
            <a:ext cx="8139953" cy="1569660"/>
          </a:xfrm>
          <a:prstGeom prst="rect">
            <a:avLst/>
          </a:prstGeom>
        </p:spPr>
        <p:txBody>
          <a:bodyPr wrap="square">
            <a:spAutoFit/>
          </a:bodyPr>
          <a:lstStyle/>
          <a:p>
            <a:pPr algn="ctr"/>
            <a:r>
              <a:rPr lang="en-NZ" sz="3200" b="1" dirty="0"/>
              <a:t>Involving and valuing children, family and </a:t>
            </a:r>
            <a:r>
              <a:rPr lang="en-NZ" sz="3200" b="1" dirty="0" err="1"/>
              <a:t>wh</a:t>
            </a:r>
            <a:r>
              <a:rPr lang="en-US" sz="3200" b="1" dirty="0"/>
              <a:t>ā</a:t>
            </a:r>
            <a:r>
              <a:rPr lang="en-NZ" sz="3200" b="1" dirty="0" err="1"/>
              <a:t>nau</a:t>
            </a:r>
            <a:r>
              <a:rPr lang="en-NZ" sz="3200" b="1" dirty="0"/>
              <a:t> is everyone’s responsibility.</a:t>
            </a:r>
          </a:p>
          <a:p>
            <a:pPr algn="ctr"/>
            <a:r>
              <a:rPr lang="en-NZ" sz="3200" b="1" dirty="0"/>
              <a:t>Kei a tātou </a:t>
            </a:r>
            <a:r>
              <a:rPr lang="en-NZ" sz="3200" b="1" dirty="0" err="1"/>
              <a:t>te</a:t>
            </a:r>
            <a:r>
              <a:rPr lang="en-NZ" sz="3200" b="1" dirty="0"/>
              <a:t> </a:t>
            </a:r>
            <a:r>
              <a:rPr lang="en-NZ" sz="3200" b="1" dirty="0" err="1"/>
              <a:t>tikanga</a:t>
            </a:r>
            <a:r>
              <a:rPr lang="en-NZ" sz="3200" b="1" dirty="0"/>
              <a:t>.</a:t>
            </a: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16229" y="0"/>
            <a:ext cx="1475771" cy="1439501"/>
          </a:xfrm>
          <a:prstGeom prst="rect">
            <a:avLst/>
          </a:prstGeom>
        </p:spPr>
      </p:pic>
    </p:spTree>
    <p:extLst>
      <p:ext uri="{BB962C8B-B14F-4D97-AF65-F5344CB8AC3E}">
        <p14:creationId xmlns:p14="http://schemas.microsoft.com/office/powerpoint/2010/main" val="9713353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solidFill>
                  <a:srgbClr val="00979D"/>
                </a:solidFill>
              </a:rPr>
              <a:t>However</a:t>
            </a:r>
          </a:p>
        </p:txBody>
      </p:sp>
      <p:sp>
        <p:nvSpPr>
          <p:cNvPr id="3" name="Content Placeholder 2"/>
          <p:cNvSpPr>
            <a:spLocks noGrp="1"/>
          </p:cNvSpPr>
          <p:nvPr>
            <p:ph idx="1"/>
          </p:nvPr>
        </p:nvSpPr>
        <p:spPr/>
        <p:txBody>
          <a:bodyPr/>
          <a:lstStyle/>
          <a:p>
            <a:r>
              <a:rPr lang="en-NZ" dirty="0"/>
              <a:t>Children who have a parent with mental illness or addiction are at increased risk of a number of poor outcomes including developing later mental health problems. They experience higher rates of suicidal ideation and interpersonal and </a:t>
            </a:r>
            <a:r>
              <a:rPr lang="en-NZ"/>
              <a:t>behavioural problems. </a:t>
            </a:r>
            <a:endParaRPr lang="en-NZ" dirty="0"/>
          </a:p>
          <a:p>
            <a:endParaRPr lang="en-NZ"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91296" y="270933"/>
            <a:ext cx="1475771" cy="1439501"/>
          </a:xfrm>
          <a:prstGeom prst="ellipse">
            <a:avLst/>
          </a:prstGeom>
        </p:spPr>
      </p:pic>
    </p:spTree>
    <p:extLst>
      <p:ext uri="{BB962C8B-B14F-4D97-AF65-F5344CB8AC3E}">
        <p14:creationId xmlns:p14="http://schemas.microsoft.com/office/powerpoint/2010/main" val="31581163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solidFill>
                  <a:srgbClr val="00979D"/>
                </a:solidFill>
              </a:rPr>
              <a:t>Contact: </a:t>
            </a:r>
          </a:p>
        </p:txBody>
      </p:sp>
      <p:sp>
        <p:nvSpPr>
          <p:cNvPr id="3" name="Text Placeholder 2"/>
          <p:cNvSpPr>
            <a:spLocks noGrp="1"/>
          </p:cNvSpPr>
          <p:nvPr>
            <p:ph idx="1"/>
          </p:nvPr>
        </p:nvSpPr>
        <p:spPr>
          <a:xfrm>
            <a:off x="577684" y="2083546"/>
            <a:ext cx="9304831" cy="514350"/>
          </a:xfrm>
        </p:spPr>
        <p:txBody>
          <a:bodyPr>
            <a:noAutofit/>
          </a:bodyPr>
          <a:lstStyle/>
          <a:p>
            <a:pPr marL="0" indent="0">
              <a:buNone/>
            </a:pPr>
            <a:r>
              <a:rPr lang="en-NZ" sz="2700" dirty="0"/>
              <a:t>Dr Bronwyn Dunnachie </a:t>
            </a:r>
          </a:p>
          <a:p>
            <a:pPr marL="0" indent="0">
              <a:buNone/>
            </a:pPr>
            <a:r>
              <a:rPr lang="en-NZ" sz="2700" dirty="0"/>
              <a:t>Senior Advisor: Werry Workforce </a:t>
            </a:r>
            <a:r>
              <a:rPr lang="en-NZ" sz="2700" dirty="0" err="1"/>
              <a:t>Wh</a:t>
            </a:r>
            <a:r>
              <a:rPr lang="en-US" sz="2400" dirty="0" err="1"/>
              <a:t>āraurau</a:t>
            </a:r>
            <a:endParaRPr lang="en-NZ" sz="2700" dirty="0"/>
          </a:p>
          <a:p>
            <a:pPr marL="0" indent="0">
              <a:buNone/>
            </a:pPr>
            <a:r>
              <a:rPr lang="en-NZ" sz="2700" dirty="0"/>
              <a:t>email: </a:t>
            </a:r>
            <a:r>
              <a:rPr lang="en-NZ" sz="2700" dirty="0">
                <a:solidFill>
                  <a:srgbClr val="04849E"/>
                </a:solidFill>
                <a:hlinkClick r:id="rId3"/>
              </a:rPr>
              <a:t>b.dunnachie@auckland.ac.nz</a:t>
            </a:r>
            <a:endParaRPr lang="en-NZ" sz="2700" dirty="0">
              <a:solidFill>
                <a:srgbClr val="04849E"/>
              </a:solidFill>
            </a:endParaRPr>
          </a:p>
          <a:p>
            <a:pPr marL="0" indent="0">
              <a:buNone/>
            </a:pPr>
            <a:r>
              <a:rPr lang="en-NZ" sz="2700" dirty="0">
                <a:solidFill>
                  <a:schemeClr val="bg2">
                    <a:lumMod val="25000"/>
                  </a:schemeClr>
                </a:solidFill>
              </a:rPr>
              <a:t>Emma Wood</a:t>
            </a:r>
          </a:p>
          <a:p>
            <a:pPr marL="0" indent="0">
              <a:buNone/>
            </a:pPr>
            <a:r>
              <a:rPr lang="en-NZ" sz="2700" dirty="0">
                <a:solidFill>
                  <a:schemeClr val="bg2">
                    <a:lumMod val="25000"/>
                  </a:schemeClr>
                </a:solidFill>
              </a:rPr>
              <a:t>National Manager, Practice: Te Pou o te Whakaaro Nui</a:t>
            </a:r>
          </a:p>
          <a:p>
            <a:pPr marL="0" indent="0">
              <a:buNone/>
            </a:pPr>
            <a:r>
              <a:rPr lang="en-NZ" sz="2700" dirty="0">
                <a:solidFill>
                  <a:schemeClr val="bg2">
                    <a:lumMod val="25000"/>
                  </a:schemeClr>
                </a:solidFill>
              </a:rPr>
              <a:t>Email:  </a:t>
            </a:r>
            <a:r>
              <a:rPr lang="en-NZ" sz="2700" dirty="0">
                <a:solidFill>
                  <a:schemeClr val="bg2">
                    <a:lumMod val="25000"/>
                  </a:schemeClr>
                </a:solidFill>
                <a:hlinkClick r:id="rId4"/>
              </a:rPr>
              <a:t>Emma.Wood@tepou.co.nz</a:t>
            </a:r>
            <a:r>
              <a:rPr lang="en-NZ" sz="2700" dirty="0">
                <a:solidFill>
                  <a:schemeClr val="bg2">
                    <a:lumMod val="25000"/>
                  </a:schemeClr>
                </a:solidFill>
              </a:rPr>
              <a:t> </a:t>
            </a:r>
            <a:endParaRPr lang="en-NZ" sz="2700" dirty="0"/>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16229" y="0"/>
            <a:ext cx="1475771" cy="1439501"/>
          </a:xfrm>
          <a:prstGeom prst="ellipse">
            <a:avLst/>
          </a:prstGeom>
        </p:spPr>
      </p:pic>
    </p:spTree>
    <p:extLst>
      <p:ext uri="{BB962C8B-B14F-4D97-AF65-F5344CB8AC3E}">
        <p14:creationId xmlns:p14="http://schemas.microsoft.com/office/powerpoint/2010/main" val="15919862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599974"/>
            <a:ext cx="8596668" cy="1320800"/>
          </a:xfrm>
        </p:spPr>
        <p:txBody>
          <a:bodyPr/>
          <a:lstStyle/>
          <a:p>
            <a:r>
              <a:rPr lang="en-NZ" dirty="0">
                <a:solidFill>
                  <a:srgbClr val="00979D"/>
                </a:solidFill>
              </a:rPr>
              <a:t>And what we know…</a:t>
            </a:r>
          </a:p>
        </p:txBody>
      </p:sp>
      <p:sp>
        <p:nvSpPr>
          <p:cNvPr id="3" name="Content Placeholder 2"/>
          <p:cNvSpPr>
            <a:spLocks noGrp="1"/>
          </p:cNvSpPr>
          <p:nvPr>
            <p:ph idx="1"/>
          </p:nvPr>
        </p:nvSpPr>
        <p:spPr/>
        <p:txBody>
          <a:bodyPr>
            <a:normAutofit/>
          </a:bodyPr>
          <a:lstStyle/>
          <a:p>
            <a:r>
              <a:rPr lang="en-NZ" dirty="0"/>
              <a:t>A 2012 systematic review of preventative interventions in COPMIA concludes that the risk of mental illness in the child can be reduced by 40%: It’s not rocket-science…</a:t>
            </a:r>
          </a:p>
          <a:p>
            <a:endParaRPr lang="en-NZ" dirty="0"/>
          </a:p>
          <a:p>
            <a:endParaRPr lang="en-NZ" dirty="0"/>
          </a:p>
          <a:p>
            <a:endParaRPr lang="en-NZ" dirty="0"/>
          </a:p>
          <a:p>
            <a:endParaRPr lang="en-NZ" dirty="0"/>
          </a:p>
          <a:p>
            <a:pPr marL="0" indent="0">
              <a:buNone/>
            </a:pPr>
            <a:r>
              <a:rPr lang="en-NZ" sz="900" dirty="0" err="1"/>
              <a:t>Siegenthaler</a:t>
            </a:r>
            <a:r>
              <a:rPr lang="en-NZ" sz="900" dirty="0"/>
              <a:t> E, </a:t>
            </a:r>
            <a:r>
              <a:rPr lang="en-NZ" sz="900" dirty="0" err="1"/>
              <a:t>Munder</a:t>
            </a:r>
            <a:r>
              <a:rPr lang="en-NZ" sz="900" dirty="0"/>
              <a:t> T, Egger M. Effect of preventive interventions in mentally ill parents on the mental health of the offspring: systematic review and meta-analysis. </a:t>
            </a:r>
            <a:r>
              <a:rPr lang="en-NZ" sz="900" i="1" dirty="0"/>
              <a:t>J Am </a:t>
            </a:r>
            <a:r>
              <a:rPr lang="en-NZ" sz="900" i="1" dirty="0" err="1"/>
              <a:t>Acad</a:t>
            </a:r>
            <a:r>
              <a:rPr lang="en-NZ" sz="900" i="1" dirty="0"/>
              <a:t> Child </a:t>
            </a:r>
            <a:r>
              <a:rPr lang="en-NZ" sz="900" i="1" dirty="0" err="1"/>
              <a:t>Adolesc</a:t>
            </a:r>
            <a:r>
              <a:rPr lang="en-NZ" sz="900" i="1" dirty="0"/>
              <a:t> Psychiatry</a:t>
            </a:r>
            <a:r>
              <a:rPr lang="en-NZ" sz="900" dirty="0"/>
              <a:t>2012; 51: 8-17. </a:t>
            </a:r>
            <a:endParaRPr lang="en-NZ" dirty="0"/>
          </a:p>
          <a:p>
            <a:endParaRPr lang="en-NZ"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91296" y="270933"/>
            <a:ext cx="1475771" cy="1439501"/>
          </a:xfrm>
          <a:prstGeom prst="ellipse">
            <a:avLst/>
          </a:prstGeom>
        </p:spPr>
      </p:pic>
    </p:spTree>
    <p:extLst>
      <p:ext uri="{BB962C8B-B14F-4D97-AF65-F5344CB8AC3E}">
        <p14:creationId xmlns:p14="http://schemas.microsoft.com/office/powerpoint/2010/main" val="1385992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solidFill>
                  <a:srgbClr val="00979D"/>
                </a:solidFill>
              </a:rPr>
              <a:t>What Parents want</a:t>
            </a:r>
          </a:p>
        </p:txBody>
      </p:sp>
      <p:sp>
        <p:nvSpPr>
          <p:cNvPr id="3" name="Content Placeholder 2"/>
          <p:cNvSpPr>
            <a:spLocks noGrp="1"/>
          </p:cNvSpPr>
          <p:nvPr>
            <p:ph idx="1"/>
          </p:nvPr>
        </p:nvSpPr>
        <p:spPr/>
        <p:txBody>
          <a:bodyPr/>
          <a:lstStyle/>
          <a:p>
            <a:pPr>
              <a:buFont typeface="Wingdings" panose="05000000000000000000" pitchFamily="2" charset="2"/>
              <a:buChar char="Ø"/>
            </a:pPr>
            <a:r>
              <a:rPr lang="en-NZ" dirty="0">
                <a:latin typeface="Calibri" panose="020F0502020204030204" pitchFamily="34" charset="0"/>
              </a:rPr>
              <a:t>To be asked about their families and </a:t>
            </a:r>
            <a:r>
              <a:rPr lang="en-NZ" altLang="en-US" dirty="0" err="1">
                <a:latin typeface="Calibri" panose="020F0502020204030204" pitchFamily="34" charset="0"/>
              </a:rPr>
              <a:t>wh</a:t>
            </a:r>
            <a:r>
              <a:rPr lang="en-NZ" dirty="0" err="1">
                <a:latin typeface="Calibri" panose="020F0502020204030204" pitchFamily="34" charset="0"/>
              </a:rPr>
              <a:t>ā</a:t>
            </a:r>
            <a:r>
              <a:rPr lang="en-NZ" altLang="en-US" dirty="0" err="1">
                <a:latin typeface="Calibri" panose="020F0502020204030204" pitchFamily="34" charset="0"/>
              </a:rPr>
              <a:t>nau</a:t>
            </a:r>
            <a:endParaRPr lang="en-NZ" altLang="en-US" dirty="0">
              <a:latin typeface="Calibri" panose="020F0502020204030204" pitchFamily="34" charset="0"/>
            </a:endParaRPr>
          </a:p>
          <a:p>
            <a:pPr>
              <a:buFont typeface="Wingdings" panose="05000000000000000000" pitchFamily="2" charset="2"/>
              <a:buChar char="Ø"/>
            </a:pPr>
            <a:r>
              <a:rPr lang="en-NZ" dirty="0">
                <a:latin typeface="Calibri" panose="020F0502020204030204" pitchFamily="34" charset="0"/>
              </a:rPr>
              <a:t>To be offered information about parenting supports in the local community</a:t>
            </a:r>
          </a:p>
          <a:p>
            <a:pPr>
              <a:buFont typeface="Wingdings" panose="05000000000000000000" pitchFamily="2" charset="2"/>
              <a:buChar char="Ø"/>
            </a:pPr>
            <a:r>
              <a:rPr lang="en-NZ" dirty="0">
                <a:latin typeface="Calibri" panose="020F0502020204030204" pitchFamily="34" charset="0"/>
              </a:rPr>
              <a:t>To be supported to talk with their children about what’s going on</a:t>
            </a:r>
          </a:p>
          <a:p>
            <a:pPr>
              <a:buFont typeface="Wingdings" panose="05000000000000000000" pitchFamily="2" charset="2"/>
              <a:buChar char="Ø"/>
            </a:pPr>
            <a:r>
              <a:rPr lang="en-NZ" dirty="0">
                <a:latin typeface="Calibri" panose="020F0502020204030204" pitchFamily="34" charset="0"/>
              </a:rPr>
              <a:t>To ensure that it is safe to talk about their children</a:t>
            </a:r>
          </a:p>
          <a:p>
            <a:pPr>
              <a:buFont typeface="Wingdings" panose="05000000000000000000" pitchFamily="2" charset="2"/>
              <a:buChar char="Ø"/>
            </a:pPr>
            <a:r>
              <a:rPr lang="en-NZ" dirty="0">
                <a:latin typeface="Calibri" panose="020F0502020204030204" pitchFamily="34" charset="0"/>
              </a:rPr>
              <a:t>To be supported to attend to the practicalities</a:t>
            </a:r>
          </a:p>
          <a:p>
            <a:endParaRPr lang="en-NZ" dirty="0"/>
          </a:p>
        </p:txBody>
      </p:sp>
    </p:spTree>
    <p:extLst>
      <p:ext uri="{BB962C8B-B14F-4D97-AF65-F5344CB8AC3E}">
        <p14:creationId xmlns:p14="http://schemas.microsoft.com/office/powerpoint/2010/main" val="41010582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solidFill>
                  <a:srgbClr val="00979D"/>
                </a:solidFill>
              </a:rPr>
              <a:t>What Children want</a:t>
            </a:r>
          </a:p>
        </p:txBody>
      </p:sp>
      <p:sp>
        <p:nvSpPr>
          <p:cNvPr id="3" name="Content Placeholder 2"/>
          <p:cNvSpPr>
            <a:spLocks noGrp="1"/>
          </p:cNvSpPr>
          <p:nvPr>
            <p:ph idx="1"/>
          </p:nvPr>
        </p:nvSpPr>
        <p:spPr>
          <a:xfrm>
            <a:off x="838200" y="1353671"/>
            <a:ext cx="10515600" cy="4823292"/>
          </a:xfrm>
        </p:spPr>
        <p:txBody>
          <a:bodyPr>
            <a:normAutofit/>
          </a:bodyPr>
          <a:lstStyle/>
          <a:p>
            <a:r>
              <a:rPr lang="en-NZ" dirty="0"/>
              <a:t>Provide information so that we know are not alone</a:t>
            </a:r>
          </a:p>
          <a:p>
            <a:r>
              <a:rPr lang="en-NZ" dirty="0"/>
              <a:t>Reassure us that it is not our fault when things are difficult</a:t>
            </a:r>
          </a:p>
          <a:p>
            <a:r>
              <a:rPr lang="en-NZ" dirty="0"/>
              <a:t>Don’t assume that abuse and neglect are happening, and don’t assume that it isn’t</a:t>
            </a:r>
          </a:p>
          <a:p>
            <a:r>
              <a:rPr lang="en-NZ" dirty="0"/>
              <a:t>Focus on our families’ strengths</a:t>
            </a:r>
          </a:p>
          <a:p>
            <a:r>
              <a:rPr lang="en-NZ" dirty="0"/>
              <a:t>Keep our families together</a:t>
            </a:r>
          </a:p>
        </p:txBody>
      </p:sp>
    </p:spTree>
    <p:extLst>
      <p:ext uri="{BB962C8B-B14F-4D97-AF65-F5344CB8AC3E}">
        <p14:creationId xmlns:p14="http://schemas.microsoft.com/office/powerpoint/2010/main" val="241312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solidFill>
                  <a:srgbClr val="00979D"/>
                </a:solidFill>
              </a:rPr>
              <a:t>The Supporting Parents Healthy Children Guideline: The Vision- What </a:t>
            </a:r>
            <a:r>
              <a:rPr lang="en-NZ">
                <a:solidFill>
                  <a:srgbClr val="00979D"/>
                </a:solidFill>
              </a:rPr>
              <a:t>we want</a:t>
            </a:r>
            <a:endParaRPr lang="en-NZ" dirty="0">
              <a:solidFill>
                <a:srgbClr val="00979D"/>
              </a:solidFill>
            </a:endParaRPr>
          </a:p>
        </p:txBody>
      </p:sp>
      <p:sp>
        <p:nvSpPr>
          <p:cNvPr id="3" name="Content Placeholder 2"/>
          <p:cNvSpPr>
            <a:spLocks noGrp="1"/>
          </p:cNvSpPr>
          <p:nvPr>
            <p:ph idx="1"/>
          </p:nvPr>
        </p:nvSpPr>
        <p:spPr>
          <a:xfrm>
            <a:off x="838200" y="2382981"/>
            <a:ext cx="10515600" cy="3793981"/>
          </a:xfrm>
        </p:spPr>
        <p:txBody>
          <a:bodyPr>
            <a:normAutofit/>
          </a:bodyPr>
          <a:lstStyle/>
          <a:p>
            <a:pPr marL="0" indent="0">
              <a:buNone/>
            </a:pPr>
            <a:r>
              <a:rPr lang="en-NZ" dirty="0"/>
              <a:t>A Mental Health and Addiction Service delivery that:</a:t>
            </a:r>
          </a:p>
          <a:p>
            <a:r>
              <a:rPr lang="en-NZ" dirty="0"/>
              <a:t>Is family and whānau focused </a:t>
            </a:r>
          </a:p>
          <a:p>
            <a:r>
              <a:rPr lang="en-NZ" dirty="0"/>
              <a:t>Takes responsibility for promoting and protecting the wellbeing of children </a:t>
            </a:r>
          </a:p>
          <a:p>
            <a:r>
              <a:rPr lang="en-NZ" dirty="0"/>
              <a:t>Makes the rights and needs of children a core focus of all that they do</a:t>
            </a:r>
          </a:p>
          <a:p>
            <a:pPr marL="0" indent="0">
              <a:buNone/>
            </a:pPr>
            <a:endParaRPr lang="en-NZ"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91296" y="270933"/>
            <a:ext cx="1475771" cy="1439501"/>
          </a:xfrm>
          <a:prstGeom prst="ellipse">
            <a:avLst/>
          </a:prstGeom>
        </p:spPr>
      </p:pic>
    </p:spTree>
    <p:extLst>
      <p:ext uri="{BB962C8B-B14F-4D97-AF65-F5344CB8AC3E}">
        <p14:creationId xmlns:p14="http://schemas.microsoft.com/office/powerpoint/2010/main" val="19839169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Because ….</a:t>
            </a:r>
          </a:p>
        </p:txBody>
      </p:sp>
      <p:sp>
        <p:nvSpPr>
          <p:cNvPr id="3" name="Content Placeholder 2"/>
          <p:cNvSpPr>
            <a:spLocks noGrp="1"/>
          </p:cNvSpPr>
          <p:nvPr>
            <p:ph idx="1"/>
          </p:nvPr>
        </p:nvSpPr>
        <p:spPr/>
        <p:txBody>
          <a:bodyPr>
            <a:normAutofit/>
          </a:bodyPr>
          <a:lstStyle/>
          <a:p>
            <a:endParaRPr lang="en-NZ" dirty="0">
              <a:latin typeface="Calibri" panose="020F0502020204030204" pitchFamily="34" charset="0"/>
            </a:endParaRPr>
          </a:p>
          <a:p>
            <a:pPr marL="0" indent="0">
              <a:buNone/>
            </a:pPr>
            <a:r>
              <a:rPr lang="en-NZ" dirty="0">
                <a:latin typeface="Calibri" panose="020F0502020204030204" pitchFamily="34" charset="0"/>
              </a:rPr>
              <a:t>Enhanced Family/</a:t>
            </a:r>
            <a:r>
              <a:rPr lang="en-NZ" dirty="0"/>
              <a:t> whānau</a:t>
            </a:r>
            <a:r>
              <a:rPr lang="en-NZ" dirty="0">
                <a:latin typeface="Calibri" panose="020F0502020204030204" pitchFamily="34" charset="0"/>
              </a:rPr>
              <a:t> focused practice  </a:t>
            </a:r>
          </a:p>
          <a:p>
            <a:pPr marL="0" indent="0">
              <a:buNone/>
            </a:pPr>
            <a:r>
              <a:rPr lang="en-NZ" dirty="0">
                <a:latin typeface="Calibri" panose="020F0502020204030204" pitchFamily="34" charset="0"/>
              </a:rPr>
              <a:t>            </a:t>
            </a:r>
          </a:p>
          <a:p>
            <a:pPr marL="0" indent="0">
              <a:buNone/>
            </a:pPr>
            <a:r>
              <a:rPr lang="en-NZ" dirty="0">
                <a:latin typeface="Calibri" panose="020F0502020204030204" pitchFamily="34" charset="0"/>
              </a:rPr>
              <a:t>		Enhanced well-being for parents </a:t>
            </a:r>
          </a:p>
          <a:p>
            <a:pPr marL="0" indent="0">
              <a:buNone/>
            </a:pPr>
            <a:r>
              <a:rPr lang="en-NZ" dirty="0">
                <a:latin typeface="Calibri" panose="020F0502020204030204" pitchFamily="34" charset="0"/>
              </a:rPr>
              <a:t>             	   </a:t>
            </a:r>
          </a:p>
          <a:p>
            <a:pPr marL="0" indent="0">
              <a:buNone/>
            </a:pPr>
            <a:r>
              <a:rPr lang="en-NZ" dirty="0">
                <a:latin typeface="Calibri" panose="020F0502020204030204" pitchFamily="34" charset="0"/>
              </a:rPr>
              <a:t>			Enhanced well-being for children and young people</a:t>
            </a:r>
          </a:p>
          <a:p>
            <a:endParaRPr lang="en-NZ" dirty="0">
              <a:latin typeface="Calibri" panose="020F0502020204030204" pitchFamily="34" charset="0"/>
            </a:endParaRPr>
          </a:p>
          <a:p>
            <a:pPr marL="0" indent="0">
              <a:buNone/>
            </a:pPr>
            <a:endParaRPr lang="en-NZ" dirty="0"/>
          </a:p>
        </p:txBody>
      </p:sp>
      <p:sp>
        <p:nvSpPr>
          <p:cNvPr id="4" name="Right Arrow 3"/>
          <p:cNvSpPr/>
          <p:nvPr/>
        </p:nvSpPr>
        <p:spPr>
          <a:xfrm>
            <a:off x="1605118" y="2757989"/>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5" name="Right Arrow 4"/>
          <p:cNvSpPr/>
          <p:nvPr/>
        </p:nvSpPr>
        <p:spPr>
          <a:xfrm>
            <a:off x="2583526" y="400129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Tree>
    <p:extLst>
      <p:ext uri="{BB962C8B-B14F-4D97-AF65-F5344CB8AC3E}">
        <p14:creationId xmlns:p14="http://schemas.microsoft.com/office/powerpoint/2010/main" val="3462581762"/>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tua Raki 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P+MR Co-branded Powerpoint Template" id="{5E447EB2-7B7A-984F-90CF-86DC1440FA58}" vid="{4AF43A56-7B85-A440-AB63-96FE1B8336D2}"/>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30306</TotalTime>
  <Words>1584</Words>
  <Application>Microsoft Office PowerPoint</Application>
  <PresentationFormat>Widescreen</PresentationFormat>
  <Paragraphs>242</Paragraphs>
  <Slides>40</Slides>
  <Notes>22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40</vt:i4>
      </vt:variant>
    </vt:vector>
  </HeadingPairs>
  <TitlesOfParts>
    <vt:vector size="49" baseType="lpstr">
      <vt:lpstr>Arial</vt:lpstr>
      <vt:lpstr>Calibri</vt:lpstr>
      <vt:lpstr>Calibri Light</vt:lpstr>
      <vt:lpstr>Minion Pro</vt:lpstr>
      <vt:lpstr>Trebuchet MS</vt:lpstr>
      <vt:lpstr>Wingdings</vt:lpstr>
      <vt:lpstr>Wingdings 3</vt:lpstr>
      <vt:lpstr>Custom Design</vt:lpstr>
      <vt:lpstr>Matua Raki Powerpoint Template</vt:lpstr>
      <vt:lpstr>  Towards family Inclusive service delivery:  highlights of the  Supporting Parents Healthy Children Guideline implementation  </vt:lpstr>
      <vt:lpstr>Today you will hear about:  </vt:lpstr>
      <vt:lpstr>Thinking about parents in services…Firstly we must remember…</vt:lpstr>
      <vt:lpstr>However</vt:lpstr>
      <vt:lpstr>And what we know…</vt:lpstr>
      <vt:lpstr>What Parents want</vt:lpstr>
      <vt:lpstr>What Children want</vt:lpstr>
      <vt:lpstr>The Supporting Parents Healthy Children Guideline: The Vision- What we want</vt:lpstr>
      <vt:lpstr>Because ….</vt:lpstr>
      <vt:lpstr>PowerPoint Presentation</vt:lpstr>
      <vt:lpstr>The Supporting Parents Healthy Children Guideline </vt:lpstr>
      <vt:lpstr>Supporting Parents Healthy Children </vt:lpstr>
      <vt:lpstr>Where we should be: Sept 2018: Organisational Essential Elements</vt:lpstr>
      <vt:lpstr>Essential Elements: Service Level </vt:lpstr>
      <vt:lpstr>PowerPoint Presentation</vt:lpstr>
      <vt:lpstr>PowerPoint Presentation</vt:lpstr>
      <vt:lpstr>By 2020: Best Practice Elements</vt:lpstr>
      <vt:lpstr>Implementation: What we have done… </vt:lpstr>
      <vt:lpstr>Single Session Family Consultation (SSFC)</vt:lpstr>
      <vt:lpstr>PowerPoint Presentation</vt:lpstr>
      <vt:lpstr>The 5-Step Method</vt:lpstr>
      <vt:lpstr>Background</vt:lpstr>
      <vt:lpstr>What is in each step?</vt:lpstr>
      <vt:lpstr>Accreditations</vt:lpstr>
      <vt:lpstr>Family ethnicity</vt:lpstr>
      <vt:lpstr>Change over time for families</vt:lpstr>
      <vt:lpstr>What’s next?</vt:lpstr>
      <vt:lpstr>SPHC: How do we know we are making a difference</vt:lpstr>
      <vt:lpstr>How well are your services doing?</vt:lpstr>
      <vt:lpstr>It’s all about whānau…</vt:lpstr>
      <vt:lpstr>What we want to see…</vt:lpstr>
      <vt:lpstr>What we want to see:</vt:lpstr>
      <vt:lpstr>What we want to see:</vt:lpstr>
      <vt:lpstr>What we want to see:</vt:lpstr>
      <vt:lpstr>What we want to see:</vt:lpstr>
      <vt:lpstr>What we want to see:</vt:lpstr>
      <vt:lpstr>What we want to see:</vt:lpstr>
      <vt:lpstr>What we want to see:</vt:lpstr>
      <vt:lpstr>PowerPoint Presentation</vt:lpstr>
      <vt:lpstr>Contact: </vt:lpstr>
    </vt:vector>
  </TitlesOfParts>
  <Company>CDHB</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YOUTH DRUG COURT</dc:title>
  <dc:creator>Janet Prendergast</dc:creator>
  <cp:lastModifiedBy>Bronwyn Dunnachie</cp:lastModifiedBy>
  <cp:revision>230</cp:revision>
  <cp:lastPrinted>2018-10-30T04:26:45Z</cp:lastPrinted>
  <dcterms:created xsi:type="dcterms:W3CDTF">2016-05-10T01:43:27Z</dcterms:created>
  <dcterms:modified xsi:type="dcterms:W3CDTF">2018-10-31T19:54:21Z</dcterms:modified>
</cp:coreProperties>
</file>