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0"/>
  </p:notesMasterIdLst>
  <p:handoutMasterIdLst>
    <p:handoutMasterId r:id="rId21"/>
  </p:handoutMasterIdLst>
  <p:sldIdLst>
    <p:sldId id="256" r:id="rId5"/>
    <p:sldId id="257" r:id="rId6"/>
    <p:sldId id="260" r:id="rId7"/>
    <p:sldId id="267" r:id="rId8"/>
    <p:sldId id="272" r:id="rId9"/>
    <p:sldId id="259" r:id="rId10"/>
    <p:sldId id="269" r:id="rId11"/>
    <p:sldId id="264" r:id="rId12"/>
    <p:sldId id="265" r:id="rId13"/>
    <p:sldId id="261" r:id="rId14"/>
    <p:sldId id="270" r:id="rId15"/>
    <p:sldId id="258" r:id="rId16"/>
    <p:sldId id="263" r:id="rId17"/>
    <p:sldId id="271" r:id="rId18"/>
    <p:sldId id="268" r:id="rId19"/>
  </p:sldIdLst>
  <p:sldSz cx="9144000" cy="5143500" type="screen16x9"/>
  <p:notesSz cx="6807200" cy="9939338"/>
  <p:defaultTextStyle>
    <a:defPPr>
      <a:defRPr lang="en-US"/>
    </a:defPPr>
    <a:lvl1pPr algn="l" defTabSz="457200" rtl="0" fontAlgn="base">
      <a:spcBef>
        <a:spcPct val="0"/>
      </a:spcBef>
      <a:spcAft>
        <a:spcPct val="0"/>
      </a:spcAft>
      <a:defRPr kern="1200">
        <a:solidFill>
          <a:schemeClr val="tx1"/>
        </a:solidFill>
        <a:latin typeface="Calibri" pitchFamily="34" charset="0"/>
        <a:ea typeface="ＭＳ Ｐゴシック"/>
        <a:cs typeface="ＭＳ Ｐゴシック"/>
      </a:defRPr>
    </a:lvl1pPr>
    <a:lvl2pPr marL="457200" algn="l" defTabSz="457200" rtl="0" fontAlgn="base">
      <a:spcBef>
        <a:spcPct val="0"/>
      </a:spcBef>
      <a:spcAft>
        <a:spcPct val="0"/>
      </a:spcAft>
      <a:defRPr kern="1200">
        <a:solidFill>
          <a:schemeClr val="tx1"/>
        </a:solidFill>
        <a:latin typeface="Calibri" pitchFamily="34" charset="0"/>
        <a:ea typeface="ＭＳ Ｐゴシック"/>
        <a:cs typeface="ＭＳ Ｐゴシック"/>
      </a:defRPr>
    </a:lvl2pPr>
    <a:lvl3pPr marL="914400" algn="l" defTabSz="457200" rtl="0" fontAlgn="base">
      <a:spcBef>
        <a:spcPct val="0"/>
      </a:spcBef>
      <a:spcAft>
        <a:spcPct val="0"/>
      </a:spcAft>
      <a:defRPr kern="1200">
        <a:solidFill>
          <a:schemeClr val="tx1"/>
        </a:solidFill>
        <a:latin typeface="Calibri" pitchFamily="34" charset="0"/>
        <a:ea typeface="ＭＳ Ｐゴシック"/>
        <a:cs typeface="ＭＳ Ｐゴシック"/>
      </a:defRPr>
    </a:lvl3pPr>
    <a:lvl4pPr marL="1371600" algn="l" defTabSz="457200" rtl="0" fontAlgn="base">
      <a:spcBef>
        <a:spcPct val="0"/>
      </a:spcBef>
      <a:spcAft>
        <a:spcPct val="0"/>
      </a:spcAft>
      <a:defRPr kern="1200">
        <a:solidFill>
          <a:schemeClr val="tx1"/>
        </a:solidFill>
        <a:latin typeface="Calibri" pitchFamily="34" charset="0"/>
        <a:ea typeface="ＭＳ Ｐゴシック"/>
        <a:cs typeface="ＭＳ Ｐゴシック"/>
      </a:defRPr>
    </a:lvl4pPr>
    <a:lvl5pPr marL="1828800" algn="l" defTabSz="457200" rtl="0" fontAlgn="base">
      <a:spcBef>
        <a:spcPct val="0"/>
      </a:spcBef>
      <a:spcAft>
        <a:spcPct val="0"/>
      </a:spcAft>
      <a:defRPr kern="1200">
        <a:solidFill>
          <a:schemeClr val="tx1"/>
        </a:solidFill>
        <a:latin typeface="Calibri" pitchFamily="34" charset="0"/>
        <a:ea typeface="ＭＳ Ｐゴシック"/>
        <a:cs typeface="ＭＳ Ｐゴシック"/>
      </a:defRPr>
    </a:lvl5pPr>
    <a:lvl6pPr marL="2286000" algn="l" defTabSz="914400" rtl="0" eaLnBrk="1" latinLnBrk="0" hangingPunct="1">
      <a:defRPr kern="1200">
        <a:solidFill>
          <a:schemeClr val="tx1"/>
        </a:solidFill>
        <a:latin typeface="Calibri" pitchFamily="34" charset="0"/>
        <a:ea typeface="ＭＳ Ｐゴシック"/>
        <a:cs typeface="ＭＳ Ｐゴシック"/>
      </a:defRPr>
    </a:lvl6pPr>
    <a:lvl7pPr marL="2743200" algn="l" defTabSz="914400" rtl="0" eaLnBrk="1" latinLnBrk="0" hangingPunct="1">
      <a:defRPr kern="1200">
        <a:solidFill>
          <a:schemeClr val="tx1"/>
        </a:solidFill>
        <a:latin typeface="Calibri" pitchFamily="34" charset="0"/>
        <a:ea typeface="ＭＳ Ｐゴシック"/>
        <a:cs typeface="ＭＳ Ｐゴシック"/>
      </a:defRPr>
    </a:lvl7pPr>
    <a:lvl8pPr marL="3200400" algn="l" defTabSz="914400" rtl="0" eaLnBrk="1" latinLnBrk="0" hangingPunct="1">
      <a:defRPr kern="1200">
        <a:solidFill>
          <a:schemeClr val="tx1"/>
        </a:solidFill>
        <a:latin typeface="Calibri" pitchFamily="34" charset="0"/>
        <a:ea typeface="ＭＳ Ｐゴシック"/>
        <a:cs typeface="ＭＳ Ｐゴシック"/>
      </a:defRPr>
    </a:lvl8pPr>
    <a:lvl9pPr marL="3657600" algn="l" defTabSz="914400" rtl="0" eaLnBrk="1" latinLnBrk="0" hangingPunct="1">
      <a:defRPr kern="1200">
        <a:solidFill>
          <a:schemeClr val="tx1"/>
        </a:solidFill>
        <a:latin typeface="Calibri" pitchFamily="34" charset="0"/>
        <a:ea typeface="ＭＳ Ｐゴシック"/>
        <a:cs typeface="ＭＳ Ｐゴシック"/>
      </a:defRPr>
    </a:lvl9pPr>
  </p:defaultTextStyle>
  <p:extLst>
    <p:ext uri="{EFAFB233-063F-42B5-8137-9DF3F51BA10A}">
      <p15:sldGuideLst xmlns:p15="http://schemas.microsoft.com/office/powerpoint/2012/main">
        <p15:guide id="1" orient="horz" pos="1386">
          <p15:clr>
            <a:srgbClr val="A4A3A4"/>
          </p15:clr>
        </p15:guide>
        <p15:guide id="2" pos="2880">
          <p15:clr>
            <a:srgbClr val="A4A3A4"/>
          </p15:clr>
        </p15:guide>
      </p15:sldGuideLst>
    </p:ext>
    <p:ext uri="{2D200454-40CA-4A62-9FC3-DE9A4176ACB9}">
      <p15:notesGuideLst xmlns:p15="http://schemas.microsoft.com/office/powerpoint/2012/main">
        <p15:guide id="1" orient="horz" pos="3131" userDrawn="1">
          <p15:clr>
            <a:srgbClr val="A4A3A4"/>
          </p15:clr>
        </p15:guide>
        <p15:guide id="2" pos="214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A82F"/>
    <a:srgbClr val="575241"/>
    <a:srgbClr val="252525"/>
    <a:srgbClr val="000000"/>
    <a:srgbClr val="FF0000"/>
    <a:srgbClr val="EBE600"/>
    <a:srgbClr val="A5CD00"/>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9009" autoAdjust="0"/>
    <p:restoredTop sz="60669" autoAdjust="0"/>
  </p:normalViewPr>
  <p:slideViewPr>
    <p:cSldViewPr snapToGrid="0" snapToObjects="1">
      <p:cViewPr varScale="1">
        <p:scale>
          <a:sx n="92" d="100"/>
          <a:sy n="92" d="100"/>
        </p:scale>
        <p:origin x="1776" y="84"/>
      </p:cViewPr>
      <p:guideLst>
        <p:guide orient="horz" pos="1386"/>
        <p:guide pos="2880"/>
      </p:guideLst>
    </p:cSldViewPr>
  </p:slideViewPr>
  <p:notesTextViewPr>
    <p:cViewPr>
      <p:scale>
        <a:sx n="100" d="100"/>
        <a:sy n="100" d="100"/>
      </p:scale>
      <p:origin x="0" y="0"/>
    </p:cViewPr>
  </p:notesTextViewPr>
  <p:notesViewPr>
    <p:cSldViewPr snapToGrid="0" snapToObjects="1">
      <p:cViewPr varScale="1">
        <p:scale>
          <a:sx n="112" d="100"/>
          <a:sy n="112" d="100"/>
        </p:scale>
        <p:origin x="-5088" y="-96"/>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990" cy="497969"/>
          </a:xfrm>
          <a:prstGeom prst="rect">
            <a:avLst/>
          </a:prstGeom>
        </p:spPr>
        <p:txBody>
          <a:bodyPr vert="horz" lIns="88340" tIns="44170" rIns="88340" bIns="44170" rtlCol="0"/>
          <a:lstStyle>
            <a:lvl1pPr algn="l">
              <a:defRPr sz="1200"/>
            </a:lvl1pPr>
          </a:lstStyle>
          <a:p>
            <a:endParaRPr lang="en-AU"/>
          </a:p>
        </p:txBody>
      </p:sp>
      <p:sp>
        <p:nvSpPr>
          <p:cNvPr id="3" name="Date Placeholder 2"/>
          <p:cNvSpPr>
            <a:spLocks noGrp="1"/>
          </p:cNvSpPr>
          <p:nvPr>
            <p:ph type="dt" sz="quarter" idx="1"/>
          </p:nvPr>
        </p:nvSpPr>
        <p:spPr>
          <a:xfrm>
            <a:off x="3855689" y="1"/>
            <a:ext cx="2949990" cy="497969"/>
          </a:xfrm>
          <a:prstGeom prst="rect">
            <a:avLst/>
          </a:prstGeom>
        </p:spPr>
        <p:txBody>
          <a:bodyPr vert="horz" lIns="88340" tIns="44170" rIns="88340" bIns="44170" rtlCol="0"/>
          <a:lstStyle>
            <a:lvl1pPr algn="r">
              <a:defRPr sz="1200"/>
            </a:lvl1pPr>
          </a:lstStyle>
          <a:p>
            <a:fld id="{9DB47058-4850-4705-A587-C556BC54E520}" type="datetimeFigureOut">
              <a:rPr lang="en-AU" smtClean="0"/>
              <a:t>26/10/2018</a:t>
            </a:fld>
            <a:endParaRPr lang="en-AU"/>
          </a:p>
        </p:txBody>
      </p:sp>
      <p:sp>
        <p:nvSpPr>
          <p:cNvPr id="4" name="Footer Placeholder 3"/>
          <p:cNvSpPr>
            <a:spLocks noGrp="1"/>
          </p:cNvSpPr>
          <p:nvPr>
            <p:ph type="ftr" sz="quarter" idx="2"/>
          </p:nvPr>
        </p:nvSpPr>
        <p:spPr>
          <a:xfrm>
            <a:off x="0" y="9441369"/>
            <a:ext cx="2949990" cy="497969"/>
          </a:xfrm>
          <a:prstGeom prst="rect">
            <a:avLst/>
          </a:prstGeom>
        </p:spPr>
        <p:txBody>
          <a:bodyPr vert="horz" lIns="88340" tIns="44170" rIns="88340" bIns="44170" rtlCol="0" anchor="b"/>
          <a:lstStyle>
            <a:lvl1pPr algn="l">
              <a:defRPr sz="1200"/>
            </a:lvl1pPr>
          </a:lstStyle>
          <a:p>
            <a:endParaRPr lang="en-AU"/>
          </a:p>
        </p:txBody>
      </p:sp>
      <p:sp>
        <p:nvSpPr>
          <p:cNvPr id="5" name="Slide Number Placeholder 4"/>
          <p:cNvSpPr>
            <a:spLocks noGrp="1"/>
          </p:cNvSpPr>
          <p:nvPr>
            <p:ph type="sldNum" sz="quarter" idx="3"/>
          </p:nvPr>
        </p:nvSpPr>
        <p:spPr>
          <a:xfrm>
            <a:off x="3855689" y="9441369"/>
            <a:ext cx="2949990" cy="497969"/>
          </a:xfrm>
          <a:prstGeom prst="rect">
            <a:avLst/>
          </a:prstGeom>
        </p:spPr>
        <p:txBody>
          <a:bodyPr vert="horz" lIns="88340" tIns="44170" rIns="88340" bIns="44170" rtlCol="0" anchor="b"/>
          <a:lstStyle>
            <a:lvl1pPr algn="r">
              <a:defRPr sz="1200"/>
            </a:lvl1pPr>
          </a:lstStyle>
          <a:p>
            <a:fld id="{3D8D475E-E9A8-4475-AA20-8D436598F32F}" type="slidenum">
              <a:rPr lang="en-AU" smtClean="0"/>
              <a:t>‹#›</a:t>
            </a:fld>
            <a:endParaRPr lang="en-AU"/>
          </a:p>
        </p:txBody>
      </p:sp>
    </p:spTree>
    <p:extLst>
      <p:ext uri="{BB962C8B-B14F-4D97-AF65-F5344CB8AC3E}">
        <p14:creationId xmlns:p14="http://schemas.microsoft.com/office/powerpoint/2010/main" val="21283579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990" cy="496427"/>
          </a:xfrm>
          <a:prstGeom prst="rect">
            <a:avLst/>
          </a:prstGeom>
        </p:spPr>
        <p:txBody>
          <a:bodyPr vert="horz" lIns="95690" tIns="47845" rIns="95690" bIns="47845"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p:cNvSpPr>
            <a:spLocks noGrp="1"/>
          </p:cNvSpPr>
          <p:nvPr>
            <p:ph type="dt" idx="1"/>
          </p:nvPr>
        </p:nvSpPr>
        <p:spPr>
          <a:xfrm>
            <a:off x="3855689" y="1"/>
            <a:ext cx="2949990" cy="496427"/>
          </a:xfrm>
          <a:prstGeom prst="rect">
            <a:avLst/>
          </a:prstGeom>
        </p:spPr>
        <p:txBody>
          <a:bodyPr vert="horz" wrap="square" lIns="95690" tIns="47845" rIns="95690" bIns="47845" numCol="1" anchor="t" anchorCtr="0" compatLnSpc="1">
            <a:prstTxWarp prst="textNoShape">
              <a:avLst/>
            </a:prstTxWarp>
          </a:bodyPr>
          <a:lstStyle>
            <a:lvl1pPr algn="r" eaLnBrk="1" hangingPunct="1">
              <a:defRPr sz="1300">
                <a:ea typeface="ＭＳ Ｐゴシック" panose="020B0600070205080204" pitchFamily="34" charset="-128"/>
                <a:cs typeface="+mn-cs"/>
              </a:defRPr>
            </a:lvl1pPr>
          </a:lstStyle>
          <a:p>
            <a:pPr>
              <a:defRPr/>
            </a:pPr>
            <a:fld id="{D8F4FA73-E071-4740-912E-C70D7BFEB18C}" type="datetime1">
              <a:rPr lang="en-US"/>
              <a:pPr>
                <a:defRPr/>
              </a:pPr>
              <a:t>10/26/2018</a:t>
            </a:fld>
            <a:endParaRPr lang="en-US"/>
          </a:p>
        </p:txBody>
      </p:sp>
      <p:sp>
        <p:nvSpPr>
          <p:cNvPr id="4" name="Slide Image Placeholder 3"/>
          <p:cNvSpPr>
            <a:spLocks noGrp="1" noRot="1" noChangeAspect="1"/>
          </p:cNvSpPr>
          <p:nvPr>
            <p:ph type="sldImg" idx="2"/>
          </p:nvPr>
        </p:nvSpPr>
        <p:spPr>
          <a:xfrm>
            <a:off x="92075" y="746125"/>
            <a:ext cx="6623050" cy="3725863"/>
          </a:xfrm>
          <a:prstGeom prst="rect">
            <a:avLst/>
          </a:prstGeom>
          <a:noFill/>
          <a:ln w="12700">
            <a:solidFill>
              <a:prstClr val="black"/>
            </a:solidFill>
          </a:ln>
        </p:spPr>
        <p:txBody>
          <a:bodyPr vert="horz" lIns="95690" tIns="47845" rIns="95690" bIns="47845" rtlCol="0" anchor="ctr"/>
          <a:lstStyle/>
          <a:p>
            <a:pPr lvl="0"/>
            <a:endParaRPr lang="en-US" noProof="0"/>
          </a:p>
        </p:txBody>
      </p:sp>
      <p:sp>
        <p:nvSpPr>
          <p:cNvPr id="5" name="Notes Placeholder 4"/>
          <p:cNvSpPr>
            <a:spLocks noGrp="1"/>
          </p:cNvSpPr>
          <p:nvPr>
            <p:ph type="body" sz="quarter" idx="3"/>
          </p:nvPr>
        </p:nvSpPr>
        <p:spPr>
          <a:xfrm>
            <a:off x="680416" y="4720684"/>
            <a:ext cx="5446369" cy="4472471"/>
          </a:xfrm>
          <a:prstGeom prst="rect">
            <a:avLst/>
          </a:prstGeom>
        </p:spPr>
        <p:txBody>
          <a:bodyPr vert="horz" lIns="95690" tIns="47845" rIns="95690" bIns="47845"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441369"/>
            <a:ext cx="2949990" cy="496427"/>
          </a:xfrm>
          <a:prstGeom prst="rect">
            <a:avLst/>
          </a:prstGeom>
        </p:spPr>
        <p:txBody>
          <a:bodyPr vert="horz" lIns="95690" tIns="47845" rIns="95690" bIns="47845"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55689" y="9441369"/>
            <a:ext cx="2949990" cy="496427"/>
          </a:xfrm>
          <a:prstGeom prst="rect">
            <a:avLst/>
          </a:prstGeom>
        </p:spPr>
        <p:txBody>
          <a:bodyPr vert="horz" wrap="square" lIns="95690" tIns="47845" rIns="95690" bIns="47845" numCol="1" anchor="b" anchorCtr="0" compatLnSpc="1">
            <a:prstTxWarp prst="textNoShape">
              <a:avLst/>
            </a:prstTxWarp>
          </a:bodyPr>
          <a:lstStyle>
            <a:lvl1pPr algn="r" eaLnBrk="1" hangingPunct="1">
              <a:defRPr sz="1300">
                <a:ea typeface="ＭＳ Ｐゴシック" panose="020B0600070205080204" pitchFamily="34" charset="-128"/>
                <a:cs typeface="+mn-cs"/>
              </a:defRPr>
            </a:lvl1pPr>
          </a:lstStyle>
          <a:p>
            <a:pPr>
              <a:defRPr/>
            </a:pPr>
            <a:fld id="{717F1C08-9A6C-424B-8E94-8D26C2D49C5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717F1C08-9A6C-424B-8E94-8D26C2D49C59}" type="slidenum">
              <a:rPr lang="en-US" smtClean="0"/>
              <a:pPr>
                <a:defRPr/>
              </a:pPr>
              <a:t>1</a:t>
            </a:fld>
            <a:endParaRPr lang="en-US"/>
          </a:p>
        </p:txBody>
      </p:sp>
    </p:spTree>
    <p:extLst>
      <p:ext uri="{BB962C8B-B14F-4D97-AF65-F5344CB8AC3E}">
        <p14:creationId xmlns:p14="http://schemas.microsoft.com/office/powerpoint/2010/main" val="42924570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smtClean="0">
                <a:solidFill>
                  <a:schemeClr val="tx1"/>
                </a:solidFill>
                <a:effectLst/>
                <a:latin typeface="+mn-lt"/>
                <a:ea typeface="ＭＳ Ｐゴシック" charset="0"/>
                <a:cs typeface="ＭＳ Ｐゴシック" charset="0"/>
              </a:rPr>
              <a:t>The exercise component is designed to improve participants’ knowledge of exercise concepts, and confidence in exercising in the gym to achieve goals appropriate individual health and fitness and health presentations. Participants</a:t>
            </a:r>
            <a:r>
              <a:rPr lang="en-AU" sz="1200" kern="1200" baseline="0" dirty="0" smtClean="0">
                <a:solidFill>
                  <a:schemeClr val="tx1"/>
                </a:solidFill>
                <a:effectLst/>
                <a:latin typeface="+mn-lt"/>
                <a:ea typeface="ＭＳ Ｐゴシック" charset="0"/>
                <a:cs typeface="ＭＳ Ｐゴシック" charset="0"/>
              </a:rPr>
              <a:t> will meet with the Ex </a:t>
            </a:r>
            <a:r>
              <a:rPr lang="en-AU" sz="1200" kern="1200" baseline="0" dirty="0" err="1" smtClean="0">
                <a:solidFill>
                  <a:schemeClr val="tx1"/>
                </a:solidFill>
                <a:effectLst/>
                <a:latin typeface="+mn-lt"/>
                <a:ea typeface="ＭＳ Ｐゴシック" charset="0"/>
                <a:cs typeface="ＭＳ Ｐゴシック" charset="0"/>
              </a:rPr>
              <a:t>Phys</a:t>
            </a:r>
            <a:r>
              <a:rPr lang="en-AU" sz="1200" kern="1200" baseline="0" dirty="0" smtClean="0">
                <a:solidFill>
                  <a:schemeClr val="tx1"/>
                </a:solidFill>
                <a:effectLst/>
                <a:latin typeface="+mn-lt"/>
                <a:ea typeface="ＭＳ Ｐゴシック" charset="0"/>
                <a:cs typeface="ＭＳ Ｐゴシック" charset="0"/>
              </a:rPr>
              <a:t> for an individual assessment session prior to commencing the program. </a:t>
            </a:r>
            <a:r>
              <a:rPr lang="en-AU" sz="1200" kern="1200" dirty="0" smtClean="0">
                <a:solidFill>
                  <a:schemeClr val="tx1"/>
                </a:solidFill>
                <a:effectLst/>
                <a:latin typeface="+mn-lt"/>
                <a:ea typeface="ＭＳ Ｐゴシック" charset="0"/>
                <a:cs typeface="ＭＳ Ｐゴシック" charset="0"/>
              </a:rPr>
              <a:t>Participants work closely with each other throughout the program by incorporating a ‘buddy system’ which improves social interaction, and they receive a free gym membership to enable self-initiated exercise and support maintenance of exercise after the program finishes. </a:t>
            </a:r>
          </a:p>
          <a:p>
            <a:endParaRPr lang="en-AU" sz="1200" kern="1200" dirty="0" smtClean="0">
              <a:solidFill>
                <a:schemeClr val="tx1"/>
              </a:solidFill>
              <a:effectLst/>
              <a:latin typeface="+mn-lt"/>
              <a:ea typeface="ＭＳ Ｐゴシック" charset="0"/>
            </a:endParaRPr>
          </a:p>
        </p:txBody>
      </p:sp>
      <p:sp>
        <p:nvSpPr>
          <p:cNvPr id="4" name="Slide Number Placeholder 3"/>
          <p:cNvSpPr>
            <a:spLocks noGrp="1"/>
          </p:cNvSpPr>
          <p:nvPr>
            <p:ph type="sldNum" sz="quarter" idx="10"/>
          </p:nvPr>
        </p:nvSpPr>
        <p:spPr/>
        <p:txBody>
          <a:bodyPr/>
          <a:lstStyle/>
          <a:p>
            <a:pPr>
              <a:defRPr/>
            </a:pPr>
            <a:fld id="{717F1C08-9A6C-424B-8E94-8D26C2D49C59}" type="slidenum">
              <a:rPr lang="en-US" smtClean="0"/>
              <a:pPr>
                <a:defRPr/>
              </a:pPr>
              <a:t>10</a:t>
            </a:fld>
            <a:endParaRPr lang="en-US"/>
          </a:p>
        </p:txBody>
      </p:sp>
    </p:spTree>
    <p:extLst>
      <p:ext uri="{BB962C8B-B14F-4D97-AF65-F5344CB8AC3E}">
        <p14:creationId xmlns:p14="http://schemas.microsoft.com/office/powerpoint/2010/main" val="1391787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AU" dirty="0" smtClean="0"/>
              <a:t>The Dietitian sessions</a:t>
            </a:r>
            <a:r>
              <a:rPr lang="en-AU" baseline="0" dirty="0" smtClean="0"/>
              <a:t> provide information and </a:t>
            </a:r>
            <a:r>
              <a:rPr lang="en-AU" baseline="0" dirty="0" smtClean="0"/>
              <a:t>support </a:t>
            </a:r>
            <a:r>
              <a:rPr lang="en-AU" baseline="0" dirty="0" smtClean="0"/>
              <a:t>on healthy diets, nutrition and it’s impact on mental health (including the impact of nutritional deficiencies such as iron deficiency), ,label reading, diet myths, mindful eating, getting ready for change and goal setting. The session each week includes preparing and sharing a healthy snack together</a:t>
            </a:r>
            <a:r>
              <a:rPr lang="en-AU" baseline="0" dirty="0" smtClean="0"/>
              <a:t>. Participants are also offered the opportunity to visit the local supermarket to put their knowledge into action </a:t>
            </a:r>
            <a:endParaRPr lang="en-AU" dirty="0" smtClean="0"/>
          </a:p>
          <a:p>
            <a:endParaRPr lang="en-AU" dirty="0"/>
          </a:p>
        </p:txBody>
      </p:sp>
      <p:sp>
        <p:nvSpPr>
          <p:cNvPr id="4" name="Slide Number Placeholder 3"/>
          <p:cNvSpPr>
            <a:spLocks noGrp="1"/>
          </p:cNvSpPr>
          <p:nvPr>
            <p:ph type="sldNum" sz="quarter" idx="10"/>
          </p:nvPr>
        </p:nvSpPr>
        <p:spPr/>
        <p:txBody>
          <a:bodyPr/>
          <a:lstStyle/>
          <a:p>
            <a:pPr>
              <a:defRPr/>
            </a:pPr>
            <a:fld id="{717F1C08-9A6C-424B-8E94-8D26C2D49C59}" type="slidenum">
              <a:rPr lang="en-US" smtClean="0"/>
              <a:pPr>
                <a:defRPr/>
              </a:pPr>
              <a:t>11</a:t>
            </a:fld>
            <a:endParaRPr lang="en-US"/>
          </a:p>
        </p:txBody>
      </p:sp>
    </p:spTree>
    <p:extLst>
      <p:ext uri="{BB962C8B-B14F-4D97-AF65-F5344CB8AC3E}">
        <p14:creationId xmlns:p14="http://schemas.microsoft.com/office/powerpoint/2010/main" val="33298544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AU" sz="1200" kern="1200" dirty="0" smtClean="0">
                <a:solidFill>
                  <a:schemeClr val="tx1"/>
                </a:solidFill>
                <a:effectLst/>
                <a:latin typeface="+mn-lt"/>
                <a:ea typeface="ＭＳ Ｐゴシック" charset="0"/>
                <a:cs typeface="ＭＳ Ｐゴシック" charset="0"/>
              </a:rPr>
              <a:t>Since beginning in 2015, the</a:t>
            </a:r>
            <a:r>
              <a:rPr lang="en-AU" sz="1200" kern="1200" baseline="0" dirty="0" smtClean="0">
                <a:solidFill>
                  <a:schemeClr val="tx1"/>
                </a:solidFill>
                <a:effectLst/>
                <a:latin typeface="+mn-lt"/>
                <a:ea typeface="ＭＳ Ｐゴシック" charset="0"/>
                <a:cs typeface="ＭＳ Ｐゴシック" charset="0"/>
              </a:rPr>
              <a:t> PCYC</a:t>
            </a:r>
            <a:r>
              <a:rPr lang="en-AU" sz="1200" kern="1200" dirty="0" smtClean="0">
                <a:solidFill>
                  <a:schemeClr val="tx1"/>
                </a:solidFill>
                <a:effectLst/>
                <a:latin typeface="+mn-lt"/>
                <a:ea typeface="ＭＳ Ｐゴシック" charset="0"/>
                <a:cs typeface="ＭＳ Ｐゴシック" charset="0"/>
              </a:rPr>
              <a:t> have implemented a total of 29 programs at 13 PCYC sites across Queensland, benefiting a total of 193 participants.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sz="1200" kern="1200" dirty="0" smtClean="0">
              <a:solidFill>
                <a:schemeClr val="tx1"/>
              </a:solidFill>
              <a:effectLst/>
              <a:latin typeface="+mn-lt"/>
              <a:ea typeface="ＭＳ Ｐゴシック" charset="0"/>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AU" sz="1200" kern="1200" dirty="0" smtClean="0">
                <a:solidFill>
                  <a:schemeClr val="tx1"/>
                </a:solidFill>
                <a:effectLst/>
                <a:latin typeface="+mn-lt"/>
                <a:ea typeface="ＭＳ Ｐゴシック" charset="0"/>
                <a:cs typeface="ＭＳ Ｐゴシック" charset="0"/>
              </a:rPr>
              <a:t>RFQ have been the strongest partner in these initiatives, co-delivering 18 of these programs for 103 participants.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sz="1200" kern="1200" dirty="0" smtClean="0">
              <a:solidFill>
                <a:schemeClr val="tx1"/>
              </a:solidFill>
              <a:effectLst/>
              <a:latin typeface="+mn-lt"/>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717F1C08-9A6C-424B-8E94-8D26C2D49C59}" type="slidenum">
              <a:rPr lang="en-US" smtClean="0"/>
              <a:pPr>
                <a:defRPr/>
              </a:pPr>
              <a:t>12</a:t>
            </a:fld>
            <a:endParaRPr lang="en-US"/>
          </a:p>
        </p:txBody>
      </p:sp>
    </p:spTree>
    <p:extLst>
      <p:ext uri="{BB962C8B-B14F-4D97-AF65-F5344CB8AC3E}">
        <p14:creationId xmlns:p14="http://schemas.microsoft.com/office/powerpoint/2010/main" val="14758691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AU" sz="1200" kern="1200" dirty="0" smtClean="0">
                <a:solidFill>
                  <a:schemeClr val="tx1"/>
                </a:solidFill>
                <a:effectLst/>
                <a:latin typeface="+mn-lt"/>
                <a:ea typeface="ＭＳ Ｐゴシック" charset="0"/>
                <a:cs typeface="ＭＳ Ｐゴシック" charset="0"/>
              </a:rPr>
              <a:t>We evaluated the 2015/2016 programs using measures of quality of life and recovery. In the 2015/2016 evaluation with 58 participants, 66% of those who began completed the program, and those who completed did so with high attendance (Median=75%). Participants experienced statistically significant reductions in psychological distress (assessed using the K6 scale), and symptoms of depression (assessed using DASS scale). Mental health related quality of life significantly improved, along with self-worth, relationships, coping and general mental health (assessed using AQoL-8D), and hope assessed using the Recovery Assessment Scale.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sz="1200" kern="1200" dirty="0" smtClean="0">
              <a:solidFill>
                <a:schemeClr val="tx1"/>
              </a:solidFill>
              <a:effectLst/>
              <a:latin typeface="+mn-lt"/>
              <a:ea typeface="ＭＳ Ｐゴシック" charset="0"/>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AU" sz="1200" kern="1200" dirty="0" smtClean="0">
                <a:solidFill>
                  <a:schemeClr val="tx1"/>
                </a:solidFill>
                <a:effectLst/>
                <a:latin typeface="+mn-lt"/>
                <a:ea typeface="ＭＳ Ｐゴシック" charset="0"/>
                <a:cs typeface="ＭＳ Ｐゴシック" charset="0"/>
              </a:rPr>
              <a:t> Attendance for the 2017/2018 programs has been a median of 62.5%; we are building in pre/post evaluation of the current programs to assess how the programs impact motivation and attitudes towards nutrition. </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AU" sz="1200" kern="1200" dirty="0" smtClean="0">
                <a:solidFill>
                  <a:schemeClr val="tx1"/>
                </a:solidFill>
                <a:effectLst/>
                <a:latin typeface="+mn-lt"/>
                <a:ea typeface="ＭＳ Ｐゴシック" charset="0"/>
                <a:cs typeface="ＭＳ Ｐゴシック" charset="0"/>
              </a:rPr>
              <a:t>Intuitive</a:t>
            </a:r>
            <a:r>
              <a:rPr lang="en-AU" sz="1200" kern="1200" baseline="0" dirty="0" smtClean="0">
                <a:solidFill>
                  <a:schemeClr val="tx1"/>
                </a:solidFill>
                <a:effectLst/>
                <a:latin typeface="+mn-lt"/>
                <a:ea typeface="ＭＳ Ｐゴシック" charset="0"/>
                <a:cs typeface="ＭＳ Ｐゴシック" charset="0"/>
              </a:rPr>
              <a:t> Eating Scale, Nutrition Self-Efficacy and Australian Food Score.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sz="1200" kern="1200" baseline="0" dirty="0" smtClean="0">
              <a:solidFill>
                <a:schemeClr val="tx1"/>
              </a:solidFill>
              <a:effectLst/>
              <a:latin typeface="+mn-lt"/>
              <a:ea typeface="ＭＳ Ｐゴシック" charset="0"/>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AU" sz="1200" kern="1200" baseline="0" dirty="0" smtClean="0">
                <a:solidFill>
                  <a:schemeClr val="tx1"/>
                </a:solidFill>
                <a:effectLst/>
                <a:latin typeface="+mn-lt"/>
                <a:ea typeface="ＭＳ Ｐゴシック" charset="0"/>
                <a:cs typeface="ＭＳ Ｐゴシック" charset="0"/>
              </a:rPr>
              <a:t>Feasibility and acceptability of the program is measured through attendance and satisfaction survey.</a:t>
            </a:r>
            <a:endParaRPr lang="en-AU" sz="1200" kern="1200" dirty="0" smtClean="0">
              <a:solidFill>
                <a:schemeClr val="tx1"/>
              </a:solidFill>
              <a:effectLst/>
              <a:latin typeface="+mn-lt"/>
              <a:ea typeface="ＭＳ Ｐゴシック" charset="0"/>
              <a:cs typeface="ＭＳ Ｐゴシック" charset="0"/>
            </a:endParaRPr>
          </a:p>
          <a:p>
            <a:endParaRPr lang="en-AU" dirty="0" smtClean="0"/>
          </a:p>
          <a:p>
            <a:endParaRPr lang="en-AU" dirty="0" smtClean="0"/>
          </a:p>
          <a:p>
            <a:endParaRPr lang="en-AU" dirty="0"/>
          </a:p>
        </p:txBody>
      </p:sp>
      <p:sp>
        <p:nvSpPr>
          <p:cNvPr id="4" name="Slide Number Placeholder 3"/>
          <p:cNvSpPr>
            <a:spLocks noGrp="1"/>
          </p:cNvSpPr>
          <p:nvPr>
            <p:ph type="sldNum" sz="quarter" idx="10"/>
          </p:nvPr>
        </p:nvSpPr>
        <p:spPr/>
        <p:txBody>
          <a:bodyPr/>
          <a:lstStyle/>
          <a:p>
            <a:pPr>
              <a:defRPr/>
            </a:pPr>
            <a:fld id="{717F1C08-9A6C-424B-8E94-8D26C2D49C59}" type="slidenum">
              <a:rPr lang="en-US" smtClean="0"/>
              <a:pPr>
                <a:defRPr/>
              </a:pPr>
              <a:t>13</a:t>
            </a:fld>
            <a:endParaRPr lang="en-US"/>
          </a:p>
        </p:txBody>
      </p:sp>
    </p:spTree>
    <p:extLst>
      <p:ext uri="{BB962C8B-B14F-4D97-AF65-F5344CB8AC3E}">
        <p14:creationId xmlns:p14="http://schemas.microsoft.com/office/powerpoint/2010/main" val="32022068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717F1C08-9A6C-424B-8E94-8D26C2D49C59}" type="slidenum">
              <a:rPr lang="en-US" smtClean="0"/>
              <a:pPr>
                <a:defRPr/>
              </a:pPr>
              <a:t>14</a:t>
            </a:fld>
            <a:endParaRPr lang="en-US"/>
          </a:p>
        </p:txBody>
      </p:sp>
    </p:spTree>
    <p:extLst>
      <p:ext uri="{BB962C8B-B14F-4D97-AF65-F5344CB8AC3E}">
        <p14:creationId xmlns:p14="http://schemas.microsoft.com/office/powerpoint/2010/main" val="8513273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717F1C08-9A6C-424B-8E94-8D26C2D49C59}" type="slidenum">
              <a:rPr lang="en-US" smtClean="0"/>
              <a:pPr>
                <a:defRPr/>
              </a:pPr>
              <a:t>15</a:t>
            </a:fld>
            <a:endParaRPr lang="en-US"/>
          </a:p>
        </p:txBody>
      </p:sp>
    </p:spTree>
    <p:extLst>
      <p:ext uri="{BB962C8B-B14F-4D97-AF65-F5344CB8AC3E}">
        <p14:creationId xmlns:p14="http://schemas.microsoft.com/office/powerpoint/2010/main" val="3209244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717F1C08-9A6C-424B-8E94-8D26C2D49C59}" type="slidenum">
              <a:rPr lang="en-US" smtClean="0"/>
              <a:pPr>
                <a:defRPr/>
              </a:pPr>
              <a:t>2</a:t>
            </a:fld>
            <a:endParaRPr lang="en-US"/>
          </a:p>
        </p:txBody>
      </p:sp>
    </p:spTree>
    <p:extLst>
      <p:ext uri="{BB962C8B-B14F-4D97-AF65-F5344CB8AC3E}">
        <p14:creationId xmlns:p14="http://schemas.microsoft.com/office/powerpoint/2010/main" val="506095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717F1C08-9A6C-424B-8E94-8D26C2D49C59}" type="slidenum">
              <a:rPr lang="en-US" smtClean="0"/>
              <a:pPr>
                <a:defRPr/>
              </a:pPr>
              <a:t>3</a:t>
            </a:fld>
            <a:endParaRPr lang="en-US"/>
          </a:p>
        </p:txBody>
      </p:sp>
    </p:spTree>
    <p:extLst>
      <p:ext uri="{BB962C8B-B14F-4D97-AF65-F5344CB8AC3E}">
        <p14:creationId xmlns:p14="http://schemas.microsoft.com/office/powerpoint/2010/main" val="4037870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 </a:t>
            </a:r>
            <a:endParaRPr lang="en-AU"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AU" sz="1200" b="1" dirty="0" smtClean="0">
                <a:effectLst/>
                <a:latin typeface="Arial" panose="020B0604020202020204" pitchFamily="34" charset="0"/>
                <a:ea typeface="Calibri" panose="020F0502020204030204" pitchFamily="34" charset="0"/>
                <a:cs typeface="Times New Roman" panose="02020603050405020304" pitchFamily="18" charset="0"/>
              </a:rPr>
              <a:t>Physical Health and Mental Health </a:t>
            </a:r>
            <a:endParaRPr lang="en-AU"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The evidence clearly shows that people with severe mental illness have poorer physical health outcomes.</a:t>
            </a:r>
            <a:endParaRPr lang="en-AU"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The Royal Australian and New Zealand College of Psychiatrists (2015) report that people with serious mental illness typically live between 10 and 32 years less than the general population. Around 80% of this higher mortality rate can be attributed to the much higher rates of physical illnesses, such as cardiovascular and respiratory diseases and diabetes experienced by this population. </a:t>
            </a:r>
            <a:endParaRPr lang="en-AU"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20000"/>
              </a:lnSpc>
              <a:spcAft>
                <a:spcPts val="600"/>
              </a:spcAft>
            </a:pPr>
            <a:r>
              <a:rPr lang="en-AU" sz="1200" dirty="0" smtClean="0">
                <a:effectLst/>
                <a:latin typeface="Arial" panose="020B0604020202020204" pitchFamily="34" charset="0"/>
                <a:ea typeface="Times New Roman" panose="02020603050405020304" pitchFamily="18" charset="0"/>
                <a:cs typeface="Times New Roman" panose="02020603050405020304" pitchFamily="18" charset="0"/>
              </a:rPr>
              <a:t>The poor health outcomes of people with mental illness is described internationally as a human rights issue, and national mental health plans promote early intervention. Physical inactivity and poor diet contribute significantly to the observed early mortality and increased risk of preventable physical conditions in this group.</a:t>
            </a:r>
            <a:endParaRPr lang="en-AU"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20000"/>
              </a:lnSpc>
              <a:spcAft>
                <a:spcPts val="600"/>
              </a:spcAft>
            </a:pPr>
            <a:r>
              <a:rPr lang="en-AU" sz="1200" dirty="0" smtClean="0">
                <a:effectLst/>
                <a:latin typeface="Arial" panose="020B0604020202020204" pitchFamily="34" charset="0"/>
                <a:ea typeface="Times New Roman" panose="02020603050405020304" pitchFamily="18" charset="0"/>
                <a:cs typeface="Times New Roman" panose="02020603050405020304" pitchFamily="18" charset="0"/>
              </a:rPr>
              <a:t>The implementation of programs (such as our HBHM program) to assist people with mental illness to make positive lifestyle changes is an important component in achieving health equality for this group.</a:t>
            </a:r>
            <a:endParaRPr lang="en-AU"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marL="9525" algn="just">
              <a:lnSpc>
                <a:spcPct val="120000"/>
              </a:lnSpc>
              <a:spcAft>
                <a:spcPts val="600"/>
              </a:spcAft>
            </a:pP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Interventions which promote a healthy lifestyle and involve a focus on diet, physical activity and behavioural therapy have shown to be a key factor in improving health outcomes for people with a severe and persistent mental illness (NSW Mental Health Commission 2016).</a:t>
            </a:r>
            <a:endParaRPr lang="en-AU"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marL="9525" algn="just">
              <a:lnSpc>
                <a:spcPct val="120000"/>
              </a:lnSpc>
              <a:spcAft>
                <a:spcPts val="600"/>
              </a:spcAft>
            </a:pP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
            </a:r>
            <a:br>
              <a:rPr lang="en-AU" sz="1200" dirty="0" smtClean="0">
                <a:effectLst/>
                <a:latin typeface="Arial" panose="020B0604020202020204" pitchFamily="34" charset="0"/>
                <a:ea typeface="Calibri" panose="020F0502020204030204" pitchFamily="34" charset="0"/>
                <a:cs typeface="Times New Roman" panose="02020603050405020304" pitchFamily="18" charset="0"/>
              </a:rPr>
            </a:br>
            <a:endParaRPr lang="en-AU" dirty="0"/>
          </a:p>
        </p:txBody>
      </p:sp>
      <p:sp>
        <p:nvSpPr>
          <p:cNvPr id="4" name="Slide Number Placeholder 3"/>
          <p:cNvSpPr>
            <a:spLocks noGrp="1"/>
          </p:cNvSpPr>
          <p:nvPr>
            <p:ph type="sldNum" sz="quarter" idx="10"/>
          </p:nvPr>
        </p:nvSpPr>
        <p:spPr/>
        <p:txBody>
          <a:bodyPr/>
          <a:lstStyle/>
          <a:p>
            <a:pPr>
              <a:defRPr/>
            </a:pPr>
            <a:fld id="{717F1C08-9A6C-424B-8E94-8D26C2D49C59}" type="slidenum">
              <a:rPr lang="en-US" smtClean="0"/>
              <a:pPr>
                <a:defRPr/>
              </a:pPr>
              <a:t>4</a:t>
            </a:fld>
            <a:endParaRPr lang="en-US"/>
          </a:p>
        </p:txBody>
      </p:sp>
    </p:spTree>
    <p:extLst>
      <p:ext uri="{BB962C8B-B14F-4D97-AF65-F5344CB8AC3E}">
        <p14:creationId xmlns:p14="http://schemas.microsoft.com/office/powerpoint/2010/main" val="25461529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525" algn="just">
              <a:lnSpc>
                <a:spcPct val="120000"/>
              </a:lnSpc>
              <a:spcAft>
                <a:spcPts val="600"/>
              </a:spcAft>
            </a:pP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Physical activity can be a facilitator of recovery for people with mental illness. </a:t>
            </a:r>
            <a:endParaRPr lang="en-AU"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20000"/>
              </a:lnSpc>
              <a:spcAft>
                <a:spcPts val="600"/>
              </a:spcAft>
              <a:buFont typeface="Symbol" panose="05050102010706020507" pitchFamily="18" charset="2"/>
              <a:buChar char=""/>
            </a:pP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Protects against chronic disease</a:t>
            </a:r>
            <a:endParaRPr lang="en-AU"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20000"/>
              </a:lnSpc>
              <a:spcAft>
                <a:spcPts val="600"/>
              </a:spcAft>
              <a:buFont typeface="Symbol" panose="05050102010706020507" pitchFamily="18" charset="2"/>
              <a:buChar char=""/>
            </a:pP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Reduces depression and anxiety</a:t>
            </a:r>
            <a:endParaRPr lang="en-AU"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20000"/>
              </a:lnSpc>
              <a:spcAft>
                <a:spcPts val="600"/>
              </a:spcAft>
              <a:buFont typeface="Symbol" panose="05050102010706020507" pitchFamily="18" charset="2"/>
              <a:buChar char=""/>
            </a:pP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Improves quality of life and wellbeing</a:t>
            </a:r>
            <a:endParaRPr lang="en-AU"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20000"/>
              </a:lnSpc>
              <a:spcAft>
                <a:spcPts val="600"/>
              </a:spcAft>
              <a:buFont typeface="Symbol" panose="05050102010706020507" pitchFamily="18" charset="2"/>
              <a:buChar char=""/>
            </a:pP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Self-efficacy, self-esteem, self-confidence</a:t>
            </a:r>
            <a:endParaRPr lang="en-AU" sz="1200" dirty="0" smtClean="0">
              <a:effectLst/>
              <a:latin typeface="Calibri" panose="020F0502020204030204" pitchFamily="34" charset="0"/>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10"/>
          </p:nvPr>
        </p:nvSpPr>
        <p:spPr/>
        <p:txBody>
          <a:bodyPr/>
          <a:lstStyle/>
          <a:p>
            <a:pPr>
              <a:defRPr/>
            </a:pPr>
            <a:fld id="{717F1C08-9A6C-424B-8E94-8D26C2D49C59}" type="slidenum">
              <a:rPr lang="en-US" smtClean="0"/>
              <a:pPr>
                <a:defRPr/>
              </a:pPr>
              <a:t>5</a:t>
            </a:fld>
            <a:endParaRPr lang="en-US"/>
          </a:p>
        </p:txBody>
      </p:sp>
    </p:spTree>
    <p:extLst>
      <p:ext uri="{BB962C8B-B14F-4D97-AF65-F5344CB8AC3E}">
        <p14:creationId xmlns:p14="http://schemas.microsoft.com/office/powerpoint/2010/main" val="7475117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525" algn="just">
              <a:lnSpc>
                <a:spcPct val="120000"/>
              </a:lnSpc>
              <a:spcAft>
                <a:spcPts val="600"/>
              </a:spcAft>
            </a:pPr>
            <a:endParaRPr lang="en-AU" sz="1200" dirty="0" smtClean="0">
              <a:effectLst/>
              <a:latin typeface="Arial" panose="020B0604020202020204" pitchFamily="34" charset="0"/>
              <a:ea typeface="Calibri" panose="020F0502020204030204" pitchFamily="34" charset="0"/>
              <a:cs typeface="Times New Roman" panose="02020603050405020304" pitchFamily="18" charset="0"/>
            </a:endParaRPr>
          </a:p>
          <a:p>
            <a:pPr marL="9525" marR="0" lvl="0" indent="0" algn="just" defTabSz="457200" rtl="0" eaLnBrk="0" fontAlgn="base" latinLnBrk="0" hangingPunct="0">
              <a:lnSpc>
                <a:spcPct val="120000"/>
              </a:lnSpc>
              <a:spcBef>
                <a:spcPct val="30000"/>
              </a:spcBef>
              <a:spcAft>
                <a:spcPts val="600"/>
              </a:spcAft>
              <a:buClrTx/>
              <a:buSzTx/>
              <a:buFontTx/>
              <a:buNone/>
              <a:tabLst/>
              <a:defRPr/>
            </a:pP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Exercise makes people feel better. </a:t>
            </a:r>
          </a:p>
          <a:p>
            <a:pPr marL="9525" marR="0" lvl="0" indent="0" algn="just" defTabSz="457200" rtl="0" eaLnBrk="0" fontAlgn="base" latinLnBrk="0" hangingPunct="0">
              <a:lnSpc>
                <a:spcPct val="120000"/>
              </a:lnSpc>
              <a:spcBef>
                <a:spcPct val="30000"/>
              </a:spcBef>
              <a:spcAft>
                <a:spcPts val="600"/>
              </a:spcAft>
              <a:buClrTx/>
              <a:buSzTx/>
              <a:buFontTx/>
              <a:buNone/>
              <a:tabLst/>
              <a:defRPr/>
            </a:pPr>
            <a:endParaRPr lang="en-AU" sz="1200" dirty="0" smtClean="0">
              <a:effectLst/>
              <a:latin typeface="Arial" panose="020B0604020202020204" pitchFamily="34" charset="0"/>
              <a:ea typeface="Calibri" panose="020F0502020204030204" pitchFamily="34" charset="0"/>
              <a:cs typeface="Times New Roman" panose="02020603050405020304" pitchFamily="18" charset="0"/>
            </a:endParaRPr>
          </a:p>
          <a:p>
            <a:pPr marL="9525" marR="0" lvl="0" indent="0" algn="just" defTabSz="457200" rtl="0" eaLnBrk="0" fontAlgn="base" latinLnBrk="0" hangingPunct="0">
              <a:lnSpc>
                <a:spcPct val="120000"/>
              </a:lnSpc>
              <a:spcBef>
                <a:spcPct val="30000"/>
              </a:spcBef>
              <a:spcAft>
                <a:spcPts val="600"/>
              </a:spcAft>
              <a:buClrTx/>
              <a:buSzTx/>
              <a:buFontTx/>
              <a:buNone/>
              <a:tabLst/>
              <a:defRPr/>
            </a:pP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In fact, for some mental health problems, physical exercise may be the best treatment available. </a:t>
            </a:r>
          </a:p>
          <a:p>
            <a:pPr marL="9525" algn="just">
              <a:lnSpc>
                <a:spcPct val="120000"/>
              </a:lnSpc>
              <a:spcAft>
                <a:spcPts val="600"/>
              </a:spcAft>
            </a:pPr>
            <a:endParaRPr lang="en-AU" sz="1200" dirty="0" smtClean="0">
              <a:effectLst/>
              <a:latin typeface="Arial" panose="020B0604020202020204" pitchFamily="34" charset="0"/>
              <a:ea typeface="Calibri" panose="020F0502020204030204" pitchFamily="34" charset="0"/>
              <a:cs typeface="Times New Roman" panose="02020603050405020304" pitchFamily="18" charset="0"/>
            </a:endParaRPr>
          </a:p>
          <a:p>
            <a:pPr marL="9525" algn="just">
              <a:lnSpc>
                <a:spcPct val="120000"/>
              </a:lnSpc>
              <a:spcAft>
                <a:spcPts val="600"/>
              </a:spcAft>
            </a:pP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People with mental illness generally enjoy exercise, believe in its benefits, and have a desire to live healthier… </a:t>
            </a:r>
            <a:endParaRPr lang="en-AU" sz="1200" dirty="0" smtClean="0">
              <a:effectLst/>
              <a:latin typeface="Arial" panose="020B0604020202020204" pitchFamily="34" charset="0"/>
              <a:ea typeface="Calibri" panose="020F0502020204030204" pitchFamily="34" charset="0"/>
              <a:cs typeface="Times New Roman" panose="02020603050405020304" pitchFamily="18" charset="0"/>
            </a:endParaRPr>
          </a:p>
          <a:p>
            <a:pPr marL="9525" algn="just">
              <a:lnSpc>
                <a:spcPct val="120000"/>
              </a:lnSpc>
              <a:spcAft>
                <a:spcPts val="600"/>
              </a:spcAft>
            </a:pPr>
            <a:endParaRPr lang="en-AU" sz="1200" dirty="0" smtClean="0">
              <a:effectLst/>
              <a:latin typeface="Arial" panose="020B0604020202020204" pitchFamily="34" charset="0"/>
              <a:ea typeface="Calibri" panose="020F0502020204030204" pitchFamily="34" charset="0"/>
              <a:cs typeface="Times New Roman" panose="02020603050405020304" pitchFamily="18" charset="0"/>
            </a:endParaRPr>
          </a:p>
          <a:p>
            <a:pPr marL="9525" algn="just">
              <a:lnSpc>
                <a:spcPct val="120000"/>
              </a:lnSpc>
              <a:spcAft>
                <a:spcPts val="600"/>
              </a:spcAft>
            </a:pP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 so it’s good for you</a:t>
            </a:r>
            <a:r>
              <a:rPr lang="en-AU" sz="1200" baseline="0" dirty="0" smtClean="0">
                <a:effectLst/>
                <a:latin typeface="Arial" panose="020B0604020202020204" pitchFamily="34" charset="0"/>
                <a:ea typeface="Calibri" panose="020F0502020204030204" pitchFamily="34" charset="0"/>
                <a:cs typeface="Times New Roman" panose="02020603050405020304" pitchFamily="18" charset="0"/>
              </a:rPr>
              <a:t> and you enjoy doing it… so </a:t>
            </a: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what </a:t>
            </a: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is stopping people from getting out there – joining the gym, getting fit and healthy? </a:t>
            </a:r>
            <a:endParaRPr lang="en-AU"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AU"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The</a:t>
            </a:r>
            <a:r>
              <a:rPr lang="en-AU" sz="1200" baseline="0" dirty="0" smtClean="0">
                <a:effectLst/>
                <a:latin typeface="Arial" panose="020B0604020202020204" pitchFamily="34" charset="0"/>
                <a:ea typeface="Calibri" panose="020F0502020204030204" pitchFamily="34" charset="0"/>
                <a:cs typeface="Times New Roman" panose="02020603050405020304" pitchFamily="18" charset="0"/>
              </a:rPr>
              <a:t> </a:t>
            </a: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simplicity of this statement masks the complexity of the problem. </a:t>
            </a:r>
          </a:p>
          <a:p>
            <a:pPr>
              <a:lnSpc>
                <a:spcPct val="107000"/>
              </a:lnSpc>
              <a:spcAft>
                <a:spcPts val="800"/>
              </a:spcAft>
            </a:pPr>
            <a:endParaRPr lang="en-AU" sz="1200" dirty="0" smtClean="0">
              <a:effectLst/>
              <a:latin typeface="Arial"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People with mental Illness typically face significant barriers getting started with exercise</a:t>
            </a: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a:t>
            </a:r>
          </a:p>
          <a:p>
            <a:pPr>
              <a:lnSpc>
                <a:spcPct val="107000"/>
              </a:lnSpc>
              <a:spcAft>
                <a:spcPts val="800"/>
              </a:spcAft>
            </a:pPr>
            <a:endParaRPr lang="en-AU" sz="12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AU" sz="1200" dirty="0" smtClean="0">
                <a:effectLst/>
                <a:latin typeface="Arial" panose="020B0604020202020204" pitchFamily="34" charset="0"/>
                <a:ea typeface="Calibri" panose="020F0502020204030204" pitchFamily="34" charset="0"/>
                <a:cs typeface="Times New Roman" panose="02020603050405020304" pitchFamily="18" charset="0"/>
              </a:rPr>
              <a:t>Low mood, low motivation, social isolation, low income, low self-esteem and the symptoms of mental illness often combine to make physical exercise difficult. </a:t>
            </a:r>
            <a:endParaRPr lang="en-AU" sz="1200" dirty="0" smtClean="0">
              <a:effectLst/>
              <a:latin typeface="Calibri" panose="020F0502020204030204" pitchFamily="34" charset="0"/>
              <a:ea typeface="Calibri" panose="020F0502020204030204" pitchFamily="34" charset="0"/>
              <a:cs typeface="Times New Roman" panose="02020603050405020304" pitchFamily="18" charset="0"/>
            </a:endParaRPr>
          </a:p>
          <a:p>
            <a:endParaRPr lang="en-AU" dirty="0" smtClean="0"/>
          </a:p>
          <a:p>
            <a:endParaRPr lang="en-AU" dirty="0" smtClean="0"/>
          </a:p>
        </p:txBody>
      </p:sp>
      <p:sp>
        <p:nvSpPr>
          <p:cNvPr id="4" name="Slide Number Placeholder 3"/>
          <p:cNvSpPr>
            <a:spLocks noGrp="1"/>
          </p:cNvSpPr>
          <p:nvPr>
            <p:ph type="sldNum" sz="quarter" idx="10"/>
          </p:nvPr>
        </p:nvSpPr>
        <p:spPr/>
        <p:txBody>
          <a:bodyPr/>
          <a:lstStyle/>
          <a:p>
            <a:pPr>
              <a:defRPr/>
            </a:pPr>
            <a:fld id="{717F1C08-9A6C-424B-8E94-8D26C2D49C59}" type="slidenum">
              <a:rPr lang="en-US" smtClean="0"/>
              <a:pPr>
                <a:defRPr/>
              </a:pPr>
              <a:t>6</a:t>
            </a:fld>
            <a:endParaRPr lang="en-US"/>
          </a:p>
        </p:txBody>
      </p:sp>
    </p:spTree>
    <p:extLst>
      <p:ext uri="{BB962C8B-B14F-4D97-AF65-F5344CB8AC3E}">
        <p14:creationId xmlns:p14="http://schemas.microsoft.com/office/powerpoint/2010/main" val="3933983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endParaRPr lang="en-AU"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en-AU" dirty="0" smtClean="0"/>
              <a:t> HBHM has been designed specifically with these barriers in mind</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en-AU" dirty="0" smtClean="0"/>
              <a:t>HBHM is an 8 week exercise and nutrition program for people with mental illness, delivered by exercise physiologists and dietitians. The program is held at gym facilities of PCYC Queensland and collaboratively delivered with a partnering mental health organisation: the exercise physiologist is supplied by PCYC Queensland and the partnering mental health organisation supplies the dietitian for co-delivery. </a:t>
            </a:r>
            <a:endParaRPr lang="en-AU" dirty="0" smtClean="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en-AU" dirty="0" smtClean="0"/>
              <a:t>Both </a:t>
            </a:r>
            <a:r>
              <a:rPr lang="en-AU" dirty="0" smtClean="0"/>
              <a:t>the exercise and nutrition components of the program are manualised for consistent implementation across multiple sites. </a:t>
            </a:r>
            <a:endParaRPr lang="en-AU" dirty="0" smtClean="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en-AU" dirty="0" smtClean="0"/>
              <a:t>The </a:t>
            </a:r>
            <a:r>
              <a:rPr lang="en-AU" dirty="0" smtClean="0"/>
              <a:t>exercise component is designed to improve participants’ knowledge of exercise concepts, and confidence in exercising in the gym to achieve goals </a:t>
            </a:r>
            <a:r>
              <a:rPr lang="en-AU" dirty="0" smtClean="0"/>
              <a:t>appropriate to individual’s health </a:t>
            </a:r>
            <a:r>
              <a:rPr lang="en-AU" dirty="0" smtClean="0"/>
              <a:t>and fitness </a:t>
            </a:r>
            <a:r>
              <a:rPr lang="en-AU" dirty="0" smtClean="0"/>
              <a:t>presentations</a:t>
            </a:r>
            <a:r>
              <a:rPr lang="en-AU" dirty="0" smtClean="0"/>
              <a:t>. </a:t>
            </a:r>
            <a:endParaRPr lang="en-AU" dirty="0" smtClean="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AU"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en-AU" dirty="0" smtClean="0"/>
              <a:t>Participants </a:t>
            </a:r>
            <a:r>
              <a:rPr lang="en-AU" dirty="0" smtClean="0"/>
              <a:t>work closely with each other throughout the program by incorporating a ‘buddy system’ which improves social interaction, and they receive a free gym membership to enable self-initiated exercise and support maintenance of exercise after the program finishes.</a:t>
            </a:r>
          </a:p>
          <a:p>
            <a:endParaRPr lang="en-AU" dirty="0"/>
          </a:p>
        </p:txBody>
      </p:sp>
      <p:sp>
        <p:nvSpPr>
          <p:cNvPr id="4" name="Slide Number Placeholder 3"/>
          <p:cNvSpPr>
            <a:spLocks noGrp="1"/>
          </p:cNvSpPr>
          <p:nvPr>
            <p:ph type="sldNum" sz="quarter" idx="10"/>
          </p:nvPr>
        </p:nvSpPr>
        <p:spPr/>
        <p:txBody>
          <a:bodyPr/>
          <a:lstStyle/>
          <a:p>
            <a:pPr>
              <a:defRPr/>
            </a:pPr>
            <a:fld id="{717F1C08-9A6C-424B-8E94-8D26C2D49C59}" type="slidenum">
              <a:rPr lang="en-US" smtClean="0"/>
              <a:pPr>
                <a:defRPr/>
              </a:pPr>
              <a:t>7</a:t>
            </a:fld>
            <a:endParaRPr lang="en-US"/>
          </a:p>
        </p:txBody>
      </p:sp>
    </p:spTree>
    <p:extLst>
      <p:ext uri="{BB962C8B-B14F-4D97-AF65-F5344CB8AC3E}">
        <p14:creationId xmlns:p14="http://schemas.microsoft.com/office/powerpoint/2010/main" val="27246486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So what’s the key to overcoming the</a:t>
            </a:r>
            <a:r>
              <a:rPr lang="en-AU" baseline="0" dirty="0" smtClean="0"/>
              <a:t> multiple barriers to participation in exercise and healthy eating programs faced by people with mental illness? </a:t>
            </a:r>
          </a:p>
          <a:p>
            <a:endParaRPr lang="en-AU" baseline="0" dirty="0" smtClean="0"/>
          </a:p>
          <a:p>
            <a:r>
              <a:rPr lang="en-AU" baseline="0" dirty="0" smtClean="0"/>
              <a:t>Creating a Personalised and Local program that is welcoming and supportive… </a:t>
            </a:r>
            <a:r>
              <a:rPr lang="en-AU" dirty="0" smtClean="0"/>
              <a:t> </a:t>
            </a:r>
            <a:endParaRPr lang="en-AU" dirty="0"/>
          </a:p>
        </p:txBody>
      </p:sp>
      <p:sp>
        <p:nvSpPr>
          <p:cNvPr id="4" name="Slide Number Placeholder 3"/>
          <p:cNvSpPr>
            <a:spLocks noGrp="1"/>
          </p:cNvSpPr>
          <p:nvPr>
            <p:ph type="sldNum" sz="quarter" idx="10"/>
          </p:nvPr>
        </p:nvSpPr>
        <p:spPr/>
        <p:txBody>
          <a:bodyPr/>
          <a:lstStyle/>
          <a:p>
            <a:pPr>
              <a:defRPr/>
            </a:pPr>
            <a:fld id="{717F1C08-9A6C-424B-8E94-8D26C2D49C59}" type="slidenum">
              <a:rPr lang="en-US" smtClean="0"/>
              <a:pPr>
                <a:defRPr/>
              </a:pPr>
              <a:t>8</a:t>
            </a:fld>
            <a:endParaRPr lang="en-US"/>
          </a:p>
        </p:txBody>
      </p:sp>
    </p:spTree>
    <p:extLst>
      <p:ext uri="{BB962C8B-B14F-4D97-AF65-F5344CB8AC3E}">
        <p14:creationId xmlns:p14="http://schemas.microsoft.com/office/powerpoint/2010/main" val="17061314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smtClean="0"/>
          </a:p>
          <a:p>
            <a:endParaRPr lang="en-AU" dirty="0" smtClean="0"/>
          </a:p>
          <a:p>
            <a:endParaRPr lang="en-AU" dirty="0" smtClean="0"/>
          </a:p>
          <a:p>
            <a:r>
              <a:rPr lang="en-AU" dirty="0" smtClean="0"/>
              <a:t>The supportive program encourages and enables participation in a number of ways:</a:t>
            </a:r>
          </a:p>
          <a:p>
            <a:endParaRPr lang="en-AU" dirty="0" smtClean="0"/>
          </a:p>
          <a:p>
            <a:r>
              <a:rPr lang="en-AU" dirty="0" smtClean="0"/>
              <a:t>•	Socially inclusive location – Programs are offered in the local community at a PCYC gym. These venues are welcoming and inclusive environments. They are low cost (gym membership is free during the program) </a:t>
            </a:r>
          </a:p>
          <a:p>
            <a:r>
              <a:rPr lang="en-AU" dirty="0" smtClean="0"/>
              <a:t>•	Staffing – The programs are run by a qualified Exercise Physiologists and Dietitian. Both have experience of working with people with mental Illness and are offered professional Development opportunities to develop 	this expertise further.</a:t>
            </a:r>
          </a:p>
          <a:p>
            <a:r>
              <a:rPr lang="en-AU" dirty="0" smtClean="0"/>
              <a:t>•	Support  -All programs are delivered in partnership with  partnership with mental health community organisations to enhance the program’s holistic, recovery-oriented and person-centred focus. Mental health support    	staff assist participants by providing encouragement, motivation and practical support, and problem-solving barriers to attendance as they </a:t>
            </a:r>
            <a:r>
              <a:rPr lang="en-AU" dirty="0" smtClean="0"/>
              <a:t>arise</a:t>
            </a:r>
          </a:p>
          <a:p>
            <a:pPr marL="171450" indent="-171450">
              <a:buFont typeface="Arial" panose="020B0604020202020204" pitchFamily="34" charset="0"/>
              <a:buChar char="•"/>
            </a:pPr>
            <a:r>
              <a:rPr lang="en-AU" dirty="0" smtClean="0"/>
              <a:t>	Peer Support component – participants work closely with each other during the program, and a buddy system</a:t>
            </a:r>
            <a:r>
              <a:rPr lang="en-AU" baseline="0" dirty="0" smtClean="0"/>
              <a:t> is incorporated into the program. </a:t>
            </a:r>
            <a:endParaRPr lang="en-AU" dirty="0" smtClean="0"/>
          </a:p>
          <a:p>
            <a:pPr marL="171450" indent="-171450">
              <a:buFont typeface="Arial" panose="020B0604020202020204" pitchFamily="34" charset="0"/>
              <a:buChar char="•"/>
            </a:pPr>
            <a:endParaRPr lang="en-AU" dirty="0" smtClean="0"/>
          </a:p>
          <a:p>
            <a:endParaRPr lang="en-AU" dirty="0" smtClean="0"/>
          </a:p>
          <a:p>
            <a:endParaRPr lang="en-AU" dirty="0"/>
          </a:p>
        </p:txBody>
      </p:sp>
      <p:sp>
        <p:nvSpPr>
          <p:cNvPr id="4" name="Slide Number Placeholder 3"/>
          <p:cNvSpPr>
            <a:spLocks noGrp="1"/>
          </p:cNvSpPr>
          <p:nvPr>
            <p:ph type="sldNum" sz="quarter" idx="10"/>
          </p:nvPr>
        </p:nvSpPr>
        <p:spPr/>
        <p:txBody>
          <a:bodyPr/>
          <a:lstStyle/>
          <a:p>
            <a:pPr>
              <a:defRPr/>
            </a:pPr>
            <a:fld id="{717F1C08-9A6C-424B-8E94-8D26C2D49C59}" type="slidenum">
              <a:rPr lang="en-US" smtClean="0"/>
              <a:pPr>
                <a:defRPr/>
              </a:pPr>
              <a:t>9</a:t>
            </a:fld>
            <a:endParaRPr lang="en-US"/>
          </a:p>
        </p:txBody>
      </p:sp>
    </p:spTree>
    <p:extLst>
      <p:ext uri="{BB962C8B-B14F-4D97-AF65-F5344CB8AC3E}">
        <p14:creationId xmlns:p14="http://schemas.microsoft.com/office/powerpoint/2010/main" val="3650458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18FE0CE-9ED1-4484-9A26-B4CD0CE84CD1}" type="datetime1">
              <a:rPr lang="en-US"/>
              <a:pPr>
                <a:defRPr/>
              </a:pPr>
              <a:t>10/26/2018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4105275"/>
            <a:ext cx="2133600" cy="936625"/>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ＭＳ Ｐゴシック" panose="020B0600070205080204" pitchFamily="34" charset="-128"/>
                <a:cs typeface="+mn-cs"/>
              </a:defRPr>
            </a:lvl1pPr>
          </a:lstStyle>
          <a:p>
            <a:pPr>
              <a:defRPr/>
            </a:pPr>
            <a:fld id="{EF712A4E-0FF2-4EE3-AC6F-7D329E6BA12E}" type="slidenum">
              <a:rPr lang="en-US"/>
              <a:pPr>
                <a:defRPr/>
              </a:pPr>
              <a:t>‹#›</a:t>
            </a:fld>
            <a:endParaRPr lang="en-US"/>
          </a:p>
        </p:txBody>
      </p:sp>
    </p:spTree>
  </p:cSld>
  <p:clrMapOvr>
    <a:masterClrMapping/>
  </p:clrMapOvr>
  <p:transition spd="slow"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EDF4D6B-990F-417C-861C-03780A39E880}" type="datetime1">
              <a:rPr lang="en-US"/>
              <a:pPr>
                <a:defRPr/>
              </a:pPr>
              <a:t>10/26/2018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4105275"/>
            <a:ext cx="2133600" cy="936625"/>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ＭＳ Ｐゴシック" panose="020B0600070205080204" pitchFamily="34" charset="-128"/>
                <a:cs typeface="+mn-cs"/>
              </a:defRPr>
            </a:lvl1pPr>
          </a:lstStyle>
          <a:p>
            <a:pPr>
              <a:defRPr/>
            </a:pPr>
            <a:fld id="{BFDF3220-4CFA-49B0-A431-17DE30BF72C8}" type="slidenum">
              <a:rPr lang="en-US"/>
              <a:pPr>
                <a:defRPr/>
              </a:pPr>
              <a:t>‹#›</a:t>
            </a:fld>
            <a:endParaRPr lang="en-US"/>
          </a:p>
        </p:txBody>
      </p:sp>
    </p:spTree>
  </p:cSld>
  <p:clrMapOvr>
    <a:masterClrMapping/>
  </p:clrMapOvr>
  <p:transition spd="slow"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694DBF3-DC34-430E-AE44-36A779109F2A}" type="datetime1">
              <a:rPr lang="en-US"/>
              <a:pPr>
                <a:defRPr/>
              </a:pPr>
              <a:t>10/26/2018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4105275"/>
            <a:ext cx="2133600" cy="936625"/>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ＭＳ Ｐゴシック" panose="020B0600070205080204" pitchFamily="34" charset="-128"/>
                <a:cs typeface="+mn-cs"/>
              </a:defRPr>
            </a:lvl1pPr>
          </a:lstStyle>
          <a:p>
            <a:pPr>
              <a:defRPr/>
            </a:pPr>
            <a:fld id="{EDB92550-BA0D-4619-8B60-2F21AD78BC21}" type="slidenum">
              <a:rPr lang="en-US"/>
              <a:pPr>
                <a:defRPr/>
              </a:pPr>
              <a:t>‹#›</a:t>
            </a:fld>
            <a:endParaRPr lang="en-US"/>
          </a:p>
        </p:txBody>
      </p:sp>
    </p:spTree>
  </p:cSld>
  <p:clrMapOvr>
    <a:masterClrMapping/>
  </p:clrMapOvr>
  <p:transition spd="slow"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CF8DDB3-3331-4D6E-96D9-F63C6522E83E}" type="datetime1">
              <a:rPr lang="en-US"/>
              <a:pPr>
                <a:defRPr/>
              </a:pPr>
              <a:t>10/26/2018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4105275"/>
            <a:ext cx="2133600" cy="936625"/>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ＭＳ Ｐゴシック" panose="020B0600070205080204" pitchFamily="34" charset="-128"/>
                <a:cs typeface="+mn-cs"/>
              </a:defRPr>
            </a:lvl1pPr>
          </a:lstStyle>
          <a:p>
            <a:pPr>
              <a:defRPr/>
            </a:pPr>
            <a:fld id="{C089D70F-F88B-4F80-ADBB-0C63E2935F81}" type="slidenum">
              <a:rPr lang="en-US"/>
              <a:pPr>
                <a:defRPr/>
              </a:pPr>
              <a:t>‹#›</a:t>
            </a:fld>
            <a:endParaRPr lang="en-US"/>
          </a:p>
        </p:txBody>
      </p:sp>
    </p:spTree>
  </p:cSld>
  <p:clrMapOvr>
    <a:masterClrMapping/>
  </p:clrMapOvr>
  <p:transition spd="slow"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B5E88FF-EB5E-49AF-931A-66F6B63BD441}" type="datetime1">
              <a:rPr lang="en-US"/>
              <a:pPr>
                <a:defRPr/>
              </a:pPr>
              <a:t>10/26/2018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4105275"/>
            <a:ext cx="2133600" cy="936625"/>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ＭＳ Ｐゴシック" panose="020B0600070205080204" pitchFamily="34" charset="-128"/>
                <a:cs typeface="+mn-cs"/>
              </a:defRPr>
            </a:lvl1pPr>
          </a:lstStyle>
          <a:p>
            <a:pPr>
              <a:defRPr/>
            </a:pPr>
            <a:fld id="{976137A3-DE8A-4459-A1A0-1064B1CBA62A}" type="slidenum">
              <a:rPr lang="en-US"/>
              <a:pPr>
                <a:defRPr/>
              </a:pPr>
              <a:t>‹#›</a:t>
            </a:fld>
            <a:endParaRPr lang="en-US"/>
          </a:p>
        </p:txBody>
      </p:sp>
    </p:spTree>
  </p:cSld>
  <p:clrMapOvr>
    <a:masterClrMapping/>
  </p:clrMapOvr>
  <p:transition spd="slow"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C8B7EB3-3244-4B84-9899-DB2570F29C26}" type="datetime1">
              <a:rPr lang="en-US"/>
              <a:pPr>
                <a:defRPr/>
              </a:pPr>
              <a:t>10/26/2018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6553200" y="4105275"/>
            <a:ext cx="2133600" cy="936625"/>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ＭＳ Ｐゴシック" panose="020B0600070205080204" pitchFamily="34" charset="-128"/>
                <a:cs typeface="+mn-cs"/>
              </a:defRPr>
            </a:lvl1pPr>
          </a:lstStyle>
          <a:p>
            <a:pPr>
              <a:defRPr/>
            </a:pPr>
            <a:fld id="{A4857885-87A2-4D8B-B91E-90D7E8BC043C}" type="slidenum">
              <a:rPr lang="en-US"/>
              <a:pPr>
                <a:defRPr/>
              </a:pPr>
              <a:t>‹#›</a:t>
            </a:fld>
            <a:endParaRPr lang="en-US"/>
          </a:p>
        </p:txBody>
      </p:sp>
    </p:spTree>
  </p:cSld>
  <p:clrMapOvr>
    <a:masterClrMapping/>
  </p:clrMapOvr>
  <p:transition spd="slow"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EA42A7E1-2CFC-4A51-9679-AC1248D6B766}" type="datetime1">
              <a:rPr lang="en-US"/>
              <a:pPr>
                <a:defRPr/>
              </a:pPr>
              <a:t>10/26/2018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a:xfrm>
            <a:off x="6553200" y="4105275"/>
            <a:ext cx="2133600" cy="936625"/>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ＭＳ Ｐゴシック" panose="020B0600070205080204" pitchFamily="34" charset="-128"/>
                <a:cs typeface="+mn-cs"/>
              </a:defRPr>
            </a:lvl1pPr>
          </a:lstStyle>
          <a:p>
            <a:pPr>
              <a:defRPr/>
            </a:pPr>
            <a:fld id="{4540E3E6-3B73-463D-9BCA-0CF56917ED8D}" type="slidenum">
              <a:rPr lang="en-US"/>
              <a:pPr>
                <a:defRPr/>
              </a:pPr>
              <a:t>‹#›</a:t>
            </a:fld>
            <a:endParaRPr lang="en-US"/>
          </a:p>
        </p:txBody>
      </p:sp>
    </p:spTree>
  </p:cSld>
  <p:clrMapOvr>
    <a:masterClrMapping/>
  </p:clrMapOvr>
  <p:transition spd="slow"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FCB211B2-C00C-49B8-B370-AD6014058319}" type="datetime1">
              <a:rPr lang="en-US"/>
              <a:pPr>
                <a:defRPr/>
              </a:pPr>
              <a:t>10/26/2018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a:xfrm>
            <a:off x="6553200" y="4105275"/>
            <a:ext cx="2133600" cy="936625"/>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ＭＳ Ｐゴシック" panose="020B0600070205080204" pitchFamily="34" charset="-128"/>
                <a:cs typeface="+mn-cs"/>
              </a:defRPr>
            </a:lvl1pPr>
          </a:lstStyle>
          <a:p>
            <a:pPr>
              <a:defRPr/>
            </a:pPr>
            <a:fld id="{1B11EACC-2877-495B-92E4-717AB873F2B0}" type="slidenum">
              <a:rPr lang="en-US"/>
              <a:pPr>
                <a:defRPr/>
              </a:pPr>
              <a:t>‹#›</a:t>
            </a:fld>
            <a:endParaRPr lang="en-US"/>
          </a:p>
        </p:txBody>
      </p:sp>
    </p:spTree>
  </p:cSld>
  <p:clrMapOvr>
    <a:masterClrMapping/>
  </p:clrMapOvr>
  <p:transition spd="slow"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5A5E626-4AC4-4DA7-84F1-FE763ED1D22E}" type="datetime1">
              <a:rPr lang="en-US"/>
              <a:pPr>
                <a:defRPr/>
              </a:pPr>
              <a:t>10/26/2018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a:xfrm>
            <a:off x="6553200" y="4105275"/>
            <a:ext cx="2133600" cy="936625"/>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ＭＳ Ｐゴシック" panose="020B0600070205080204" pitchFamily="34" charset="-128"/>
                <a:cs typeface="+mn-cs"/>
              </a:defRPr>
            </a:lvl1pPr>
          </a:lstStyle>
          <a:p>
            <a:pPr>
              <a:defRPr/>
            </a:pPr>
            <a:fld id="{58F4420E-C9E1-4FC7-8707-F6AC60A65FED}" type="slidenum">
              <a:rPr lang="en-US"/>
              <a:pPr>
                <a:defRPr/>
              </a:pPr>
              <a:t>‹#›</a:t>
            </a:fld>
            <a:endParaRPr lang="en-US"/>
          </a:p>
        </p:txBody>
      </p:sp>
    </p:spTree>
  </p:cSld>
  <p:clrMapOvr>
    <a:masterClrMapping/>
  </p:clrMapOvr>
  <p:transition spd="slow"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A81533D-1A7C-4E26-BBB3-0E629ECF1059}" type="datetime1">
              <a:rPr lang="en-US"/>
              <a:pPr>
                <a:defRPr/>
              </a:pPr>
              <a:t>10/26/2018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6553200" y="4105275"/>
            <a:ext cx="2133600" cy="936625"/>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ＭＳ Ｐゴシック" panose="020B0600070205080204" pitchFamily="34" charset="-128"/>
                <a:cs typeface="+mn-cs"/>
              </a:defRPr>
            </a:lvl1pPr>
          </a:lstStyle>
          <a:p>
            <a:pPr>
              <a:defRPr/>
            </a:pPr>
            <a:fld id="{9B342E88-EACD-40A0-8900-8CD4D031E357}" type="slidenum">
              <a:rPr lang="en-US"/>
              <a:pPr>
                <a:defRPr/>
              </a:pPr>
              <a:t>‹#›</a:t>
            </a:fld>
            <a:endParaRPr lang="en-US"/>
          </a:p>
        </p:txBody>
      </p:sp>
    </p:spTree>
  </p:cSld>
  <p:clrMapOvr>
    <a:masterClrMapping/>
  </p:clrMapOvr>
  <p:transition spd="slow"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E66156D-B136-4CEC-9701-418720EC2B7B}" type="datetime1">
              <a:rPr lang="en-US"/>
              <a:pPr>
                <a:defRPr/>
              </a:pPr>
              <a:t>10/26/2018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6553200" y="4105275"/>
            <a:ext cx="2133600" cy="936625"/>
          </a:xfrm>
          <a:prstGeom prst="rect">
            <a:avLst/>
          </a:prstGeom>
        </p:spPr>
        <p:txBody>
          <a:bodyPr vert="horz" wrap="square" lIns="91440" tIns="45720" rIns="91440" bIns="45720" numCol="1" anchor="t" anchorCtr="0" compatLnSpc="1">
            <a:prstTxWarp prst="textNoShape">
              <a:avLst/>
            </a:prstTxWarp>
          </a:bodyPr>
          <a:lstStyle>
            <a:lvl1pPr eaLnBrk="1" hangingPunct="1">
              <a:defRPr>
                <a:ea typeface="ＭＳ Ｐゴシック" panose="020B0600070205080204" pitchFamily="34" charset="-128"/>
                <a:cs typeface="+mn-cs"/>
              </a:defRPr>
            </a:lvl1pPr>
          </a:lstStyle>
          <a:p>
            <a:pPr>
              <a:defRPr/>
            </a:pPr>
            <a:fld id="{34269239-6076-47DA-A356-863663F6B1C8}" type="slidenum">
              <a:rPr lang="en-US"/>
              <a:pPr>
                <a:defRPr/>
              </a:pPr>
              <a:t>‹#›</a:t>
            </a:fld>
            <a:endParaRPr lang="en-US"/>
          </a:p>
        </p:txBody>
      </p:sp>
    </p:spTree>
  </p:cSld>
  <p:clrMapOvr>
    <a:masterClrMapping/>
  </p:clrMapOvr>
  <p:transition spd="slow"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457200" y="1200150"/>
            <a:ext cx="8229600" cy="3394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969696"/>
                </a:solidFill>
                <a:ea typeface="ＭＳ Ｐゴシック" panose="020B0600070205080204" pitchFamily="34" charset="-128"/>
                <a:cs typeface="+mn-cs"/>
              </a:defRPr>
            </a:lvl1pPr>
          </a:lstStyle>
          <a:p>
            <a:pPr>
              <a:defRPr/>
            </a:pPr>
            <a:fld id="{518171E2-E3A6-42E1-B7C5-C1612D7953C2}" type="datetime1">
              <a:rPr lang="en-US"/>
              <a:pPr>
                <a:defRPr/>
              </a:pPr>
              <a:t>10/26/2018</a:t>
            </a:fld>
            <a:endParaRPr lang="en-US"/>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grpSp>
        <p:nvGrpSpPr>
          <p:cNvPr id="1029" name="Group 6"/>
          <p:cNvGrpSpPr>
            <a:grpSpLocks/>
          </p:cNvGrpSpPr>
          <p:nvPr userDrawn="1"/>
        </p:nvGrpSpPr>
        <p:grpSpPr bwMode="auto">
          <a:xfrm>
            <a:off x="6624638" y="115888"/>
            <a:ext cx="2347912" cy="4837112"/>
            <a:chOff x="6623791" y="121232"/>
            <a:chExt cx="2348589" cy="4832177"/>
          </a:xfrm>
        </p:grpSpPr>
        <p:sp>
          <p:nvSpPr>
            <p:cNvPr id="8" name="Oval 7"/>
            <p:cNvSpPr/>
            <p:nvPr/>
          </p:nvSpPr>
          <p:spPr bwMode="auto">
            <a:xfrm>
              <a:off x="8565863" y="4731386"/>
              <a:ext cx="222314" cy="222023"/>
            </a:xfrm>
            <a:prstGeom prst="ellipse">
              <a:avLst/>
            </a:prstGeom>
            <a:solidFill>
              <a:srgbClr val="EFA82F"/>
            </a:solidFill>
            <a:ln w="3175" cmpd="sng">
              <a:noFill/>
              <a:prstDash val="solid"/>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031" name="Picture 18" descr="01_Logo-1.png"/>
            <p:cNvPicPr>
              <a:picLocks noChangeAspect="1"/>
            </p:cNvPicPr>
            <p:nvPr/>
          </p:nvPicPr>
          <p:blipFill>
            <a:blip r:embed="rId14"/>
            <a:srcRect/>
            <a:stretch>
              <a:fillRect/>
            </a:stretch>
          </p:blipFill>
          <p:spPr bwMode="auto">
            <a:xfrm>
              <a:off x="8183438" y="121232"/>
              <a:ext cx="788942" cy="659278"/>
            </a:xfrm>
            <a:prstGeom prst="rect">
              <a:avLst/>
            </a:prstGeom>
            <a:noFill/>
            <a:ln w="9525">
              <a:noFill/>
              <a:miter lim="800000"/>
              <a:headEnd/>
              <a:tailEnd/>
            </a:ln>
          </p:spPr>
        </p:pic>
        <p:sp>
          <p:nvSpPr>
            <p:cNvPr id="10" name="Subtitle 2"/>
            <p:cNvSpPr txBox="1">
              <a:spLocks/>
            </p:cNvSpPr>
            <p:nvPr/>
          </p:nvSpPr>
          <p:spPr bwMode="auto">
            <a:xfrm>
              <a:off x="6623791" y="4780549"/>
              <a:ext cx="1942072" cy="171275"/>
            </a:xfrm>
            <a:prstGeom prst="rect">
              <a:avLst/>
            </a:prstGeom>
            <a:noFill/>
            <a:ln w="9525">
              <a:noFill/>
              <a:miter lim="800000"/>
              <a:headEnd/>
              <a:tailEnd/>
            </a:ln>
          </p:spPr>
          <p:txBody>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37931725" indent="-37474525" eaLnBrk="0" hangingPunct="0">
                <a:defRPr sz="2400">
                  <a:solidFill>
                    <a:schemeClr val="tx1"/>
                  </a:solidFill>
                  <a:latin typeface="Calibri" panose="020F0502020204030204" pitchFamily="34" charset="0"/>
                  <a:ea typeface="ＭＳ Ｐゴシック" panose="020B0600070205080204" pitchFamily="34" charset="-128"/>
                </a:defRPr>
              </a:lvl2pPr>
              <a:lvl3pPr eaLnBrk="0" hangingPunct="0">
                <a:defRPr sz="2400">
                  <a:solidFill>
                    <a:schemeClr val="tx1"/>
                  </a:solidFill>
                  <a:latin typeface="Calibri" panose="020F0502020204030204" pitchFamily="34" charset="0"/>
                  <a:ea typeface="ＭＳ Ｐゴシック" panose="020B0600070205080204" pitchFamily="34" charset="-128"/>
                </a:defRPr>
              </a:lvl3pPr>
              <a:lvl4pPr eaLnBrk="0" hangingPunct="0">
                <a:defRPr sz="2400">
                  <a:solidFill>
                    <a:schemeClr val="tx1"/>
                  </a:solidFill>
                  <a:latin typeface="Calibri" panose="020F0502020204030204" pitchFamily="34" charset="0"/>
                  <a:ea typeface="ＭＳ Ｐゴシック" panose="020B0600070205080204" pitchFamily="34" charset="-128"/>
                </a:defRPr>
              </a:lvl4pPr>
              <a:lvl5pPr eaLnBrk="0" hangingPunct="0">
                <a:defRPr sz="2400">
                  <a:solidFill>
                    <a:schemeClr val="tx1"/>
                  </a:solidFill>
                  <a:latin typeface="Calibri" panose="020F050202020403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algn="r" eaLnBrk="1" hangingPunct="1">
                <a:lnSpc>
                  <a:spcPct val="60000"/>
                </a:lnSpc>
                <a:spcBef>
                  <a:spcPct val="20000"/>
                </a:spcBef>
                <a:buFont typeface="Arial" panose="020B0604020202020204" pitchFamily="34" charset="0"/>
                <a:buNone/>
                <a:defRPr/>
              </a:pPr>
              <a:r>
                <a:rPr lang="en-US" sz="800" smtClean="0">
                  <a:solidFill>
                    <a:srgbClr val="B8B8B8"/>
                  </a:solidFill>
                  <a:latin typeface="Oswald Light" pitchFamily="-84" charset="0"/>
                  <a:cs typeface="+mn-cs"/>
                </a:rPr>
                <a:t>Richmond Fellowship Queensland</a:t>
              </a:r>
              <a:endParaRPr lang="en-US" sz="800" b="1" smtClean="0">
                <a:solidFill>
                  <a:srgbClr val="B8B8B8"/>
                </a:solidFill>
                <a:latin typeface="Oswald Light" pitchFamily="-84" charset="0"/>
                <a:cs typeface="+mn-cs"/>
              </a:endParaRPr>
            </a:p>
          </p:txBody>
        </p:sp>
      </p:gr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ransition spd="slow" advClick="0"/>
  <p:timing>
    <p:tnLst>
      <p:par>
        <p:cTn id="1" dur="indefinite" restart="never" nodeType="tmRoot"/>
      </p:par>
    </p:tnLst>
  </p:timing>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Arial" pitchFamily="-103"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Arial" pitchFamily="-103"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Arial" pitchFamily="-103"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Arial" pitchFamily="-103"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ＭＳ Ｐゴシック"/>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ＭＳ Ｐゴシック"/>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ＭＳ Ｐゴシック"/>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ＭＳ Ｐゴシック"/>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7" name="Picture 4" descr="grungyslidebkg.jpg"/>
          <p:cNvPicPr>
            <a:picLocks noChangeAspect="1"/>
          </p:cNvPicPr>
          <p:nvPr/>
        </p:nvPicPr>
        <p:blipFill>
          <a:blip r:embed="rId3"/>
          <a:srcRect/>
          <a:stretch>
            <a:fillRect/>
          </a:stretch>
        </p:blipFill>
        <p:spPr bwMode="auto">
          <a:xfrm>
            <a:off x="0" y="-7938"/>
            <a:ext cx="9144000" cy="6454776"/>
          </a:xfrm>
          <a:prstGeom prst="rect">
            <a:avLst/>
          </a:prstGeom>
          <a:noFill/>
          <a:ln w="9525">
            <a:noFill/>
            <a:miter lim="800000"/>
            <a:headEnd/>
            <a:tailEnd/>
          </a:ln>
        </p:spPr>
      </p:pic>
      <p:sp>
        <p:nvSpPr>
          <p:cNvPr id="14338" name="TextBox 2"/>
          <p:cNvSpPr txBox="1">
            <a:spLocks noChangeArrowheads="1"/>
          </p:cNvSpPr>
          <p:nvPr/>
        </p:nvSpPr>
        <p:spPr bwMode="auto">
          <a:xfrm>
            <a:off x="590550" y="592137"/>
            <a:ext cx="7962900" cy="1076325"/>
          </a:xfrm>
          <a:prstGeom prst="rect">
            <a:avLst/>
          </a:prstGeom>
          <a:noFill/>
          <a:ln w="9525">
            <a:noFill/>
            <a:miter lim="800000"/>
            <a:headEnd/>
            <a:tailEnd/>
          </a:ln>
        </p:spPr>
        <p:txBody>
          <a:bodyPr>
            <a:spAutoFit/>
          </a:bodyPr>
          <a:lstStyle/>
          <a:p>
            <a:r>
              <a:rPr lang="en-US" sz="3200" dirty="0">
                <a:solidFill>
                  <a:srgbClr val="EFA82F"/>
                </a:solidFill>
                <a:latin typeface="Arial Black" pitchFamily="34" charset="0"/>
              </a:rPr>
              <a:t>RICHMOND FELLOWSHIP QUEENSLAND</a:t>
            </a:r>
          </a:p>
        </p:txBody>
      </p:sp>
      <p:pic>
        <p:nvPicPr>
          <p:cNvPr id="14339" name="Picture 6" descr="01_Logo-1.png"/>
          <p:cNvPicPr>
            <a:picLocks noChangeAspect="1"/>
          </p:cNvPicPr>
          <p:nvPr/>
        </p:nvPicPr>
        <p:blipFill>
          <a:blip r:embed="rId4"/>
          <a:srcRect/>
          <a:stretch>
            <a:fillRect/>
          </a:stretch>
        </p:blipFill>
        <p:spPr bwMode="auto">
          <a:xfrm>
            <a:off x="7646988" y="231775"/>
            <a:ext cx="1298575" cy="1085850"/>
          </a:xfrm>
          <a:prstGeom prst="rect">
            <a:avLst/>
          </a:prstGeom>
          <a:noFill/>
          <a:ln w="9525">
            <a:noFill/>
            <a:miter lim="800000"/>
            <a:headEnd/>
            <a:tailEnd/>
          </a:ln>
        </p:spPr>
      </p:pic>
      <p:sp>
        <p:nvSpPr>
          <p:cNvPr id="14341" name="TextBox 4"/>
          <p:cNvSpPr txBox="1">
            <a:spLocks noChangeArrowheads="1"/>
          </p:cNvSpPr>
          <p:nvPr/>
        </p:nvSpPr>
        <p:spPr bwMode="auto">
          <a:xfrm>
            <a:off x="585356" y="1733034"/>
            <a:ext cx="7061632" cy="369332"/>
          </a:xfrm>
          <a:prstGeom prst="rect">
            <a:avLst/>
          </a:prstGeom>
          <a:no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Arial" panose="020B0604020202020204" pitchFamily="34" charset="0"/>
                <a:ea typeface="ＭＳ Ｐゴシック" panose="020B0600070205080204" pitchFamily="34" charset="-128"/>
              </a:defRPr>
            </a:lvl1pPr>
            <a:lvl2pPr marL="37931725" indent="-37474525">
              <a:spcBef>
                <a:spcPct val="200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defRPr/>
            </a:pPr>
            <a:r>
              <a:rPr lang="en-US" sz="1800" dirty="0" smtClean="0">
                <a:latin typeface="+mj-lt"/>
                <a:cs typeface="+mn-cs"/>
              </a:rPr>
              <a:t>A future recovered for people facing mental health challenges</a:t>
            </a:r>
            <a:endParaRPr lang="en-US" sz="1800" dirty="0">
              <a:latin typeface="+mj-lt"/>
              <a:cs typeface="+mn-cs"/>
            </a:endParaRPr>
          </a:p>
        </p:txBody>
      </p:sp>
      <p:sp>
        <p:nvSpPr>
          <p:cNvPr id="2" name="TextBox 1"/>
          <p:cNvSpPr txBox="1"/>
          <p:nvPr/>
        </p:nvSpPr>
        <p:spPr>
          <a:xfrm>
            <a:off x="768927" y="2752705"/>
            <a:ext cx="7784523" cy="1969770"/>
          </a:xfrm>
          <a:prstGeom prst="rect">
            <a:avLst/>
          </a:prstGeom>
          <a:noFill/>
        </p:spPr>
        <p:txBody>
          <a:bodyPr wrap="square" rtlCol="0">
            <a:spAutoFit/>
          </a:bodyPr>
          <a:lstStyle/>
          <a:p>
            <a:r>
              <a:rPr lang="en-AU" sz="3200" dirty="0">
                <a:solidFill>
                  <a:srgbClr val="EFA82F"/>
                </a:solidFill>
                <a:latin typeface="Arial Black" pitchFamily="34" charset="0"/>
              </a:rPr>
              <a:t>Healthy</a:t>
            </a:r>
            <a:r>
              <a:rPr lang="en-AU" dirty="0" smtClean="0"/>
              <a:t> </a:t>
            </a:r>
            <a:r>
              <a:rPr lang="en-AU" sz="3200" dirty="0">
                <a:solidFill>
                  <a:srgbClr val="EFA82F"/>
                </a:solidFill>
                <a:latin typeface="Arial Black" pitchFamily="34" charset="0"/>
              </a:rPr>
              <a:t>Futures: </a:t>
            </a:r>
            <a:endParaRPr lang="en-AU" sz="3200" dirty="0" smtClean="0">
              <a:solidFill>
                <a:srgbClr val="EFA82F"/>
              </a:solidFill>
              <a:latin typeface="Arial Black" pitchFamily="34" charset="0"/>
            </a:endParaRPr>
          </a:p>
          <a:p>
            <a:r>
              <a:rPr lang="en-AU" sz="3200" dirty="0" smtClean="0">
                <a:solidFill>
                  <a:srgbClr val="EFA82F"/>
                </a:solidFill>
                <a:latin typeface="Arial Black" pitchFamily="34" charset="0"/>
              </a:rPr>
              <a:t>Integrating </a:t>
            </a:r>
            <a:r>
              <a:rPr lang="en-AU" sz="3200" dirty="0">
                <a:solidFill>
                  <a:srgbClr val="EFA82F"/>
                </a:solidFill>
                <a:latin typeface="Arial Black" pitchFamily="34" charset="0"/>
              </a:rPr>
              <a:t>Body and Mind</a:t>
            </a:r>
          </a:p>
          <a:p>
            <a:endParaRPr lang="en-AU" dirty="0"/>
          </a:p>
          <a:p>
            <a:r>
              <a:rPr lang="en-AU" sz="2000" b="1" dirty="0" smtClean="0"/>
              <a:t>Sarah Childs</a:t>
            </a:r>
          </a:p>
          <a:p>
            <a:r>
              <a:rPr lang="en-AU" sz="2000" b="1" dirty="0" smtClean="0"/>
              <a:t>Executive Manager Clinical and Services</a:t>
            </a:r>
            <a:endParaRPr lang="en-AU" sz="2000" b="1" dirty="0"/>
          </a:p>
        </p:txBody>
      </p:sp>
    </p:spTree>
  </p:cSld>
  <p:clrMapOvr>
    <a:masterClrMapping/>
  </p:clrMapOvr>
  <p:transition spd="slow"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Program Overview</a:t>
            </a:r>
            <a:endParaRPr lang="en-AU" dirty="0"/>
          </a:p>
        </p:txBody>
      </p:sp>
      <p:sp>
        <p:nvSpPr>
          <p:cNvPr id="3" name="Content Placeholder 2"/>
          <p:cNvSpPr>
            <a:spLocks noGrp="1"/>
          </p:cNvSpPr>
          <p:nvPr>
            <p:ph idx="1"/>
          </p:nvPr>
        </p:nvSpPr>
        <p:spPr/>
        <p:txBody>
          <a:bodyPr/>
          <a:lstStyle/>
          <a:p>
            <a:pPr marL="0" indent="0">
              <a:buNone/>
            </a:pPr>
            <a:r>
              <a:rPr lang="en-AU" sz="2800" b="1" dirty="0" smtClean="0"/>
              <a:t>Exercise Physiology</a:t>
            </a:r>
            <a:r>
              <a:rPr lang="en-AU" sz="2800" dirty="0" smtClean="0"/>
              <a:t>:</a:t>
            </a:r>
          </a:p>
          <a:p>
            <a:pPr marL="0" indent="0">
              <a:buNone/>
            </a:pPr>
            <a:r>
              <a:rPr lang="en-AU" sz="2800" dirty="0" smtClean="0"/>
              <a:t>exercise concepts, </a:t>
            </a:r>
          </a:p>
          <a:p>
            <a:pPr marL="0" indent="0">
              <a:buNone/>
            </a:pPr>
            <a:r>
              <a:rPr lang="en-AU" sz="2800" dirty="0" smtClean="0"/>
              <a:t>confidence in use </a:t>
            </a:r>
          </a:p>
          <a:p>
            <a:pPr marL="0" indent="0">
              <a:buNone/>
            </a:pPr>
            <a:r>
              <a:rPr lang="en-AU" sz="2800" dirty="0" smtClean="0"/>
              <a:t>of equipment, </a:t>
            </a:r>
          </a:p>
          <a:p>
            <a:pPr marL="0" indent="0">
              <a:buNone/>
            </a:pPr>
            <a:r>
              <a:rPr lang="en-AU" sz="2800" dirty="0" smtClean="0"/>
              <a:t>individualised health </a:t>
            </a:r>
          </a:p>
          <a:p>
            <a:pPr marL="0" indent="0">
              <a:buNone/>
            </a:pPr>
            <a:r>
              <a:rPr lang="en-AU" sz="2800" dirty="0" smtClean="0"/>
              <a:t>and fitness goal</a:t>
            </a:r>
          </a:p>
          <a:p>
            <a:pPr marL="0" indent="0">
              <a:buNone/>
            </a:pPr>
            <a:r>
              <a:rPr lang="en-AU" sz="2800" dirty="0" smtClean="0"/>
              <a:t>(pre and post assessment)</a:t>
            </a:r>
          </a:p>
        </p:txBody>
      </p:sp>
      <p:pic>
        <p:nvPicPr>
          <p:cNvPr id="4" name="Picture 3">
            <a:extLst>
              <a:ext uri="{FF2B5EF4-FFF2-40B4-BE49-F238E27FC236}">
                <a16:creationId xmlns:a16="http://schemas.microsoft.com/office/drawing/2014/main" id="{4129E999-29DB-47C9-9332-13A72E2904A2}"/>
              </a:ext>
            </a:extLst>
          </p:cNvPr>
          <p:cNvPicPr>
            <a:picLocks noChangeAspect="1"/>
          </p:cNvPicPr>
          <p:nvPr/>
        </p:nvPicPr>
        <p:blipFill>
          <a:blip r:embed="rId3"/>
          <a:stretch>
            <a:fillRect/>
          </a:stretch>
        </p:blipFill>
        <p:spPr>
          <a:xfrm>
            <a:off x="5050205" y="1003103"/>
            <a:ext cx="3636595" cy="3788168"/>
          </a:xfrm>
          <a:prstGeom prst="rect">
            <a:avLst/>
          </a:prstGeom>
        </p:spPr>
      </p:pic>
    </p:spTree>
    <p:extLst>
      <p:ext uri="{BB962C8B-B14F-4D97-AF65-F5344CB8AC3E}">
        <p14:creationId xmlns:p14="http://schemas.microsoft.com/office/powerpoint/2010/main" val="3845393737"/>
      </p:ext>
    </p:extLst>
  </p:cSld>
  <p:clrMapOvr>
    <a:masterClrMapping/>
  </p:clrMapOvr>
  <p:transition spd="slow"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Program Overview</a:t>
            </a:r>
            <a:endParaRPr lang="en-AU" dirty="0"/>
          </a:p>
        </p:txBody>
      </p:sp>
      <p:sp>
        <p:nvSpPr>
          <p:cNvPr id="3" name="Content Placeholder 2"/>
          <p:cNvSpPr>
            <a:spLocks noGrp="1"/>
          </p:cNvSpPr>
          <p:nvPr>
            <p:ph idx="1"/>
          </p:nvPr>
        </p:nvSpPr>
        <p:spPr/>
        <p:txBody>
          <a:bodyPr/>
          <a:lstStyle/>
          <a:p>
            <a:pPr marL="0" indent="0">
              <a:buNone/>
            </a:pPr>
            <a:r>
              <a:rPr lang="en-AU" b="1" dirty="0" smtClean="0"/>
              <a:t>Dietetics:</a:t>
            </a:r>
            <a:r>
              <a:rPr lang="en-AU" dirty="0" smtClean="0"/>
              <a:t> </a:t>
            </a:r>
            <a:endParaRPr lang="en-AU" dirty="0"/>
          </a:p>
          <a:p>
            <a:pPr marL="0" indent="0">
              <a:buNone/>
            </a:pPr>
            <a:r>
              <a:rPr lang="en-AU" dirty="0" smtClean="0"/>
              <a:t>Healthy </a:t>
            </a:r>
            <a:r>
              <a:rPr lang="en-AU" dirty="0"/>
              <a:t>Eating G</a:t>
            </a:r>
            <a:r>
              <a:rPr lang="en-AU" dirty="0" smtClean="0"/>
              <a:t>uide,</a:t>
            </a:r>
          </a:p>
          <a:p>
            <a:pPr marL="0" indent="0">
              <a:buNone/>
            </a:pPr>
            <a:r>
              <a:rPr lang="en-AU" dirty="0" smtClean="0"/>
              <a:t>nutrition</a:t>
            </a:r>
            <a:r>
              <a:rPr lang="en-AU" dirty="0"/>
              <a:t>, mindful eating, </a:t>
            </a:r>
            <a:endParaRPr lang="en-AU" dirty="0" smtClean="0"/>
          </a:p>
          <a:p>
            <a:pPr marL="0" indent="0">
              <a:buNone/>
            </a:pPr>
            <a:r>
              <a:rPr lang="en-AU" dirty="0" smtClean="0"/>
              <a:t>label </a:t>
            </a:r>
            <a:r>
              <a:rPr lang="en-AU" dirty="0"/>
              <a:t>reading, diet </a:t>
            </a:r>
            <a:r>
              <a:rPr lang="en-AU" dirty="0" smtClean="0"/>
              <a:t>myths, </a:t>
            </a:r>
          </a:p>
          <a:p>
            <a:pPr marL="0" indent="0">
              <a:buNone/>
            </a:pPr>
            <a:r>
              <a:rPr lang="en-AU" dirty="0" smtClean="0"/>
              <a:t>goals </a:t>
            </a:r>
            <a:r>
              <a:rPr lang="en-AU" dirty="0"/>
              <a:t>setting, </a:t>
            </a:r>
            <a:endParaRPr lang="en-AU" dirty="0" smtClean="0"/>
          </a:p>
          <a:p>
            <a:pPr marL="0" indent="0">
              <a:buNone/>
            </a:pPr>
            <a:r>
              <a:rPr lang="en-AU" dirty="0" smtClean="0"/>
              <a:t>healthy </a:t>
            </a:r>
            <a:r>
              <a:rPr lang="en-AU" dirty="0"/>
              <a:t>snack preparation </a:t>
            </a:r>
          </a:p>
          <a:p>
            <a:endParaRPr lang="en-AU" dirty="0"/>
          </a:p>
        </p:txBody>
      </p:sp>
      <p:pic>
        <p:nvPicPr>
          <p:cNvPr id="5122" name="Picture 2" descr="Image result for australian guide to healthy eating pd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6008" y="862445"/>
            <a:ext cx="3823302" cy="3831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3236265"/>
      </p:ext>
    </p:extLst>
  </p:cSld>
  <p:clrMapOvr>
    <a:masterClrMapping/>
  </p:clrMapOvr>
  <p:transition spd="slow"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Programs across Queensland </a:t>
            </a:r>
            <a:endParaRPr lang="en-AU" dirty="0"/>
          </a:p>
        </p:txBody>
      </p:sp>
      <p:sp>
        <p:nvSpPr>
          <p:cNvPr id="3" name="Content Placeholder 2"/>
          <p:cNvSpPr>
            <a:spLocks noGrp="1"/>
          </p:cNvSpPr>
          <p:nvPr>
            <p:ph idx="1"/>
          </p:nvPr>
        </p:nvSpPr>
        <p:spPr/>
        <p:txBody>
          <a:bodyPr/>
          <a:lstStyle/>
          <a:p>
            <a:r>
              <a:rPr lang="en-AU" dirty="0" smtClean="0"/>
              <a:t>29 Programs delivered in three years in 13 PCYC sites across Queensland (n=193)</a:t>
            </a:r>
          </a:p>
          <a:p>
            <a:r>
              <a:rPr lang="en-AU" dirty="0" smtClean="0"/>
              <a:t>18 programs delivered in partnership with RFQ (n=103)</a:t>
            </a:r>
          </a:p>
          <a:p>
            <a:endParaRPr lang="en-AU" dirty="0" smtClean="0"/>
          </a:p>
          <a:p>
            <a:endParaRPr lang="en-AU" dirty="0"/>
          </a:p>
        </p:txBody>
      </p:sp>
      <p:pic>
        <p:nvPicPr>
          <p:cNvPr id="5" name="Picture 4"/>
          <p:cNvPicPr>
            <a:picLocks noChangeAspect="1"/>
          </p:cNvPicPr>
          <p:nvPr/>
        </p:nvPicPr>
        <p:blipFill>
          <a:blip r:embed="rId3"/>
          <a:stretch>
            <a:fillRect/>
          </a:stretch>
        </p:blipFill>
        <p:spPr>
          <a:xfrm>
            <a:off x="4249881" y="2898653"/>
            <a:ext cx="3530138" cy="1832097"/>
          </a:xfrm>
          <a:prstGeom prst="rect">
            <a:avLst/>
          </a:prstGeom>
        </p:spPr>
      </p:pic>
    </p:spTree>
    <p:extLst>
      <p:ext uri="{BB962C8B-B14F-4D97-AF65-F5344CB8AC3E}">
        <p14:creationId xmlns:p14="http://schemas.microsoft.com/office/powerpoint/2010/main" val="281779610"/>
      </p:ext>
    </p:extLst>
  </p:cSld>
  <p:clrMapOvr>
    <a:masterClrMapping/>
  </p:clrMapOvr>
  <p:transition spd="slow"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O</a:t>
            </a:r>
            <a:r>
              <a:rPr lang="en-AU" dirty="0" smtClean="0"/>
              <a:t>utcomes</a:t>
            </a:r>
            <a:r>
              <a:rPr lang="en-AU" dirty="0"/>
              <a:t/>
            </a:r>
            <a:br>
              <a:rPr lang="en-AU" dirty="0"/>
            </a:br>
            <a:endParaRPr lang="en-AU" dirty="0"/>
          </a:p>
        </p:txBody>
      </p:sp>
      <p:sp>
        <p:nvSpPr>
          <p:cNvPr id="3" name="Content Placeholder 2"/>
          <p:cNvSpPr>
            <a:spLocks noGrp="1"/>
          </p:cNvSpPr>
          <p:nvPr>
            <p:ph idx="1"/>
          </p:nvPr>
        </p:nvSpPr>
        <p:spPr>
          <a:xfrm>
            <a:off x="457200" y="966356"/>
            <a:ext cx="8229600" cy="3627870"/>
          </a:xfrm>
        </p:spPr>
        <p:txBody>
          <a:bodyPr/>
          <a:lstStyle/>
          <a:p>
            <a:pPr marL="0" indent="0">
              <a:buNone/>
            </a:pPr>
            <a:r>
              <a:rPr lang="en-AU" sz="2000" b="1" dirty="0" smtClean="0"/>
              <a:t>2015/2016 programs</a:t>
            </a:r>
          </a:p>
          <a:p>
            <a:r>
              <a:rPr lang="en-AU" sz="2000" dirty="0" smtClean="0"/>
              <a:t>58 participants </a:t>
            </a:r>
          </a:p>
          <a:p>
            <a:r>
              <a:rPr lang="en-AU" sz="2000" dirty="0"/>
              <a:t>6</a:t>
            </a:r>
            <a:r>
              <a:rPr lang="en-AU" sz="2000" dirty="0" smtClean="0"/>
              <a:t>6% completed program (high attendance)</a:t>
            </a:r>
          </a:p>
          <a:p>
            <a:r>
              <a:rPr lang="en-AU" sz="2000" dirty="0" smtClean="0"/>
              <a:t>Statistically significant reductions in psychological distress and symptoms of depression (K6 scale)</a:t>
            </a:r>
          </a:p>
          <a:p>
            <a:r>
              <a:rPr lang="en-AU" sz="2000" dirty="0" smtClean="0"/>
              <a:t>Improved self – worth, relationships, coping and general mental health (Aqol-8D) and hope </a:t>
            </a:r>
            <a:r>
              <a:rPr lang="en-AU" sz="2000" dirty="0"/>
              <a:t>(</a:t>
            </a:r>
            <a:r>
              <a:rPr lang="en-AU" sz="2000" dirty="0" smtClean="0"/>
              <a:t>RAS)</a:t>
            </a:r>
          </a:p>
          <a:p>
            <a:pPr marL="0" indent="0">
              <a:buNone/>
            </a:pPr>
            <a:r>
              <a:rPr lang="en-AU" sz="2000" b="1" dirty="0" smtClean="0"/>
              <a:t>2017/2018 programs </a:t>
            </a:r>
          </a:p>
          <a:p>
            <a:r>
              <a:rPr lang="en-AU" sz="2000" dirty="0" smtClean="0"/>
              <a:t>attendance median 62.5%</a:t>
            </a:r>
          </a:p>
          <a:p>
            <a:r>
              <a:rPr lang="en-AU" sz="2000" dirty="0" smtClean="0"/>
              <a:t>Pre and post evaluations to include how the program impacts motivation and attitudes towards nutrition.</a:t>
            </a:r>
          </a:p>
          <a:p>
            <a:endParaRPr lang="en-AU" sz="2000" dirty="0" smtClean="0"/>
          </a:p>
          <a:p>
            <a:endParaRPr lang="en-AU" dirty="0" smtClean="0"/>
          </a:p>
          <a:p>
            <a:endParaRPr lang="en-AU" dirty="0"/>
          </a:p>
        </p:txBody>
      </p:sp>
    </p:spTree>
    <p:extLst>
      <p:ext uri="{BB962C8B-B14F-4D97-AF65-F5344CB8AC3E}">
        <p14:creationId xmlns:p14="http://schemas.microsoft.com/office/powerpoint/2010/main" val="2680072766"/>
      </p:ext>
    </p:extLst>
  </p:cSld>
  <p:clrMapOvr>
    <a:masterClrMapping/>
  </p:clrMapOvr>
  <p:transition spd="slow"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Take – home messages</a:t>
            </a:r>
            <a:endParaRPr lang="en-AU" dirty="0"/>
          </a:p>
        </p:txBody>
      </p:sp>
      <p:sp>
        <p:nvSpPr>
          <p:cNvPr id="3" name="Content Placeholder 2"/>
          <p:cNvSpPr>
            <a:spLocks noGrp="1"/>
          </p:cNvSpPr>
          <p:nvPr>
            <p:ph idx="1"/>
          </p:nvPr>
        </p:nvSpPr>
        <p:spPr/>
        <p:txBody>
          <a:bodyPr/>
          <a:lstStyle/>
          <a:p>
            <a:r>
              <a:rPr lang="en-AU" sz="2000" dirty="0" smtClean="0"/>
              <a:t>There </a:t>
            </a:r>
            <a:r>
              <a:rPr lang="en-AU" sz="2000" dirty="0"/>
              <a:t>is a need for community exercise and nutrition </a:t>
            </a:r>
            <a:r>
              <a:rPr lang="en-AU" sz="2000" dirty="0" smtClean="0"/>
              <a:t>programs that overcome barriers to participation for people with mental illness</a:t>
            </a:r>
            <a:endParaRPr lang="en-AU" sz="2000" dirty="0"/>
          </a:p>
          <a:p>
            <a:r>
              <a:rPr lang="en-AU" sz="2000" dirty="0" smtClean="0"/>
              <a:t>The HBHM program is well-received </a:t>
            </a:r>
            <a:r>
              <a:rPr lang="en-AU" sz="2000" dirty="0"/>
              <a:t>by participants and </a:t>
            </a:r>
            <a:r>
              <a:rPr lang="en-AU" sz="2000" dirty="0" smtClean="0"/>
              <a:t>staff </a:t>
            </a:r>
          </a:p>
          <a:p>
            <a:r>
              <a:rPr lang="en-AU" sz="2000" dirty="0" smtClean="0"/>
              <a:t>Collaborative partnerships support the successful implementation of such a program (location, expertise and support)</a:t>
            </a:r>
            <a:endParaRPr lang="en-AU" sz="2000" dirty="0"/>
          </a:p>
          <a:p>
            <a:r>
              <a:rPr lang="en-AU" sz="2000" dirty="0"/>
              <a:t>It is feasible for </a:t>
            </a:r>
            <a:r>
              <a:rPr lang="en-AU" sz="2000" dirty="0" smtClean="0"/>
              <a:t>these </a:t>
            </a:r>
            <a:r>
              <a:rPr lang="en-AU" sz="2000" dirty="0" smtClean="0"/>
              <a:t>programs to be </a:t>
            </a:r>
            <a:r>
              <a:rPr lang="en-AU" sz="2000" dirty="0" smtClean="0"/>
              <a:t>delivered </a:t>
            </a:r>
            <a:r>
              <a:rPr lang="en-AU" sz="2000" dirty="0" smtClean="0"/>
              <a:t>across </a:t>
            </a:r>
            <a:r>
              <a:rPr lang="en-AU" sz="2000" dirty="0"/>
              <a:t>a broad </a:t>
            </a:r>
            <a:r>
              <a:rPr lang="en-AU" sz="2000" dirty="0" smtClean="0"/>
              <a:t>region</a:t>
            </a:r>
          </a:p>
          <a:p>
            <a:r>
              <a:rPr lang="en-AU" sz="2000" dirty="0" smtClean="0"/>
              <a:t>Positive impacts on mental wellbeing achieved by the program</a:t>
            </a:r>
          </a:p>
          <a:p>
            <a:r>
              <a:rPr lang="en-AU" sz="2000" dirty="0" smtClean="0"/>
              <a:t>Further evaluation of current programs in progress </a:t>
            </a:r>
            <a:endParaRPr lang="en-AU" sz="2000" dirty="0"/>
          </a:p>
          <a:p>
            <a:r>
              <a:rPr lang="en-AU" sz="2000" dirty="0"/>
              <a:t>More work is needed to help people maintain a healthy lifestyle</a:t>
            </a:r>
          </a:p>
          <a:p>
            <a:endParaRPr lang="en-AU" dirty="0"/>
          </a:p>
        </p:txBody>
      </p:sp>
    </p:spTree>
    <p:extLst>
      <p:ext uri="{BB962C8B-B14F-4D97-AF65-F5344CB8AC3E}">
        <p14:creationId xmlns:p14="http://schemas.microsoft.com/office/powerpoint/2010/main" val="2564932636"/>
      </p:ext>
    </p:extLst>
  </p:cSld>
  <p:clrMapOvr>
    <a:masterClrMapping/>
  </p:clrMapOvr>
  <p:transition spd="slow"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3802"/>
            <a:ext cx="8229600" cy="1352262"/>
          </a:xfrm>
        </p:spPr>
        <p:txBody>
          <a:bodyPr/>
          <a:lstStyle/>
          <a:p>
            <a:r>
              <a:rPr lang="en-AU" dirty="0" smtClean="0"/>
              <a:t>Winners are Grinners!!</a:t>
            </a:r>
            <a:br>
              <a:rPr lang="en-AU" dirty="0" smtClean="0"/>
            </a:br>
            <a:r>
              <a:rPr lang="en-AU" sz="2400" dirty="0" smtClean="0"/>
              <a:t>Queensland Mental Health Week Awards </a:t>
            </a:r>
            <a:endParaRPr lang="en-AU" sz="2400"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153419" y="1605395"/>
            <a:ext cx="4525433" cy="3394075"/>
          </a:xfrm>
        </p:spPr>
      </p:pic>
    </p:spTree>
    <p:extLst>
      <p:ext uri="{BB962C8B-B14F-4D97-AF65-F5344CB8AC3E}">
        <p14:creationId xmlns:p14="http://schemas.microsoft.com/office/powerpoint/2010/main" val="3064688264"/>
      </p:ext>
    </p:extLst>
  </p:cSld>
  <p:clrMapOvr>
    <a:masterClrMapping/>
  </p:clrMapOvr>
  <p:transition spd="slow"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Content Placeholder 2"/>
          <p:cNvSpPr>
            <a:spLocks noGrp="1"/>
          </p:cNvSpPr>
          <p:nvPr>
            <p:ph idx="1"/>
          </p:nvPr>
        </p:nvSpPr>
        <p:spPr/>
        <p:txBody>
          <a:bodyPr/>
          <a:lstStyle/>
          <a:p>
            <a:pPr marL="0" indent="0">
              <a:spcBef>
                <a:spcPct val="0"/>
              </a:spcBef>
              <a:buNone/>
            </a:pPr>
            <a:endParaRPr lang="en-AU" dirty="0" smtClean="0">
              <a:solidFill>
                <a:srgbClr val="EFA82F"/>
              </a:solidFill>
              <a:latin typeface="Arial Black" pitchFamily="34" charset="0"/>
              <a:ea typeface="ＭＳ Ｐゴシック"/>
              <a:cs typeface="ＭＳ Ｐゴシック"/>
            </a:endParaRPr>
          </a:p>
          <a:p>
            <a:pPr marL="0" indent="0">
              <a:spcBef>
                <a:spcPct val="0"/>
              </a:spcBef>
              <a:buNone/>
            </a:pPr>
            <a:endParaRPr lang="en-AU" dirty="0">
              <a:solidFill>
                <a:srgbClr val="EFA82F"/>
              </a:solidFill>
              <a:latin typeface="Arial Black" pitchFamily="34" charset="0"/>
              <a:ea typeface="ＭＳ Ｐゴシック"/>
              <a:cs typeface="ＭＳ Ｐゴシック"/>
            </a:endParaRPr>
          </a:p>
          <a:p>
            <a:pPr marL="0" indent="0">
              <a:spcBef>
                <a:spcPct val="0"/>
              </a:spcBef>
              <a:buNone/>
            </a:pPr>
            <a:endParaRPr lang="en-AU" dirty="0" smtClean="0">
              <a:solidFill>
                <a:srgbClr val="EFA82F"/>
              </a:solidFill>
              <a:latin typeface="Arial Black" pitchFamily="34" charset="0"/>
              <a:ea typeface="ＭＳ Ｐゴシック"/>
              <a:cs typeface="ＭＳ Ｐゴシック"/>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3794" y="2370233"/>
            <a:ext cx="8403006" cy="2265297"/>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463" y="0"/>
            <a:ext cx="3314699" cy="2163858"/>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86400" y="373999"/>
            <a:ext cx="2037481" cy="1903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3222176"/>
      </p:ext>
    </p:extLst>
  </p:cSld>
  <p:clrMapOvr>
    <a:masterClrMapping/>
  </p:clrMapOvr>
  <p:transition spd="slow"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Acknowledgement</a:t>
            </a:r>
            <a:endParaRPr lang="en-AU" dirty="0"/>
          </a:p>
        </p:txBody>
      </p:sp>
      <p:sp>
        <p:nvSpPr>
          <p:cNvPr id="3" name="Content Placeholder 2"/>
          <p:cNvSpPr>
            <a:spLocks noGrp="1"/>
          </p:cNvSpPr>
          <p:nvPr>
            <p:ph idx="1"/>
          </p:nvPr>
        </p:nvSpPr>
        <p:spPr>
          <a:xfrm>
            <a:off x="457200" y="1180811"/>
            <a:ext cx="8229600" cy="3394075"/>
          </a:xfrm>
        </p:spPr>
        <p:txBody>
          <a:bodyPr/>
          <a:lstStyle/>
          <a:p>
            <a:pPr marL="0" indent="0">
              <a:buNone/>
            </a:pPr>
            <a:r>
              <a:rPr lang="en-AU" b="1" dirty="0" smtClean="0"/>
              <a:t>Dr </a:t>
            </a:r>
            <a:r>
              <a:rPr lang="en-AU" b="1" dirty="0"/>
              <a:t>Justin Chapman </a:t>
            </a:r>
            <a:endParaRPr lang="en-AU" dirty="0"/>
          </a:p>
          <a:p>
            <a:pPr marL="0" indent="0">
              <a:buNone/>
            </a:pPr>
            <a:r>
              <a:rPr lang="en-AU" b="1" dirty="0"/>
              <a:t>Healthy Bodies, Healthy Minds Program Manager</a:t>
            </a:r>
            <a:endParaRPr lang="en-AU" dirty="0"/>
          </a:p>
          <a:p>
            <a:pPr marL="0" indent="0">
              <a:buNone/>
            </a:pPr>
            <a:r>
              <a:rPr lang="en-AU" dirty="0"/>
              <a:t>E: Justin.Chapman@pcyc.org.au </a:t>
            </a:r>
            <a:endParaRPr lang="en-AU" dirty="0" smtClean="0"/>
          </a:p>
          <a:p>
            <a:pPr marL="0" indent="0">
              <a:buNone/>
            </a:pPr>
            <a:r>
              <a:rPr lang="en-AU" dirty="0" smtClean="0"/>
              <a:t>M</a:t>
            </a:r>
            <a:r>
              <a:rPr lang="en-AU" dirty="0"/>
              <a:t>: 0432 299 240</a:t>
            </a:r>
          </a:p>
          <a:p>
            <a:pPr marL="0" indent="0">
              <a:buNone/>
            </a:pPr>
            <a:endParaRPr lang="en-AU"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4018" y="3509840"/>
            <a:ext cx="2263757" cy="1477796"/>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6616266" y="2718883"/>
            <a:ext cx="2299277" cy="1724458"/>
          </a:xfrm>
          <a:prstGeom prst="rect">
            <a:avLst/>
          </a:prstGeom>
        </p:spPr>
      </p:pic>
    </p:spTree>
    <p:extLst>
      <p:ext uri="{BB962C8B-B14F-4D97-AF65-F5344CB8AC3E}">
        <p14:creationId xmlns:p14="http://schemas.microsoft.com/office/powerpoint/2010/main" val="2242150201"/>
      </p:ext>
    </p:extLst>
  </p:cSld>
  <p:clrMapOvr>
    <a:masterClrMapping/>
  </p:clrMapOvr>
  <p:transition spd="slow"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3600" dirty="0" smtClean="0"/>
              <a:t>Physical Health and Mental Health </a:t>
            </a:r>
            <a:endParaRPr lang="en-AU" sz="3600" dirty="0"/>
          </a:p>
        </p:txBody>
      </p:sp>
      <p:sp>
        <p:nvSpPr>
          <p:cNvPr id="3" name="Content Placeholder 2"/>
          <p:cNvSpPr>
            <a:spLocks noGrp="1"/>
          </p:cNvSpPr>
          <p:nvPr>
            <p:ph idx="1"/>
          </p:nvPr>
        </p:nvSpPr>
        <p:spPr>
          <a:xfrm>
            <a:off x="1" y="1063625"/>
            <a:ext cx="9040090" cy="4053899"/>
          </a:xfrm>
        </p:spPr>
        <p:txBody>
          <a:bodyPr/>
          <a:lstStyle/>
          <a:p>
            <a:pPr marL="0" indent="0">
              <a:buNone/>
            </a:pPr>
            <a:r>
              <a:rPr lang="en-AU" sz="2400" dirty="0" smtClean="0">
                <a:latin typeface="Arial Black" panose="020B0A04020102020204" pitchFamily="34" charset="0"/>
              </a:rPr>
              <a:t> Poor health outcomes for people with mental illness</a:t>
            </a:r>
          </a:p>
          <a:p>
            <a:pPr marL="0" indent="0">
              <a:buNone/>
            </a:pPr>
            <a:endParaRPr lang="en-AU" sz="2400" dirty="0" smtClean="0">
              <a:latin typeface="+mj-lt"/>
            </a:endParaRPr>
          </a:p>
          <a:p>
            <a:pPr marL="0" indent="0">
              <a:buNone/>
            </a:pPr>
            <a:r>
              <a:rPr lang="en-AU" sz="2400" dirty="0" smtClean="0">
                <a:solidFill>
                  <a:srgbClr val="C00000"/>
                </a:solidFill>
                <a:latin typeface="AntiqueOlv" pitchFamily="34" charset="0"/>
              </a:rPr>
              <a:t>Live 10 – 32 years less</a:t>
            </a:r>
          </a:p>
          <a:p>
            <a:pPr marL="0" indent="0">
              <a:buNone/>
            </a:pPr>
            <a:r>
              <a:rPr lang="en-AU" sz="2400" dirty="0" smtClean="0">
                <a:latin typeface="+mj-lt"/>
              </a:rPr>
              <a:t>							</a:t>
            </a:r>
            <a:r>
              <a:rPr lang="en-AU" sz="2400" dirty="0">
                <a:latin typeface="+mj-lt"/>
              </a:rPr>
              <a:t> </a:t>
            </a:r>
            <a:r>
              <a:rPr lang="en-AU" sz="2400" dirty="0" smtClean="0">
                <a:latin typeface="+mj-lt"/>
              </a:rPr>
              <a:t>                 </a:t>
            </a:r>
            <a:r>
              <a:rPr lang="en-AU" sz="2400" dirty="0" smtClean="0">
                <a:latin typeface="Algerian" panose="04020705040A02060702" pitchFamily="82" charset="0"/>
              </a:rPr>
              <a:t>Cardiovascular disease</a:t>
            </a:r>
          </a:p>
          <a:p>
            <a:pPr marL="0" indent="0">
              <a:buNone/>
            </a:pPr>
            <a:r>
              <a:rPr lang="en-AU" sz="3600" dirty="0" smtClean="0">
                <a:solidFill>
                  <a:srgbClr val="0070C0"/>
                </a:solidFill>
                <a:latin typeface="Aharoni" panose="02010803020104030203" pitchFamily="2" charset="-79"/>
                <a:cs typeface="Aharoni" panose="02010803020104030203" pitchFamily="2" charset="-79"/>
              </a:rPr>
              <a:t>Respiratory Disease                </a:t>
            </a:r>
            <a:r>
              <a:rPr lang="en-AU" sz="3600" dirty="0" smtClean="0">
                <a:solidFill>
                  <a:schemeClr val="accent6">
                    <a:lumMod val="75000"/>
                  </a:schemeClr>
                </a:solidFill>
                <a:latin typeface="+mj-lt"/>
              </a:rPr>
              <a:t>Diabetes</a:t>
            </a:r>
          </a:p>
          <a:p>
            <a:pPr marL="0" indent="0">
              <a:buNone/>
            </a:pPr>
            <a:r>
              <a:rPr lang="en-AU" sz="4000" dirty="0" smtClean="0">
                <a:solidFill>
                  <a:schemeClr val="bg1">
                    <a:lumMod val="50000"/>
                  </a:schemeClr>
                </a:solidFill>
                <a:latin typeface="Bauhaus 93" panose="04030905020B02020C02" pitchFamily="82" charset="0"/>
              </a:rPr>
              <a:t>Smoking            </a:t>
            </a:r>
            <a:r>
              <a:rPr lang="en-AU" sz="4000" dirty="0" smtClean="0">
                <a:solidFill>
                  <a:schemeClr val="accent6">
                    <a:lumMod val="75000"/>
                  </a:schemeClr>
                </a:solidFill>
                <a:latin typeface="Baskerville Old Face" panose="02020602080505020303" pitchFamily="18" charset="0"/>
              </a:rPr>
              <a:t>Substance Use</a:t>
            </a:r>
          </a:p>
          <a:p>
            <a:pPr marL="0" indent="0">
              <a:buNone/>
            </a:pPr>
            <a:r>
              <a:rPr lang="en-AU" sz="2000" dirty="0" smtClean="0">
                <a:solidFill>
                  <a:schemeClr val="accent2">
                    <a:lumMod val="75000"/>
                  </a:schemeClr>
                </a:solidFill>
                <a:latin typeface="AntiqueOlv" pitchFamily="34" charset="0"/>
              </a:rPr>
              <a:t>            Physical inactivity                     </a:t>
            </a:r>
            <a:r>
              <a:rPr lang="en-AU" sz="2400" dirty="0" smtClean="0">
                <a:solidFill>
                  <a:srgbClr val="002060"/>
                </a:solidFill>
                <a:latin typeface="Berlin Sans FB Demi" panose="020E0802020502020306" pitchFamily="34" charset="0"/>
              </a:rPr>
              <a:t>Poor diet</a:t>
            </a:r>
          </a:p>
          <a:p>
            <a:pPr marL="0" indent="0">
              <a:buNone/>
            </a:pPr>
            <a:endParaRPr lang="en-AU" sz="2400" dirty="0">
              <a:latin typeface="Arial Black" panose="020B0A04020102020204" pitchFamily="34" charset="0"/>
            </a:endParaRPr>
          </a:p>
          <a:p>
            <a:pPr marL="0" indent="0">
              <a:buNone/>
            </a:pPr>
            <a:endParaRPr lang="en-AU" sz="2400" dirty="0" smtClean="0">
              <a:latin typeface="Arial Black" panose="020B0A04020102020204" pitchFamily="34" charset="0"/>
            </a:endParaRPr>
          </a:p>
          <a:p>
            <a:pPr marL="0" indent="0">
              <a:buNone/>
            </a:pPr>
            <a:endParaRPr lang="en-AU" dirty="0"/>
          </a:p>
        </p:txBody>
      </p:sp>
    </p:spTree>
    <p:extLst>
      <p:ext uri="{BB962C8B-B14F-4D97-AF65-F5344CB8AC3E}">
        <p14:creationId xmlns:p14="http://schemas.microsoft.com/office/powerpoint/2010/main" val="2675664810"/>
      </p:ext>
    </p:extLst>
  </p:cSld>
  <p:clrMapOvr>
    <a:masterClrMapping/>
  </p:clrMapOvr>
  <p:transition spd="slow"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Physical activity</a:t>
            </a:r>
            <a:endParaRPr lang="en-AU" dirty="0"/>
          </a:p>
        </p:txBody>
      </p:sp>
      <p:sp>
        <p:nvSpPr>
          <p:cNvPr id="3" name="Content Placeholder 2"/>
          <p:cNvSpPr>
            <a:spLocks noGrp="1"/>
          </p:cNvSpPr>
          <p:nvPr>
            <p:ph idx="1"/>
          </p:nvPr>
        </p:nvSpPr>
        <p:spPr/>
        <p:txBody>
          <a:bodyPr/>
          <a:lstStyle/>
          <a:p>
            <a:pPr marL="0" indent="0">
              <a:buNone/>
            </a:pPr>
            <a:r>
              <a:rPr lang="en-AU" dirty="0" smtClean="0"/>
              <a:t>Supports Recovery</a:t>
            </a:r>
          </a:p>
          <a:p>
            <a:pPr lvl="0" algn="just">
              <a:lnSpc>
                <a:spcPct val="120000"/>
              </a:lnSpc>
              <a:spcAft>
                <a:spcPts val="600"/>
              </a:spcAft>
              <a:buFont typeface="Symbol" panose="05050102010706020507" pitchFamily="18" charset="2"/>
              <a:buChar char=""/>
            </a:pPr>
            <a:r>
              <a:rPr lang="en-AU" sz="2400" dirty="0" smtClean="0">
                <a:latin typeface="Arial" panose="020B0604020202020204" pitchFamily="34" charset="0"/>
                <a:ea typeface="Calibri" panose="020F0502020204030204" pitchFamily="34" charset="0"/>
                <a:cs typeface="Times New Roman" panose="02020603050405020304" pitchFamily="18" charset="0"/>
              </a:rPr>
              <a:t>Protects </a:t>
            </a:r>
            <a:r>
              <a:rPr lang="en-AU" sz="2400" dirty="0">
                <a:latin typeface="Arial" panose="020B0604020202020204" pitchFamily="34" charset="0"/>
                <a:ea typeface="Calibri" panose="020F0502020204030204" pitchFamily="34" charset="0"/>
                <a:cs typeface="Times New Roman" panose="02020603050405020304" pitchFamily="18" charset="0"/>
              </a:rPr>
              <a:t>against chronic disease</a:t>
            </a:r>
            <a:endParaRPr lang="en-AU" sz="2400"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20000"/>
              </a:lnSpc>
              <a:spcAft>
                <a:spcPts val="600"/>
              </a:spcAft>
              <a:buFont typeface="Symbol" panose="05050102010706020507" pitchFamily="18" charset="2"/>
              <a:buChar char=""/>
            </a:pPr>
            <a:r>
              <a:rPr lang="en-AU" sz="2400" dirty="0">
                <a:latin typeface="Arial" panose="020B0604020202020204" pitchFamily="34" charset="0"/>
                <a:ea typeface="Calibri" panose="020F0502020204030204" pitchFamily="34" charset="0"/>
                <a:cs typeface="Times New Roman" panose="02020603050405020304" pitchFamily="18" charset="0"/>
              </a:rPr>
              <a:t>Reduces depression and anxiety</a:t>
            </a:r>
            <a:endParaRPr lang="en-AU" sz="2400"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20000"/>
              </a:lnSpc>
              <a:spcAft>
                <a:spcPts val="600"/>
              </a:spcAft>
              <a:buFont typeface="Symbol" panose="05050102010706020507" pitchFamily="18" charset="2"/>
              <a:buChar char=""/>
            </a:pPr>
            <a:r>
              <a:rPr lang="en-AU" sz="2400" dirty="0">
                <a:latin typeface="Arial" panose="020B0604020202020204" pitchFamily="34" charset="0"/>
                <a:ea typeface="Calibri" panose="020F0502020204030204" pitchFamily="34" charset="0"/>
                <a:cs typeface="Times New Roman" panose="02020603050405020304" pitchFamily="18" charset="0"/>
              </a:rPr>
              <a:t>Improves quality of life and wellbeing</a:t>
            </a:r>
            <a:endParaRPr lang="en-AU" sz="2400" dirty="0">
              <a:latin typeface="Calibri" panose="020F0502020204030204" pitchFamily="34" charset="0"/>
              <a:ea typeface="Calibri" panose="020F0502020204030204" pitchFamily="34" charset="0"/>
              <a:cs typeface="Times New Roman" panose="02020603050405020304" pitchFamily="18" charset="0"/>
            </a:endParaRPr>
          </a:p>
          <a:p>
            <a:pPr lvl="0" algn="just">
              <a:lnSpc>
                <a:spcPct val="120000"/>
              </a:lnSpc>
              <a:spcAft>
                <a:spcPts val="600"/>
              </a:spcAft>
              <a:buFont typeface="Symbol" panose="05050102010706020507" pitchFamily="18" charset="2"/>
              <a:buChar char=""/>
            </a:pPr>
            <a:r>
              <a:rPr lang="en-AU" sz="2400" dirty="0" smtClean="0">
                <a:latin typeface="Arial" panose="020B0604020202020204" pitchFamily="34" charset="0"/>
                <a:ea typeface="Calibri" panose="020F0502020204030204" pitchFamily="34" charset="0"/>
                <a:cs typeface="Times New Roman" panose="02020603050405020304" pitchFamily="18" charset="0"/>
              </a:rPr>
              <a:t>Improves self-efficacy</a:t>
            </a:r>
            <a:r>
              <a:rPr lang="en-AU" sz="2400" dirty="0">
                <a:latin typeface="Arial" panose="020B0604020202020204" pitchFamily="34" charset="0"/>
                <a:ea typeface="Calibri" panose="020F0502020204030204" pitchFamily="34" charset="0"/>
                <a:cs typeface="Times New Roman" panose="02020603050405020304" pitchFamily="18" charset="0"/>
              </a:rPr>
              <a:t>, self-esteem, self-confidence</a:t>
            </a:r>
            <a:endParaRPr lang="en-AU" sz="2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AU" dirty="0"/>
          </a:p>
        </p:txBody>
      </p:sp>
      <p:pic>
        <p:nvPicPr>
          <p:cNvPr id="4" name="Picture 3" descr="University of Queensland researchers are seeking volunteers for an exercise and mental wellness study."/>
          <p:cNvPicPr/>
          <p:nvPr/>
        </p:nvPicPr>
        <p:blipFill>
          <a:blip r:embed="rId3">
            <a:extLst>
              <a:ext uri="{28A0092B-C50C-407E-A947-70E740481C1C}">
                <a14:useLocalDpi xmlns:a14="http://schemas.microsoft.com/office/drawing/2010/main" val="0"/>
              </a:ext>
            </a:extLst>
          </a:blip>
          <a:srcRect/>
          <a:stretch>
            <a:fillRect/>
          </a:stretch>
        </p:blipFill>
        <p:spPr bwMode="auto">
          <a:xfrm>
            <a:off x="5600700" y="1200150"/>
            <a:ext cx="2992582" cy="1584067"/>
          </a:xfrm>
          <a:prstGeom prst="rect">
            <a:avLst/>
          </a:prstGeom>
          <a:noFill/>
          <a:ln>
            <a:noFill/>
          </a:ln>
        </p:spPr>
      </p:pic>
    </p:spTree>
    <p:extLst>
      <p:ext uri="{BB962C8B-B14F-4D97-AF65-F5344CB8AC3E}">
        <p14:creationId xmlns:p14="http://schemas.microsoft.com/office/powerpoint/2010/main" val="3032785198"/>
      </p:ext>
    </p:extLst>
  </p:cSld>
  <p:clrMapOvr>
    <a:masterClrMapping/>
  </p:clrMapOvr>
  <p:transition spd="slow"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Content Placeholder 2"/>
          <p:cNvSpPr>
            <a:spLocks noGrp="1"/>
          </p:cNvSpPr>
          <p:nvPr>
            <p:ph idx="1"/>
          </p:nvPr>
        </p:nvSpPr>
        <p:spPr/>
        <p:txBody>
          <a:bodyPr/>
          <a:lstStyle/>
          <a:p>
            <a:pPr marL="0" indent="0">
              <a:buNone/>
            </a:pPr>
            <a:r>
              <a:rPr lang="en-AU" b="1" i="1" dirty="0" smtClean="0"/>
              <a:t>“exercise makes people feel better”</a:t>
            </a:r>
          </a:p>
          <a:p>
            <a:pPr lvl="1">
              <a:buFont typeface="Wingdings" panose="05000000000000000000" pitchFamily="2" charset="2"/>
              <a:buChar char="Ø"/>
            </a:pPr>
            <a:r>
              <a:rPr lang="en-AU" dirty="0" smtClean="0"/>
              <a:t>The simplicity of the truism masks the     complexity of the problem</a:t>
            </a:r>
            <a:endParaRPr lang="en-AU" dirty="0"/>
          </a:p>
          <a:p>
            <a:pPr marL="0" indent="0">
              <a:buNone/>
            </a:pPr>
            <a:r>
              <a:rPr lang="en-AU" dirty="0">
                <a:solidFill>
                  <a:schemeClr val="accent4">
                    <a:lumMod val="75000"/>
                  </a:schemeClr>
                </a:solidFill>
                <a:latin typeface="Broadway" panose="04040905080B02020502" pitchFamily="82" charset="0"/>
              </a:rPr>
              <a:t>l</a:t>
            </a:r>
            <a:r>
              <a:rPr lang="en-AU" dirty="0" smtClean="0">
                <a:solidFill>
                  <a:schemeClr val="accent4">
                    <a:lumMod val="75000"/>
                  </a:schemeClr>
                </a:solidFill>
                <a:latin typeface="Broadway" panose="04040905080B02020502" pitchFamily="82" charset="0"/>
              </a:rPr>
              <a:t>ow mood</a:t>
            </a:r>
            <a:r>
              <a:rPr lang="en-AU" dirty="0" smtClean="0">
                <a:solidFill>
                  <a:schemeClr val="accent4">
                    <a:lumMod val="75000"/>
                  </a:schemeClr>
                </a:solidFill>
              </a:rPr>
              <a:t>    	</a:t>
            </a:r>
            <a:r>
              <a:rPr lang="en-AU" dirty="0" smtClean="0">
                <a:solidFill>
                  <a:schemeClr val="accent1">
                    <a:lumMod val="75000"/>
                  </a:schemeClr>
                </a:solidFill>
                <a:latin typeface="Bauhaus 93" panose="04030905020B02020C02" pitchFamily="82" charset="0"/>
              </a:rPr>
              <a:t>lack of motivation</a:t>
            </a:r>
          </a:p>
          <a:p>
            <a:pPr marL="0" indent="0">
              <a:buNone/>
            </a:pPr>
            <a:r>
              <a:rPr lang="en-AU" sz="3600" dirty="0" smtClean="0">
                <a:solidFill>
                  <a:schemeClr val="accent3">
                    <a:lumMod val="50000"/>
                  </a:schemeClr>
                </a:solidFill>
                <a:latin typeface="Batang" panose="02030600000101010101" pitchFamily="18" charset="-127"/>
                <a:ea typeface="Batang" panose="02030600000101010101" pitchFamily="18" charset="-127"/>
              </a:rPr>
              <a:t>  social isolation</a:t>
            </a:r>
            <a:r>
              <a:rPr lang="en-AU" sz="3600" dirty="0" smtClean="0">
                <a:latin typeface="Batang" panose="02030600000101010101" pitchFamily="18" charset="-127"/>
                <a:ea typeface="Batang" panose="02030600000101010101" pitchFamily="18" charset="-127"/>
              </a:rPr>
              <a:t>   </a:t>
            </a:r>
            <a:r>
              <a:rPr lang="en-AU" dirty="0" smtClean="0">
                <a:latin typeface="Batang" panose="02030600000101010101" pitchFamily="18" charset="-127"/>
                <a:ea typeface="Batang" panose="02030600000101010101" pitchFamily="18" charset="-127"/>
              </a:rPr>
              <a:t>					</a:t>
            </a:r>
            <a:r>
              <a:rPr lang="en-AU" dirty="0" smtClean="0">
                <a:solidFill>
                  <a:srgbClr val="EFA82F"/>
                </a:solidFill>
              </a:rPr>
              <a:t>low income   </a:t>
            </a:r>
          </a:p>
          <a:p>
            <a:pPr marL="0" indent="0">
              <a:buNone/>
            </a:pPr>
            <a:r>
              <a:rPr lang="en-AU" i="1" dirty="0" smtClean="0"/>
              <a:t>low self-esteem      </a:t>
            </a:r>
            <a:r>
              <a:rPr lang="en-AU" dirty="0" smtClean="0">
                <a:solidFill>
                  <a:srgbClr val="0070C0"/>
                </a:solidFill>
                <a:latin typeface="Bernard MT Condensed" panose="02050806060905020404" pitchFamily="18" charset="0"/>
              </a:rPr>
              <a:t>symptoms…….</a:t>
            </a:r>
          </a:p>
        </p:txBody>
      </p:sp>
    </p:spTree>
    <p:extLst>
      <p:ext uri="{BB962C8B-B14F-4D97-AF65-F5344CB8AC3E}">
        <p14:creationId xmlns:p14="http://schemas.microsoft.com/office/powerpoint/2010/main" val="458551439"/>
      </p:ext>
    </p:extLst>
  </p:cSld>
  <p:clrMapOvr>
    <a:masterClrMapping/>
  </p:clrMapOvr>
  <p:transition spd="slow"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Content Placeholder 2"/>
          <p:cNvSpPr>
            <a:spLocks noGrp="1"/>
          </p:cNvSpPr>
          <p:nvPr>
            <p:ph idx="1"/>
          </p:nvPr>
        </p:nvSpPr>
        <p:spPr/>
        <p:txBody>
          <a:bodyPr/>
          <a:lstStyle/>
          <a:p>
            <a:endParaRPr lang="en-AU" dirty="0" smtClean="0"/>
          </a:p>
          <a:p>
            <a:endParaRPr lang="en-AU" dirty="0"/>
          </a:p>
          <a:p>
            <a:pPr marL="0" indent="0">
              <a:buNone/>
            </a:pPr>
            <a:r>
              <a:rPr lang="en-AU" dirty="0" smtClean="0"/>
              <a:t>8 Week Exercise Physiology and Dietetics program for people with mental Illness</a:t>
            </a:r>
          </a:p>
          <a:p>
            <a:pPr marL="0" indent="0">
              <a:buNone/>
            </a:pPr>
            <a:endParaRPr lang="en-AU" dirty="0" smtClean="0"/>
          </a:p>
          <a:p>
            <a:pPr marL="0" indent="0">
              <a:buNone/>
            </a:pPr>
            <a:r>
              <a:rPr lang="en-AU" dirty="0" smtClean="0"/>
              <a:t>Partnership between PCYC and RFQ</a:t>
            </a:r>
            <a:endParaRPr lang="en-AU" dirty="0"/>
          </a:p>
          <a:p>
            <a:pPr marL="0" indent="0">
              <a:buNone/>
            </a:pPr>
            <a:endParaRPr lang="en-AU"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0767" y="190087"/>
            <a:ext cx="6480688" cy="1747075"/>
          </a:xfrm>
          <a:prstGeom prst="rect">
            <a:avLst/>
          </a:prstGeom>
        </p:spPr>
      </p:pic>
    </p:spTree>
    <p:extLst>
      <p:ext uri="{BB962C8B-B14F-4D97-AF65-F5344CB8AC3E}">
        <p14:creationId xmlns:p14="http://schemas.microsoft.com/office/powerpoint/2010/main" val="1385341487"/>
      </p:ext>
    </p:extLst>
  </p:cSld>
  <p:clrMapOvr>
    <a:masterClrMapping/>
  </p:clrMapOvr>
  <p:transition spd="slow"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Enabling Participation</a:t>
            </a:r>
            <a:endParaRPr lang="en-AU" dirty="0"/>
          </a:p>
        </p:txBody>
      </p:sp>
      <p:sp>
        <p:nvSpPr>
          <p:cNvPr id="3" name="Content Placeholder 2"/>
          <p:cNvSpPr>
            <a:spLocks noGrp="1"/>
          </p:cNvSpPr>
          <p:nvPr>
            <p:ph idx="1"/>
          </p:nvPr>
        </p:nvSpPr>
        <p:spPr/>
        <p:txBody>
          <a:bodyPr/>
          <a:lstStyle/>
          <a:p>
            <a:pPr marL="0" indent="0">
              <a:buNone/>
            </a:pPr>
            <a:r>
              <a:rPr lang="en-AU" i="1" dirty="0" smtClean="0">
                <a:solidFill>
                  <a:schemeClr val="accent1">
                    <a:lumMod val="60000"/>
                    <a:lumOff val="40000"/>
                  </a:schemeClr>
                </a:solidFill>
                <a:latin typeface="Arial Black" panose="020B0A04020102020204" pitchFamily="34" charset="0"/>
              </a:rPr>
              <a:t>Local and personal</a:t>
            </a:r>
            <a:r>
              <a:rPr lang="en-AU" i="1" dirty="0" smtClean="0"/>
              <a:t>: the key to helping people get active and stay active</a:t>
            </a:r>
          </a:p>
          <a:p>
            <a:pPr marL="0" indent="0">
              <a:buNone/>
            </a:pPr>
            <a:endParaRPr lang="en-AU" i="1" dirty="0"/>
          </a:p>
          <a:p>
            <a:pPr marL="0" indent="0">
              <a:buNone/>
            </a:pPr>
            <a:endParaRPr lang="en-AU" i="1" dirty="0" smtClean="0"/>
          </a:p>
          <a:p>
            <a:endParaRPr lang="en-AU" i="1" dirty="0"/>
          </a:p>
        </p:txBody>
      </p:sp>
      <p:pic>
        <p:nvPicPr>
          <p:cNvPr id="4" name="Picture 3"/>
          <p:cNvPicPr>
            <a:picLocks noChangeAspect="1"/>
          </p:cNvPicPr>
          <p:nvPr/>
        </p:nvPicPr>
        <p:blipFill>
          <a:blip r:embed="rId3"/>
          <a:stretch>
            <a:fillRect/>
          </a:stretch>
        </p:blipFill>
        <p:spPr>
          <a:xfrm>
            <a:off x="609261" y="2340298"/>
            <a:ext cx="3588667" cy="2575507"/>
          </a:xfrm>
          <a:prstGeom prst="rect">
            <a:avLst/>
          </a:prstGeom>
        </p:spPr>
      </p:pic>
      <p:pic>
        <p:nvPicPr>
          <p:cNvPr id="5" name="Picture 4"/>
          <p:cNvPicPr>
            <a:picLocks noChangeAspect="1"/>
          </p:cNvPicPr>
          <p:nvPr/>
        </p:nvPicPr>
        <p:blipFill>
          <a:blip r:embed="rId4"/>
          <a:stretch>
            <a:fillRect/>
          </a:stretch>
        </p:blipFill>
        <p:spPr>
          <a:xfrm rot="21148371">
            <a:off x="5025595" y="2252010"/>
            <a:ext cx="3312579" cy="2686096"/>
          </a:xfrm>
          <a:prstGeom prst="rect">
            <a:avLst/>
          </a:prstGeom>
        </p:spPr>
      </p:pic>
    </p:spTree>
    <p:extLst>
      <p:ext uri="{BB962C8B-B14F-4D97-AF65-F5344CB8AC3E}">
        <p14:creationId xmlns:p14="http://schemas.microsoft.com/office/powerpoint/2010/main" val="3481839616"/>
      </p:ext>
    </p:extLst>
  </p:cSld>
  <p:clrMapOvr>
    <a:masterClrMapping/>
  </p:clrMapOvr>
  <p:transition spd="slow"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Enablers…</a:t>
            </a:r>
            <a:endParaRPr lang="en-AU" dirty="0"/>
          </a:p>
        </p:txBody>
      </p:sp>
      <p:sp>
        <p:nvSpPr>
          <p:cNvPr id="3" name="Content Placeholder 2"/>
          <p:cNvSpPr>
            <a:spLocks noGrp="1"/>
          </p:cNvSpPr>
          <p:nvPr>
            <p:ph idx="1"/>
          </p:nvPr>
        </p:nvSpPr>
        <p:spPr/>
        <p:txBody>
          <a:bodyPr/>
          <a:lstStyle/>
          <a:p>
            <a:r>
              <a:rPr lang="en-AU" sz="2400" b="1" dirty="0" smtClean="0"/>
              <a:t>Location </a:t>
            </a:r>
            <a:r>
              <a:rPr lang="en-AU" sz="2400" dirty="0" smtClean="0"/>
              <a:t>– local PCYC, inclusive</a:t>
            </a:r>
            <a:r>
              <a:rPr lang="en-AU" sz="2400" dirty="0"/>
              <a:t> </a:t>
            </a:r>
            <a:r>
              <a:rPr lang="en-AU" sz="2400" dirty="0" smtClean="0"/>
              <a:t>and  affordable</a:t>
            </a:r>
          </a:p>
          <a:p>
            <a:r>
              <a:rPr lang="en-AU" sz="2400" b="1" dirty="0" smtClean="0"/>
              <a:t>Experienced </a:t>
            </a:r>
            <a:r>
              <a:rPr lang="en-AU" sz="2400" b="1" dirty="0" smtClean="0"/>
              <a:t>Professional Staff </a:t>
            </a:r>
            <a:r>
              <a:rPr lang="en-AU" sz="2400" dirty="0" smtClean="0"/>
              <a:t>– Mental Health friendly Exercise  Physiologist and Dietitian</a:t>
            </a:r>
            <a:endParaRPr lang="en-AU" sz="2400" dirty="0"/>
          </a:p>
          <a:p>
            <a:r>
              <a:rPr lang="en-AU" sz="2400" b="1" dirty="0" smtClean="0"/>
              <a:t>Individualised Recovery </a:t>
            </a:r>
            <a:r>
              <a:rPr lang="en-AU" sz="2400" b="1" dirty="0"/>
              <a:t>Support </a:t>
            </a:r>
            <a:r>
              <a:rPr lang="en-AU" sz="2400" dirty="0" smtClean="0"/>
              <a:t>– motivation, practical support, problem </a:t>
            </a:r>
            <a:r>
              <a:rPr lang="en-AU" sz="2400" dirty="0" smtClean="0"/>
              <a:t>solving</a:t>
            </a:r>
          </a:p>
          <a:p>
            <a:r>
              <a:rPr lang="en-AU" sz="2400" b="1" dirty="0" smtClean="0"/>
              <a:t>Peer Support </a:t>
            </a:r>
          </a:p>
          <a:p>
            <a:pPr marL="0" indent="0" algn="ctr">
              <a:buNone/>
            </a:pPr>
            <a:r>
              <a:rPr lang="en-AU" sz="2000" i="1" dirty="0" smtClean="0">
                <a:solidFill>
                  <a:schemeClr val="accent4">
                    <a:lumMod val="75000"/>
                  </a:schemeClr>
                </a:solidFill>
              </a:rPr>
              <a:t>We can share things with the group. We understand each other and we can help each other. We can celebrate that we all got here today! </a:t>
            </a:r>
            <a:endParaRPr lang="en-AU" sz="2000" i="1" dirty="0">
              <a:solidFill>
                <a:schemeClr val="accent4">
                  <a:lumMod val="75000"/>
                </a:schemeClr>
              </a:solidFill>
            </a:endParaRPr>
          </a:p>
          <a:p>
            <a:endParaRPr lang="en-AU" dirty="0">
              <a:solidFill>
                <a:schemeClr val="accent4">
                  <a:lumMod val="75000"/>
                </a:schemeClr>
              </a:solidFill>
            </a:endParaRPr>
          </a:p>
        </p:txBody>
      </p:sp>
    </p:spTree>
    <p:extLst>
      <p:ext uri="{BB962C8B-B14F-4D97-AF65-F5344CB8AC3E}">
        <p14:creationId xmlns:p14="http://schemas.microsoft.com/office/powerpoint/2010/main" val="3652084800"/>
      </p:ext>
    </p:extLst>
  </p:cSld>
  <p:clrMapOvr>
    <a:masterClrMapping/>
  </p:clrMapOvr>
  <p:transition spd="slow" advClick="0"/>
</p:sld>
</file>

<file path=ppt/theme/theme1.xml><?xml version="1.0" encoding="utf-8"?>
<a:theme xmlns:a="http://schemas.openxmlformats.org/drawingml/2006/main" name="Office Theme">
  <a:themeElements>
    <a:clrScheme name="Custom 3">
      <a:dk1>
        <a:srgbClr val="4D4D4D"/>
      </a:dk1>
      <a:lt1>
        <a:sysClr val="window" lastClr="FFFFFF"/>
      </a:lt1>
      <a:dk2>
        <a:srgbClr val="EFA82F"/>
      </a:dk2>
      <a:lt2>
        <a:srgbClr val="FFFFFF"/>
      </a:lt2>
      <a:accent1>
        <a:srgbClr val="FF0000"/>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Document_x0020_ID xmlns="3261ac9f-1b12-41b8-9c88-af1d3f7f05e6" xsi:nil="true"/>
    <IconOverlay xmlns="http://schemas.microsoft.com/sharepoint/v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964A1A74E45EB409F75177009E37453" ma:contentTypeVersion="0" ma:contentTypeDescription="Create a new document." ma:contentTypeScope="" ma:versionID="7d64e77e41d07b678f993243fc02fe27">
  <xsd:schema xmlns:xsd="http://www.w3.org/2001/XMLSchema" xmlns:xs="http://www.w3.org/2001/XMLSchema" xmlns:p="http://schemas.microsoft.com/office/2006/metadata/properties" xmlns:ns2="3261ac9f-1b12-41b8-9c88-af1d3f7f05e6" xmlns:ns3="http://schemas.microsoft.com/sharepoint/v4" targetNamespace="http://schemas.microsoft.com/office/2006/metadata/properties" ma:root="true" ma:fieldsID="15349fe113851e0d1d0ff1832de470f1" ns2:_="" ns3:_="">
    <xsd:import namespace="3261ac9f-1b12-41b8-9c88-af1d3f7f05e6"/>
    <xsd:import namespace="http://schemas.microsoft.com/sharepoint/v4"/>
    <xsd:element name="properties">
      <xsd:complexType>
        <xsd:sequence>
          <xsd:element name="documentManagement">
            <xsd:complexType>
              <xsd:all>
                <xsd:element ref="ns2:Document_x0020_ID" minOccurs="0"/>
                <xsd:element ref="ns3:IconOverla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61ac9f-1b12-41b8-9c88-af1d3f7f05e6" elementFormDefault="qualified">
    <xsd:import namespace="http://schemas.microsoft.com/office/2006/documentManagement/types"/>
    <xsd:import namespace="http://schemas.microsoft.com/office/infopath/2007/PartnerControls"/>
    <xsd:element name="Document_x0020_ID" ma:index="8" nillable="true" ma:displayName="Document ID" ma:internalName="Document_x0020_ID">
      <xsd:simpleType>
        <xsd:restriction base="dms:Text">
          <xsd:maxLength value="10"/>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DB0A793-924D-4B70-BA20-99BF52594C2A}">
  <ds:schemaRefs>
    <ds:schemaRef ds:uri="http://schemas.microsoft.com/sharepoint/v3/contenttype/forms"/>
  </ds:schemaRefs>
</ds:datastoreItem>
</file>

<file path=customXml/itemProps2.xml><?xml version="1.0" encoding="utf-8"?>
<ds:datastoreItem xmlns:ds="http://schemas.openxmlformats.org/officeDocument/2006/customXml" ds:itemID="{C068F66E-8FEA-4004-9933-001A4DCA5890}">
  <ds:schemaRefs>
    <ds:schemaRef ds:uri="http://purl.org/dc/dcmitype/"/>
    <ds:schemaRef ds:uri="http://schemas.microsoft.com/office/infopath/2007/PartnerControls"/>
    <ds:schemaRef ds:uri="http://purl.org/dc/elements/1.1/"/>
    <ds:schemaRef ds:uri="http://schemas.microsoft.com/office/2006/metadata/properties"/>
    <ds:schemaRef ds:uri="3261ac9f-1b12-41b8-9c88-af1d3f7f05e6"/>
    <ds:schemaRef ds:uri="http://schemas.microsoft.com/office/2006/documentManagement/types"/>
    <ds:schemaRef ds:uri="http://schemas.openxmlformats.org/package/2006/metadata/core-properties"/>
    <ds:schemaRef ds:uri="http://schemas.microsoft.com/sharepoint/v4"/>
    <ds:schemaRef ds:uri="http://www.w3.org/XML/1998/namespace"/>
    <ds:schemaRef ds:uri="http://purl.org/dc/terms/"/>
  </ds:schemaRefs>
</ds:datastoreItem>
</file>

<file path=customXml/itemProps3.xml><?xml version="1.0" encoding="utf-8"?>
<ds:datastoreItem xmlns:ds="http://schemas.openxmlformats.org/officeDocument/2006/customXml" ds:itemID="{193ECA23-DB11-430F-8BA8-97A52CCADA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61ac9f-1b12-41b8-9c88-af1d3f7f05e6"/>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9359</TotalTime>
  <Words>1216</Words>
  <Application>Microsoft Office PowerPoint</Application>
  <PresentationFormat>On-screen Show (16:9)</PresentationFormat>
  <Paragraphs>161</Paragraphs>
  <Slides>15</Slides>
  <Notes>15</Notes>
  <HiddenSlides>0</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15</vt:i4>
      </vt:variant>
    </vt:vector>
  </HeadingPairs>
  <TitlesOfParts>
    <vt:vector size="33" baseType="lpstr">
      <vt:lpstr>Batang</vt:lpstr>
      <vt:lpstr>ＭＳ Ｐゴシック</vt:lpstr>
      <vt:lpstr>Aharoni</vt:lpstr>
      <vt:lpstr>Algerian</vt:lpstr>
      <vt:lpstr>AntiqueOlv</vt:lpstr>
      <vt:lpstr>Arial</vt:lpstr>
      <vt:lpstr>Arial Black</vt:lpstr>
      <vt:lpstr>Baskerville Old Face</vt:lpstr>
      <vt:lpstr>Bauhaus 93</vt:lpstr>
      <vt:lpstr>Berlin Sans FB Demi</vt:lpstr>
      <vt:lpstr>Bernard MT Condensed</vt:lpstr>
      <vt:lpstr>Broadway</vt:lpstr>
      <vt:lpstr>Calibri</vt:lpstr>
      <vt:lpstr>Oswald Light</vt:lpstr>
      <vt:lpstr>Symbol</vt:lpstr>
      <vt:lpstr>Times New Roman</vt:lpstr>
      <vt:lpstr>Wingdings</vt:lpstr>
      <vt:lpstr>Office Theme</vt:lpstr>
      <vt:lpstr>PowerPoint Presentation</vt:lpstr>
      <vt:lpstr>PowerPoint Presentation</vt:lpstr>
      <vt:lpstr>Acknowledgement</vt:lpstr>
      <vt:lpstr>Physical Health and Mental Health </vt:lpstr>
      <vt:lpstr>Physical activity</vt:lpstr>
      <vt:lpstr>PowerPoint Presentation</vt:lpstr>
      <vt:lpstr>PowerPoint Presentation</vt:lpstr>
      <vt:lpstr>Enabling Participation</vt:lpstr>
      <vt:lpstr>Enablers…</vt:lpstr>
      <vt:lpstr>Program Overview</vt:lpstr>
      <vt:lpstr>Program Overview</vt:lpstr>
      <vt:lpstr>Programs across Queensland </vt:lpstr>
      <vt:lpstr>Outcomes </vt:lpstr>
      <vt:lpstr>Take – home messages</vt:lpstr>
      <vt:lpstr>Winners are Grinners!! Queensland Mental Health Week Awards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ONE</dc:title>
  <dc:creator>iMac</dc:creator>
  <cp:lastModifiedBy>Sarah Childs</cp:lastModifiedBy>
  <cp:revision>1366</cp:revision>
  <cp:lastPrinted>2018-10-23T07:26:11Z</cp:lastPrinted>
  <dcterms:created xsi:type="dcterms:W3CDTF">2014-02-25T01:14:32Z</dcterms:created>
  <dcterms:modified xsi:type="dcterms:W3CDTF">2018-10-26T03:20:35Z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0x0101006964A1A74E45EB409F75177009E37453</vt:lpwstr>
  </property>
</Properties>
</file>