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74" r:id="rId3"/>
    <p:sldId id="259" r:id="rId4"/>
    <p:sldId id="258" r:id="rId5"/>
    <p:sldId id="265" r:id="rId6"/>
    <p:sldId id="271" r:id="rId7"/>
    <p:sldId id="266" r:id="rId8"/>
    <p:sldId id="269" r:id="rId9"/>
    <p:sldId id="275" r:id="rId10"/>
    <p:sldId id="268" r:id="rId11"/>
    <p:sldId id="273" r:id="rId12"/>
    <p:sldId id="267" r:id="rId13"/>
    <p:sldId id="270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2A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D6206-6195-4E97-B34A-AC944F9FB552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45C29-ED46-4894-89DD-ACCA7F40321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42621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5C29-ED46-4894-89DD-ACCA7F40321F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5768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5C29-ED46-4894-89DD-ACCA7F40321F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43937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5C29-ED46-4894-89DD-ACCA7F40321F}" type="slidenum">
              <a:rPr lang="en-NZ" smtClean="0"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82969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5C29-ED46-4894-89DD-ACCA7F40321F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77127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5C29-ED46-4894-89DD-ACCA7F40321F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6262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5C29-ED46-4894-89DD-ACCA7F40321F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43732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5C29-ED46-4894-89DD-ACCA7F40321F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14120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5C29-ED46-4894-89DD-ACCA7F40321F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38469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5C29-ED46-4894-89DD-ACCA7F40321F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89044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5C29-ED46-4894-89DD-ACCA7F40321F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9306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45C29-ED46-4894-89DD-ACCA7F40321F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21215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DAAE7-608F-4545-A31F-7CD80342BD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DDF4C0-7C55-4B52-96E5-5B0BC33D27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F7B9B-6E11-4088-AD82-4819DA2D3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09F1E-B8DA-4AFA-BCFA-E29552E39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82091-DB02-4EA4-AB81-425860507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546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F533C-AE34-462F-9810-156509EC6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5E97F1-A64F-4B90-8729-30050B32F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0F10C-9CAA-4891-93DB-0E4F7330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D9048-56BC-463E-96B6-1A0FC1B76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CA6B8-7049-4CAF-987D-E1E54F243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78023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510F21-332C-4857-8B77-A503C4FBAC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B5697B-5816-4CE9-978F-6FF0BB264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298DE-01A1-43E7-A7B6-7E4251F69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6EDB4-B5EC-417A-AA1B-F29C58441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F2887-EEDF-4E6F-B0B1-E1F4718B2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80864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C5878-4301-484C-B586-25FEC95F8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43B58-A746-41B0-B5A7-B036A54E18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EF925-B23A-4C4B-B23E-4F56353CC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8BDDF-B85B-49B6-9681-B5EF53E30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A96CB-0C2F-4312-9BE5-9CFA11FC1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1996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6F820-EFB8-4C7F-8C6B-74E8DC6D7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36DFCC-9A7E-4FFC-8117-0188DC872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7C73C-B80E-4AEF-A607-718B71790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02A352-28F1-4284-9BFB-AAA7F9A96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533B6-498A-4484-8A33-B54E48275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6462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92F5E-93E1-4C94-B84B-22EB2FAED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DC2DB-4634-4BA8-8D3C-542390EE4D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F6239A-4666-461F-B255-A2E349B3E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479D29-1A5E-40A5-A988-D26EBB7CB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A70CE4-9CB2-46FC-BC5A-D7DC4FCF8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7A9BED-980F-40BF-ACED-E107EE674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3033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4C9F7-A915-41CD-9B7A-ABBEE79E6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73546-D13F-4D2B-9295-34BA7913D8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43745-A0A4-47B2-9149-2048A05AC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81C7EE-99FC-41AF-9D9B-99D3AAC1C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4853B9-B08A-4892-805F-664AE6301A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3E0FAA-837B-40EF-A650-D3CCB1B3F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B255E7-E2EA-44BC-A338-8487EEA3C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A18325-8EB8-45E6-BABA-273B54DF1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4363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C39E8-AAC5-465F-9101-C2E91A6B6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782212-0D7E-4B45-AEB4-65E579AB3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E5C360-8BE5-43EB-B215-66B28D1A0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096A6-D872-4D03-BDE3-96718900E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9594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F5CB6A-61C3-4B0F-8238-A1A52B834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F2BBDB-E591-4FED-B60D-1AB31ABC2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5E9EEA-D805-4B41-BBAD-7F1A1A584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0042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B23D0-02DE-4113-B8FF-214C2AF50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26F9C-D675-412B-B944-845C44383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C3F33-CE2C-490C-958B-2FB8F705F3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9EDCB8-614F-437B-B2B7-BAD7F5EFC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B5D36D-662D-40D2-96F7-39CFECD00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62B30-9C27-40FE-ADE7-F40A9F98A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80947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8E9F5-4065-483E-AC5D-0E95A3859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775C16-A245-490C-8B57-66CE8A9BB3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CC8E6B-62D7-4853-9BF2-CFC819D591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B5F1F9-1B50-4D27-90E4-E9A82A367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9EB7CD-718E-4B4E-9A2E-887FD65D2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727C09-5FD4-4AE2-ACF3-73FED4D58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41258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D67806-9DD9-48E7-8B3E-D01A2721B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2436F8-4A78-4633-A6F3-8C2C8E52B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7159A2-AB90-4F76-980E-83C307DBE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AAA5E-B63D-4257-A5BD-9C10692D8D44}" type="datetimeFigureOut">
              <a:rPr lang="en-NZ" smtClean="0"/>
              <a:t>1/11/2018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F987D-CF6B-4081-8ED8-F161B6AB1F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AE60B-792E-42A5-9AF9-DEAFA8055D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26C7A-40CD-4310-BEA0-EAFD4F592C4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3424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A408D45-7E9B-45D3-8D66-F806E45B43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546908"/>
              </p:ext>
            </p:extLst>
          </p:nvPr>
        </p:nvGraphicFramePr>
        <p:xfrm>
          <a:off x="24350" y="0"/>
          <a:ext cx="1216765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7650">
                  <a:extLst>
                    <a:ext uri="{9D8B030D-6E8A-4147-A177-3AD203B41FA5}">
                      <a16:colId xmlns:a16="http://schemas.microsoft.com/office/drawing/2014/main" val="752995097"/>
                    </a:ext>
                  </a:extLst>
                </a:gridCol>
              </a:tblGrid>
              <a:tr h="150738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552950"/>
                  </a:ext>
                </a:extLst>
              </a:tr>
              <a:tr h="535062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364036"/>
                  </a:ext>
                </a:extLst>
              </a:tr>
            </a:tbl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4AF97-E86B-434B-9E4E-3E0944C66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994" y="262923"/>
            <a:ext cx="11820713" cy="91096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1"/>
                </a:solidFill>
                <a:cs typeface="Times New Roman" panose="02020603050405020304" pitchFamily="18" charset="0"/>
              </a:rPr>
              <a:t>How ‘well’ are addiction practitioners in NZ?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940B1B-0670-47AD-95CF-B0EF785881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2" t="2975" r="4533" b="4064"/>
          <a:stretch/>
        </p:blipFill>
        <p:spPr>
          <a:xfrm>
            <a:off x="24350" y="1528175"/>
            <a:ext cx="5103049" cy="53754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F8C9D1-2B43-4792-BE91-8875CE19A615}"/>
              </a:ext>
            </a:extLst>
          </p:cNvPr>
          <p:cNvSpPr txBox="1"/>
          <p:nvPr/>
        </p:nvSpPr>
        <p:spPr>
          <a:xfrm>
            <a:off x="5222704" y="1599900"/>
            <a:ext cx="674201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>
                <a:solidFill>
                  <a:schemeClr val="tx2"/>
                </a:solidFill>
              </a:rPr>
              <a:t>Why do I care?</a:t>
            </a:r>
          </a:p>
          <a:p>
            <a:r>
              <a:rPr lang="en-NZ" sz="2400" dirty="0">
                <a:solidFill>
                  <a:schemeClr val="tx2"/>
                </a:solidFill>
              </a:rPr>
              <a:t>Because the wellbeing of this workforce impacts the wellbeing of my own family. </a:t>
            </a:r>
          </a:p>
          <a:p>
            <a:r>
              <a:rPr lang="en-NZ" sz="2400" dirty="0">
                <a:solidFill>
                  <a:schemeClr val="tx2"/>
                </a:solidFill>
              </a:rPr>
              <a:t>The lived experience that makes us amazing at our job, can also get in the way of it.</a:t>
            </a:r>
          </a:p>
          <a:p>
            <a:r>
              <a:rPr lang="en-NZ" sz="4000" dirty="0">
                <a:solidFill>
                  <a:schemeClr val="tx2"/>
                </a:solidFill>
              </a:rPr>
              <a:t>Why does this matter?</a:t>
            </a:r>
          </a:p>
          <a:p>
            <a:r>
              <a:rPr lang="en-NZ" sz="2400" dirty="0">
                <a:solidFill>
                  <a:schemeClr val="tx2"/>
                </a:solidFill>
              </a:rPr>
              <a:t>We love the ‘recovered and happy’ story, but its often not a true story. How much truth are we comfortable telling? </a:t>
            </a:r>
          </a:p>
          <a:p>
            <a:r>
              <a:rPr lang="en-NZ" sz="4000" dirty="0">
                <a:solidFill>
                  <a:schemeClr val="tx2"/>
                </a:solidFill>
              </a:rPr>
              <a:t>What has already been done?</a:t>
            </a:r>
          </a:p>
          <a:p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83506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9C73A27-43F3-4AA8-8A15-6DAB5DC179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9838487"/>
              </p:ext>
            </p:extLst>
          </p:nvPr>
        </p:nvGraphicFramePr>
        <p:xfrm>
          <a:off x="0" y="1"/>
          <a:ext cx="121920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500557685"/>
                    </a:ext>
                  </a:extLst>
                </a:gridCol>
              </a:tblGrid>
              <a:tr h="11237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44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During the fourth and fifth years of practice</a:t>
                      </a:r>
                    </a:p>
                    <a:p>
                      <a:endParaRPr lang="en-NZ" sz="16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660461"/>
                  </a:ext>
                </a:extLst>
              </a:tr>
              <a:tr h="398968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480591"/>
                  </a:ext>
                </a:extLst>
              </a:tr>
              <a:tr h="5335259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852384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69A20EF-187F-419D-A721-FCFE1FA6E4A8}"/>
              </a:ext>
            </a:extLst>
          </p:cNvPr>
          <p:cNvSpPr txBox="1"/>
          <p:nvPr/>
        </p:nvSpPr>
        <p:spPr>
          <a:xfrm>
            <a:off x="245075" y="1890584"/>
            <a:ext cx="1170184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>
                <a:solidFill>
                  <a:schemeClr val="tx2"/>
                </a:solidFill>
              </a:rPr>
              <a:t>Mental health deterioration higher than any other stage of practice, with 83.3% of practitioners reflecting a deterioration. 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Practitioners at this stage of practice were 39% more likely to develop a substance use issue while working in addiction services than those in their 1</a:t>
            </a:r>
            <a:r>
              <a:rPr lang="en-NZ" sz="2400" baseline="30000" dirty="0">
                <a:solidFill>
                  <a:schemeClr val="tx2"/>
                </a:solidFill>
              </a:rPr>
              <a:t>st</a:t>
            </a:r>
            <a:r>
              <a:rPr lang="en-NZ" sz="2400" dirty="0">
                <a:solidFill>
                  <a:schemeClr val="tx2"/>
                </a:solidFill>
              </a:rPr>
              <a:t>, 2</a:t>
            </a:r>
            <a:r>
              <a:rPr lang="en-NZ" sz="2400" baseline="30000" dirty="0">
                <a:solidFill>
                  <a:schemeClr val="tx2"/>
                </a:solidFill>
              </a:rPr>
              <a:t>nd</a:t>
            </a:r>
            <a:r>
              <a:rPr lang="en-NZ" sz="2400" dirty="0">
                <a:solidFill>
                  <a:schemeClr val="tx2"/>
                </a:solidFill>
              </a:rPr>
              <a:t> and 3</a:t>
            </a:r>
            <a:r>
              <a:rPr lang="en-NZ" sz="2400" baseline="30000" dirty="0">
                <a:solidFill>
                  <a:schemeClr val="tx2"/>
                </a:solidFill>
              </a:rPr>
              <a:t>rd</a:t>
            </a:r>
            <a:r>
              <a:rPr lang="en-NZ" sz="2400" dirty="0">
                <a:solidFill>
                  <a:schemeClr val="tx2"/>
                </a:solidFill>
              </a:rPr>
              <a:t> years. 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Concurrent deterioration reflected in physical, social and spiritual wellbeing. 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This stage of professional practice is likely to be the most turbulent for practitioners across all dimensions of Te Whare Tapa Wha. 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For the first time, males are more likely than females or non-binary people to be practicing.</a:t>
            </a:r>
          </a:p>
        </p:txBody>
      </p:sp>
    </p:spTree>
    <p:extLst>
      <p:ext uri="{BB962C8B-B14F-4D97-AF65-F5344CB8AC3E}">
        <p14:creationId xmlns:p14="http://schemas.microsoft.com/office/powerpoint/2010/main" val="3132576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0C4036-7917-4AC4-8B6B-908173C946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909" y="-10824"/>
            <a:ext cx="9700181" cy="6879648"/>
          </a:xfrm>
        </p:spPr>
      </p:pic>
    </p:spTree>
    <p:extLst>
      <p:ext uri="{BB962C8B-B14F-4D97-AF65-F5344CB8AC3E}">
        <p14:creationId xmlns:p14="http://schemas.microsoft.com/office/powerpoint/2010/main" val="4183867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89F6662-9173-4586-A2F0-E80D8DED6E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053564"/>
              </p:ext>
            </p:extLst>
          </p:nvPr>
        </p:nvGraphicFramePr>
        <p:xfrm>
          <a:off x="0" y="0"/>
          <a:ext cx="12192000" cy="688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1623494461"/>
                    </a:ext>
                  </a:extLst>
                </a:gridCol>
              </a:tblGrid>
              <a:tr h="14340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44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Between the fifth and tenth years of practice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508930"/>
                  </a:ext>
                </a:extLst>
              </a:tr>
              <a:tr h="373448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434841"/>
                  </a:ext>
                </a:extLst>
              </a:tr>
              <a:tr h="5074302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54710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096A000-FB60-4C46-A4B6-01CC83E3D406}"/>
              </a:ext>
            </a:extLst>
          </p:cNvPr>
          <p:cNvSpPr txBox="1"/>
          <p:nvPr/>
        </p:nvSpPr>
        <p:spPr>
          <a:xfrm>
            <a:off x="65988" y="1822830"/>
            <a:ext cx="75099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>
                <a:solidFill>
                  <a:schemeClr val="tx2"/>
                </a:solidFill>
              </a:rPr>
              <a:t>Reduction in alcohol use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Reduction in use of illicit substances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Increased use of prescription medication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Increased prioritisation of physical health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Increased time spent with loved ones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Reduction in anxiety and panic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Increased sense of relevance and purpose</a:t>
            </a:r>
            <a:endParaRPr lang="en-NZ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BA6887-28B2-4C14-A876-43EAD45E8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293" y="1822830"/>
            <a:ext cx="4350707" cy="505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39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7441B5A-81EB-4D63-BABC-D95C02A945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45089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564026839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89034191"/>
                    </a:ext>
                  </a:extLst>
                </a:gridCol>
              </a:tblGrid>
              <a:tr h="18894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Between the tenth and fifteenth years of practice</a:t>
                      </a:r>
                    </a:p>
                    <a:p>
                      <a:pPr algn="ctr"/>
                      <a:endParaRPr lang="en-NZ" sz="3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3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 practicing for over 15 years</a:t>
                      </a:r>
                    </a:p>
                    <a:p>
                      <a:pPr algn="ctr"/>
                      <a:endParaRPr lang="en-NZ" sz="32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009346"/>
                  </a:ext>
                </a:extLst>
              </a:tr>
              <a:tr h="400093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25162"/>
                  </a:ext>
                </a:extLst>
              </a:tr>
              <a:tr h="45684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Reduction in illicit substance use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Reduction in alcohol use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indication of smoking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in regular GP attendance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75% Male</a:t>
                      </a:r>
                      <a:endParaRPr lang="en-NZ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280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Belief that their role gives them a sense of meaning  in life (100%). </a:t>
                      </a:r>
                    </a:p>
                    <a:p>
                      <a:r>
                        <a:rPr lang="en-NZ" sz="2800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100% Male</a:t>
                      </a:r>
                    </a:p>
                    <a:p>
                      <a:endParaRPr lang="en-NZ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161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7669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09BE77-CCFA-45FC-A779-3F0DAAA2CD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782" y="853580"/>
            <a:ext cx="5638630" cy="51508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739684-9709-462C-802A-B5302D3A3454}"/>
              </a:ext>
            </a:extLst>
          </p:cNvPr>
          <p:cNvSpPr txBox="1"/>
          <p:nvPr/>
        </p:nvSpPr>
        <p:spPr>
          <a:xfrm>
            <a:off x="159967" y="78832"/>
            <a:ext cx="5108319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dirty="0"/>
              <a:t>Reframing professionalism: </a:t>
            </a:r>
          </a:p>
          <a:p>
            <a:endParaRPr lang="en-NZ" sz="2000" b="1" dirty="0"/>
          </a:p>
          <a:p>
            <a:r>
              <a:rPr lang="en-NZ" sz="2000" dirty="0"/>
              <a:t>-What place is there for transparent connection and vulnerability in professional practice? </a:t>
            </a:r>
          </a:p>
          <a:p>
            <a:endParaRPr lang="en-NZ" sz="2000" dirty="0"/>
          </a:p>
          <a:p>
            <a:r>
              <a:rPr lang="en-NZ" sz="2000" dirty="0"/>
              <a:t>-How much honesty is too much? </a:t>
            </a:r>
          </a:p>
          <a:p>
            <a:endParaRPr lang="en-NZ" sz="2000" dirty="0"/>
          </a:p>
          <a:p>
            <a:r>
              <a:rPr lang="en-NZ" sz="2000" dirty="0"/>
              <a:t>-Can competent addiction practice and an active addiction co-exist? </a:t>
            </a:r>
          </a:p>
          <a:p>
            <a:endParaRPr lang="en-NZ" sz="2000" dirty="0"/>
          </a:p>
          <a:p>
            <a:r>
              <a:rPr lang="en-NZ" sz="2000" dirty="0"/>
              <a:t>-What does our answer reflect about our own beliefs of addiction? </a:t>
            </a:r>
          </a:p>
          <a:p>
            <a:endParaRPr lang="en-NZ" sz="2000" dirty="0"/>
          </a:p>
          <a:p>
            <a:r>
              <a:rPr lang="en-NZ" sz="2000" dirty="0"/>
              <a:t>-How do we define a ‘professional’?</a:t>
            </a:r>
          </a:p>
          <a:p>
            <a:endParaRPr lang="en-NZ" sz="2000" b="1" dirty="0"/>
          </a:p>
          <a:p>
            <a:r>
              <a:rPr lang="en-NZ" sz="2000" dirty="0"/>
              <a:t>-How does lived experience relate to our definition of a professional? </a:t>
            </a:r>
          </a:p>
        </p:txBody>
      </p:sp>
    </p:spTree>
    <p:extLst>
      <p:ext uri="{BB962C8B-B14F-4D97-AF65-F5344CB8AC3E}">
        <p14:creationId xmlns:p14="http://schemas.microsoft.com/office/powerpoint/2010/main" val="155574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4332159-4425-47D0-A115-16C41AE5BD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731" y="31201"/>
            <a:ext cx="7866538" cy="679559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A56BEBA-E4D4-4476-B3C5-7524983C0F0B}"/>
              </a:ext>
            </a:extLst>
          </p:cNvPr>
          <p:cNvSpPr/>
          <p:nvPr/>
        </p:nvSpPr>
        <p:spPr>
          <a:xfrm>
            <a:off x="6476214" y="2969443"/>
            <a:ext cx="1140644" cy="11217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66370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7E12189-DE26-474A-AF2E-86DC2EE6A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377573"/>
              </p:ext>
            </p:extLst>
          </p:nvPr>
        </p:nvGraphicFramePr>
        <p:xfrm>
          <a:off x="103695" y="75414"/>
          <a:ext cx="12009747" cy="6735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3367">
                  <a:extLst>
                    <a:ext uri="{9D8B030D-6E8A-4147-A177-3AD203B41FA5}">
                      <a16:colId xmlns:a16="http://schemas.microsoft.com/office/drawing/2014/main" val="1772894767"/>
                    </a:ext>
                  </a:extLst>
                </a:gridCol>
                <a:gridCol w="6506380">
                  <a:extLst>
                    <a:ext uri="{9D8B030D-6E8A-4147-A177-3AD203B41FA5}">
                      <a16:colId xmlns:a16="http://schemas.microsoft.com/office/drawing/2014/main" val="2351940589"/>
                    </a:ext>
                  </a:extLst>
                </a:gridCol>
              </a:tblGrid>
              <a:tr h="1005438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After 1 month as an addiction practitioner</a:t>
                      </a:r>
                      <a:endParaRPr lang="en-NZ" sz="3200" b="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After 3 years as an addiction practitioner</a:t>
                      </a:r>
                      <a:endParaRPr lang="en-NZ" sz="3200" b="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652688"/>
                  </a:ext>
                </a:extLst>
              </a:tr>
              <a:tr h="5668740">
                <a:tc>
                  <a:txBody>
                    <a:bodyPr/>
                    <a:lstStyle/>
                    <a:p>
                      <a:pPr algn="ctr"/>
                      <a:endParaRPr lang="en-NZ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b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094091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3737D6BB-08A8-4048-95FB-9ED4F5BF11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42" b="19622"/>
          <a:stretch/>
        </p:blipFill>
        <p:spPr>
          <a:xfrm>
            <a:off x="103695" y="1110373"/>
            <a:ext cx="5495827" cy="56276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2802B5-F6B3-4331-8BC1-11B950E1C60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5" r="5230" b="10859"/>
          <a:stretch/>
        </p:blipFill>
        <p:spPr>
          <a:xfrm>
            <a:off x="5599522" y="1098776"/>
            <a:ext cx="6513920" cy="564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65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C5B2336-3224-4C03-9D86-6434047F0B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56462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3309350405"/>
                    </a:ext>
                  </a:extLst>
                </a:gridCol>
              </a:tblGrid>
              <a:tr h="1082897">
                <a:tc>
                  <a:txBody>
                    <a:bodyPr/>
                    <a:lstStyle/>
                    <a:p>
                      <a:pPr algn="ctr"/>
                      <a:r>
                        <a:rPr lang="en-NZ" sz="5400" dirty="0"/>
                        <a:t>Riveting details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534126"/>
                  </a:ext>
                </a:extLst>
              </a:tr>
              <a:tr h="5775103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en-NZ" sz="2400" dirty="0">
                          <a:solidFill>
                            <a:schemeClr val="tx2"/>
                          </a:solidFill>
                          <a:cs typeface="Times New Roman" panose="02020603050405020304" pitchFamily="18" charset="0"/>
                        </a:rPr>
                        <a:t>The focus of the study was to understand how addiction practitioners consider their wellbeing has changed since working as a practitioner. </a:t>
                      </a:r>
                    </a:p>
                    <a:p>
                      <a:pPr marL="0" indent="0" algn="just">
                        <a:buNone/>
                      </a:pPr>
                      <a:endParaRPr lang="en-NZ" sz="2400" dirty="0">
                        <a:solidFill>
                          <a:schemeClr val="tx2"/>
                        </a:solidFill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None/>
                      </a:pPr>
                      <a:endParaRPr lang="en-NZ" sz="2400" dirty="0">
                        <a:solidFill>
                          <a:schemeClr val="tx2"/>
                        </a:solidFill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en-NZ" sz="2400" dirty="0">
                          <a:solidFill>
                            <a:schemeClr val="tx2"/>
                          </a:solidFill>
                          <a:cs typeface="Times New Roman" panose="02020603050405020304" pitchFamily="18" charset="0"/>
                        </a:rPr>
                        <a:t>It set out to do this by applying indicators developed by Durie and Kingi (Hua Oranga) to identify data related to each indicator. </a:t>
                      </a:r>
                    </a:p>
                    <a:p>
                      <a:pPr marL="0" indent="0" algn="just">
                        <a:buNone/>
                      </a:pPr>
                      <a:endParaRPr lang="en-NZ" sz="2400" dirty="0">
                        <a:solidFill>
                          <a:schemeClr val="tx2"/>
                        </a:solidFill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None/>
                      </a:pPr>
                      <a:endParaRPr lang="en-NZ" sz="2400" dirty="0">
                        <a:solidFill>
                          <a:schemeClr val="tx2"/>
                        </a:solidFill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en-NZ" sz="2400" dirty="0">
                          <a:solidFill>
                            <a:schemeClr val="tx2"/>
                          </a:solidFill>
                          <a:cs typeface="Times New Roman" panose="02020603050405020304" pitchFamily="18" charset="0"/>
                        </a:rPr>
                        <a:t>This research used a questionnaire framed by the theoretical model of considering individual wellbeing, provided by Hua Oranga. </a:t>
                      </a:r>
                    </a:p>
                    <a:p>
                      <a:pPr marL="0" indent="0" algn="just">
                        <a:buNone/>
                      </a:pPr>
                      <a:endParaRPr lang="en-NZ" sz="2400" dirty="0">
                        <a:solidFill>
                          <a:schemeClr val="tx2"/>
                        </a:solidFill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en-NZ" sz="2400" dirty="0">
                          <a:solidFill>
                            <a:schemeClr val="tx2"/>
                          </a:solidFill>
                          <a:cs typeface="Times New Roman" panose="02020603050405020304" pitchFamily="18" charset="0"/>
                        </a:rPr>
                        <a:t>I got permission from Mason Durie to apply this framework (after intense questioning!) Data was analysed thematically with the assistance of software for data coding application and comparisons.</a:t>
                      </a:r>
                      <a:endParaRPr lang="en-NZ" sz="2400" b="0" dirty="0">
                        <a:solidFill>
                          <a:schemeClr val="tx2"/>
                        </a:solidFill>
                        <a:effectLst/>
                        <a:cs typeface="Times New Roman" panose="02020603050405020304" pitchFamily="18" charset="0"/>
                      </a:endParaRPr>
                    </a:p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736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152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2D747-3121-492E-9B07-FACE30049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864" y="280605"/>
            <a:ext cx="10370270" cy="115336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n-lt"/>
                <a:cs typeface="Times New Roman" panose="02020603050405020304" pitchFamily="18" charset="0"/>
              </a:rPr>
              <a:t>Wellbeing indicators designed by Durie and Kingi </a:t>
            </a:r>
            <a:endParaRPr lang="en-NZ" sz="40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027BFE2-2516-4280-992F-8121260683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476" y="1433965"/>
            <a:ext cx="9653047" cy="5058910"/>
          </a:xfrm>
        </p:spPr>
      </p:pic>
    </p:spTree>
    <p:extLst>
      <p:ext uri="{BB962C8B-B14F-4D97-AF65-F5344CB8AC3E}">
        <p14:creationId xmlns:p14="http://schemas.microsoft.com/office/powerpoint/2010/main" val="3518415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EE771-2369-4299-9AAF-202AD0D71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b="1" dirty="0"/>
              <a:t>Addiction Practitioner Wellbeing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130DE-A063-413F-BDAA-893DCCF15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1321" y="1871801"/>
            <a:ext cx="6618402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NZ" sz="3200" dirty="0"/>
              <a:t>Combined all data from research findings to tell the story of how addiction practitioners are likely to be impacted in terms of their wellbeing, as a result of the work they do.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E0F557-800C-4E08-8C03-7E94F205EA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723" y="1596011"/>
            <a:ext cx="4232635" cy="445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686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1193D4F-6BC1-4537-A022-A6044E663F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154208"/>
              </p:ext>
            </p:extLst>
          </p:nvPr>
        </p:nvGraphicFramePr>
        <p:xfrm>
          <a:off x="18854" y="0"/>
          <a:ext cx="12173146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3146">
                  <a:extLst>
                    <a:ext uri="{9D8B030D-6E8A-4147-A177-3AD203B41FA5}">
                      <a16:colId xmlns:a16="http://schemas.microsoft.com/office/drawing/2014/main" val="543325626"/>
                    </a:ext>
                  </a:extLst>
                </a:gridCol>
              </a:tblGrid>
              <a:tr h="10993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48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During the first year of practice</a:t>
                      </a:r>
                    </a:p>
                    <a:p>
                      <a:endParaRPr lang="en-NZ" sz="16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125491"/>
                  </a:ext>
                </a:extLst>
              </a:tr>
              <a:tr h="314092">
                <a:tc>
                  <a:txBody>
                    <a:bodyPr/>
                    <a:lstStyle/>
                    <a:p>
                      <a:endParaRPr lang="en-N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364728"/>
                  </a:ext>
                </a:extLst>
              </a:tr>
              <a:tr h="5444585">
                <a:tc>
                  <a:txBody>
                    <a:bodyPr/>
                    <a:lstStyle/>
                    <a:p>
                      <a:endParaRPr lang="en-N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4296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3AA0C93-B874-45FC-B9ED-51FFA6E21E0C}"/>
              </a:ext>
            </a:extLst>
          </p:cNvPr>
          <p:cNvSpPr txBox="1"/>
          <p:nvPr/>
        </p:nvSpPr>
        <p:spPr>
          <a:xfrm>
            <a:off x="116377" y="1482811"/>
            <a:ext cx="6582033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>
                <a:solidFill>
                  <a:schemeClr val="tx2"/>
                </a:solidFill>
              </a:rPr>
              <a:t>71.43% found the job helped their life make </a:t>
            </a:r>
          </a:p>
          <a:p>
            <a:r>
              <a:rPr lang="en-NZ" sz="2400" dirty="0">
                <a:solidFill>
                  <a:schemeClr val="tx2"/>
                </a:solidFill>
              </a:rPr>
              <a:t>sense. 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87.5% able to prioritise their spiritual wellbeing.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57.14% prioritising their own physical health since starting the job.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57.14% felt they became a more positive person since starting the job.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r>
              <a:rPr lang="en-NZ" sz="2400" dirty="0">
                <a:solidFill>
                  <a:schemeClr val="tx2"/>
                </a:solidFill>
              </a:rPr>
              <a:t>More males then females were likely to notice an improvement in their mental health in their first year of practice. </a:t>
            </a:r>
          </a:p>
          <a:p>
            <a:endParaRPr lang="en-NZ" sz="2400" dirty="0">
              <a:solidFill>
                <a:schemeClr val="tx2"/>
              </a:solidFill>
            </a:endParaRPr>
          </a:p>
          <a:p>
            <a:endParaRPr lang="en-NZ" sz="2400" dirty="0">
              <a:solidFill>
                <a:schemeClr val="tx2"/>
              </a:solidFill>
            </a:endParaRPr>
          </a:p>
          <a:p>
            <a:endParaRPr lang="en-NZ" sz="2400" dirty="0">
              <a:solidFill>
                <a:schemeClr val="tx2"/>
              </a:solidFill>
            </a:endParaRPr>
          </a:p>
          <a:p>
            <a:endParaRPr lang="en-NZ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25BD9B-8A40-44BA-B567-E2DC811302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8" r="6828"/>
          <a:stretch/>
        </p:blipFill>
        <p:spPr>
          <a:xfrm>
            <a:off x="6570630" y="1383698"/>
            <a:ext cx="5597705" cy="547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261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D96291-4AC1-4ED1-BABA-41F3F7BDC1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49080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2321539940"/>
                    </a:ext>
                  </a:extLst>
                </a:gridCol>
              </a:tblGrid>
              <a:tr h="8720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48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During the second and third years of practice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707504"/>
                  </a:ext>
                </a:extLst>
              </a:tr>
              <a:tr h="387561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306"/>
                  </a:ext>
                </a:extLst>
              </a:tr>
              <a:tr h="5598428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03750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39EDF9D-DE4E-41B1-B9CD-2D5666F3DE7A}"/>
              </a:ext>
            </a:extLst>
          </p:cNvPr>
          <p:cNvSpPr txBox="1"/>
          <p:nvPr/>
        </p:nvSpPr>
        <p:spPr>
          <a:xfrm>
            <a:off x="92676" y="1424290"/>
            <a:ext cx="7760043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>
                <a:solidFill>
                  <a:schemeClr val="tx2"/>
                </a:solidFill>
              </a:rPr>
              <a:t>Most likely to notice changes in physical and social wellbeing.</a:t>
            </a:r>
          </a:p>
          <a:p>
            <a:endParaRPr lang="en-NZ" sz="2000" dirty="0">
              <a:solidFill>
                <a:schemeClr val="tx2"/>
              </a:solidFill>
            </a:endParaRPr>
          </a:p>
          <a:p>
            <a:r>
              <a:rPr lang="en-NZ" sz="2000" dirty="0">
                <a:solidFill>
                  <a:schemeClr val="tx2"/>
                </a:solidFill>
              </a:rPr>
              <a:t>87.5% noted that food eaten is less nutritious than it was in their first year.</a:t>
            </a:r>
          </a:p>
          <a:p>
            <a:endParaRPr lang="en-NZ" sz="2000" dirty="0">
              <a:solidFill>
                <a:schemeClr val="tx2"/>
              </a:solidFill>
            </a:endParaRPr>
          </a:p>
          <a:p>
            <a:r>
              <a:rPr lang="en-NZ" sz="2000" dirty="0">
                <a:solidFill>
                  <a:schemeClr val="tx2"/>
                </a:solidFill>
              </a:rPr>
              <a:t>66% expounding the importance of physical wellbeing to their clients, but not prioritising it themselves.</a:t>
            </a:r>
          </a:p>
          <a:p>
            <a:endParaRPr lang="en-NZ" sz="2000" dirty="0">
              <a:solidFill>
                <a:schemeClr val="tx2"/>
              </a:solidFill>
            </a:endParaRPr>
          </a:p>
          <a:p>
            <a:r>
              <a:rPr lang="en-NZ" sz="2000" dirty="0">
                <a:solidFill>
                  <a:schemeClr val="tx2"/>
                </a:solidFill>
              </a:rPr>
              <a:t>Nearly 70% experienced a deterioration in their social and family lives. </a:t>
            </a:r>
          </a:p>
          <a:p>
            <a:endParaRPr lang="en-NZ" sz="2000" dirty="0">
              <a:solidFill>
                <a:schemeClr val="tx2"/>
              </a:solidFill>
            </a:endParaRPr>
          </a:p>
          <a:p>
            <a:r>
              <a:rPr lang="en-NZ" sz="2000" dirty="0">
                <a:solidFill>
                  <a:schemeClr val="tx2"/>
                </a:solidFill>
              </a:rPr>
              <a:t>Less likely to exercise to manage stress, and more likely to consume more alcohol (44.4%) and take prescription medication (33%) to manage stress. 25% of sample using illicit substances.  </a:t>
            </a:r>
          </a:p>
          <a:p>
            <a:endParaRPr lang="en-NZ" sz="2000" dirty="0">
              <a:solidFill>
                <a:schemeClr val="tx2"/>
              </a:solidFill>
            </a:endParaRPr>
          </a:p>
          <a:p>
            <a:r>
              <a:rPr lang="en-NZ" sz="2000" dirty="0">
                <a:solidFill>
                  <a:schemeClr val="tx2"/>
                </a:solidFill>
              </a:rPr>
              <a:t>Only 11% will continue to find that their role helps them sustain their own recovery from addiction, compared to 28.57% of first year practitioners.</a:t>
            </a:r>
          </a:p>
          <a:p>
            <a:endParaRPr lang="en-NZ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FCA777-0F57-4D08-934B-04584247AB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394" y="1200212"/>
            <a:ext cx="4246605" cy="566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614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9F089C2-DEC1-4BBE-A33C-1768C1238A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944" y="94388"/>
            <a:ext cx="7370111" cy="6763612"/>
          </a:xfrm>
        </p:spPr>
      </p:pic>
    </p:spTree>
    <p:extLst>
      <p:ext uri="{BB962C8B-B14F-4D97-AF65-F5344CB8AC3E}">
        <p14:creationId xmlns:p14="http://schemas.microsoft.com/office/powerpoint/2010/main" val="3731745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3701</TotalTime>
  <Words>744</Words>
  <Application>Microsoft Office PowerPoint</Application>
  <PresentationFormat>Widescreen</PresentationFormat>
  <Paragraphs>107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Wellbeing indicators designed by Durie and Kingi </vt:lpstr>
      <vt:lpstr>Addiction Practitioner Wellbeing Profile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people we become.</dc:title>
  <dc:creator>Lisa Phillips</dc:creator>
  <cp:lastModifiedBy>support it</cp:lastModifiedBy>
  <cp:revision>46</cp:revision>
  <dcterms:created xsi:type="dcterms:W3CDTF">2018-08-23T21:18:27Z</dcterms:created>
  <dcterms:modified xsi:type="dcterms:W3CDTF">2018-10-31T20:51:24Z</dcterms:modified>
</cp:coreProperties>
</file>