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2" r:id="rId1"/>
  </p:sldMasterIdLst>
  <p:notesMasterIdLst>
    <p:notesMasterId r:id="rId24"/>
  </p:notesMasterIdLst>
  <p:sldIdLst>
    <p:sldId id="263" r:id="rId2"/>
    <p:sldId id="271" r:id="rId3"/>
    <p:sldId id="269" r:id="rId4"/>
    <p:sldId id="270" r:id="rId5"/>
    <p:sldId id="273" r:id="rId6"/>
    <p:sldId id="275" r:id="rId7"/>
    <p:sldId id="276" r:id="rId8"/>
    <p:sldId id="277" r:id="rId9"/>
    <p:sldId id="278" r:id="rId10"/>
    <p:sldId id="280" r:id="rId11"/>
    <p:sldId id="281" r:id="rId12"/>
    <p:sldId id="286" r:id="rId13"/>
    <p:sldId id="258" r:id="rId14"/>
    <p:sldId id="283" r:id="rId15"/>
    <p:sldId id="285" r:id="rId16"/>
    <p:sldId id="287" r:id="rId17"/>
    <p:sldId id="288" r:id="rId18"/>
    <p:sldId id="289" r:id="rId19"/>
    <p:sldId id="264" r:id="rId20"/>
    <p:sldId id="265" r:id="rId21"/>
    <p:sldId id="284" r:id="rId22"/>
    <p:sldId id="268"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A00"/>
    <a:srgbClr val="1240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352" autoAdjust="0"/>
  </p:normalViewPr>
  <p:slideViewPr>
    <p:cSldViewPr snapToGrid="0">
      <p:cViewPr varScale="1">
        <p:scale>
          <a:sx n="61" d="100"/>
          <a:sy n="61" d="100"/>
        </p:scale>
        <p:origin x="760" y="48"/>
      </p:cViewPr>
      <p:guideLst/>
    </p:cSldViewPr>
  </p:slideViewPr>
  <p:outlineViewPr>
    <p:cViewPr>
      <p:scale>
        <a:sx n="33" d="100"/>
        <a:sy n="33" d="100"/>
      </p:scale>
      <p:origin x="0" y="-9828"/>
    </p:cViewPr>
  </p:outlineViewPr>
  <p:notesTextViewPr>
    <p:cViewPr>
      <p:scale>
        <a:sx n="3" d="2"/>
        <a:sy n="3" d="2"/>
      </p:scale>
      <p:origin x="0" y="0"/>
    </p:cViewPr>
  </p:notesTextViewPr>
  <p:sorterViewPr>
    <p:cViewPr varScale="1">
      <p:scale>
        <a:sx n="1" d="1"/>
        <a:sy n="1" d="1"/>
      </p:scale>
      <p:origin x="0" y="-117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embeddings/oleObject2.bin"/><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embeddings/oleObject3.bin"/><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embeddings/oleObject4.bin"/><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embeddings/oleObject5.bin"/><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2000" b="0" i="0" u="none" strike="noStrike" kern="1200" spc="0" baseline="0">
                <a:solidFill>
                  <a:sysClr val="windowText" lastClr="000000">
                    <a:lumMod val="65000"/>
                    <a:lumOff val="35000"/>
                  </a:sysClr>
                </a:solidFill>
                <a:latin typeface="+mn-lt"/>
                <a:ea typeface="+mn-ea"/>
                <a:cs typeface="+mn-cs"/>
              </a:defRPr>
            </a:pPr>
            <a:r>
              <a:rPr lang="en-US" sz="2000" b="0" i="0" baseline="0" dirty="0">
                <a:effectLst/>
              </a:rPr>
              <a:t>Percentage of </a:t>
            </a:r>
            <a:r>
              <a:rPr lang="en-US" sz="2000" b="0" i="0" baseline="0" dirty="0" smtClean="0">
                <a:effectLst/>
              </a:rPr>
              <a:t>youth (532 in total) separated </a:t>
            </a:r>
            <a:r>
              <a:rPr lang="en-US" sz="2000" b="0" i="0" baseline="0" dirty="0">
                <a:effectLst/>
              </a:rPr>
              <a:t>by ethnicity at home, in </a:t>
            </a:r>
            <a:r>
              <a:rPr lang="en-US" sz="2000" b="0" i="0" baseline="0" dirty="0" smtClean="0">
                <a:effectLst/>
              </a:rPr>
              <a:t>school, </a:t>
            </a:r>
            <a:r>
              <a:rPr lang="en-US" sz="2000" b="0" i="0" baseline="0" dirty="0">
                <a:effectLst/>
              </a:rPr>
              <a:t>and with no new arrests at the end of MST </a:t>
            </a:r>
            <a:r>
              <a:rPr lang="en-US" sz="2000" b="0" i="0" baseline="0" dirty="0" smtClean="0">
                <a:effectLst/>
              </a:rPr>
              <a:t>treatment 2016 – July 2018</a:t>
            </a:r>
            <a:endParaRPr lang="en-AU" sz="2000" dirty="0">
              <a:effectLst/>
            </a:endParaRPr>
          </a:p>
          <a:p>
            <a:pPr marL="0" marR="0" indent="0" algn="ctr" defTabSz="914400" rtl="0" eaLnBrk="1" fontAlgn="auto" latinLnBrk="0" hangingPunct="1">
              <a:lnSpc>
                <a:spcPct val="100000"/>
              </a:lnSpc>
              <a:spcBef>
                <a:spcPts val="0"/>
              </a:spcBef>
              <a:spcAft>
                <a:spcPts val="0"/>
              </a:spcAft>
              <a:buClrTx/>
              <a:buSzTx/>
              <a:buFontTx/>
              <a:buNone/>
              <a:tabLst/>
              <a:defRPr sz="2000">
                <a:solidFill>
                  <a:sysClr val="windowText" lastClr="000000">
                    <a:lumMod val="65000"/>
                    <a:lumOff val="35000"/>
                  </a:sysClr>
                </a:solidFill>
              </a:defRPr>
            </a:pPr>
            <a:endParaRPr lang="en-AU" sz="2000" dirty="0"/>
          </a:p>
        </c:rich>
      </c:tx>
      <c:layout/>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2000" b="0" i="0" u="none" strike="noStrike" kern="1200" spc="0" baseline="0">
              <a:solidFill>
                <a:sysClr val="windowText" lastClr="000000">
                  <a:lumMod val="65000"/>
                  <a:lumOff val="35000"/>
                </a:sysClr>
              </a:solidFill>
              <a:latin typeface="+mn-lt"/>
              <a:ea typeface="+mn-ea"/>
              <a:cs typeface="+mn-cs"/>
            </a:defRPr>
          </a:pPr>
          <a:endParaRPr lang="en-US"/>
        </a:p>
      </c:txPr>
    </c:title>
    <c:autoTitleDeleted val="0"/>
    <c:plotArea>
      <c:layout/>
      <c:barChart>
        <c:barDir val="col"/>
        <c:grouping val="clustered"/>
        <c:varyColors val="0"/>
        <c:ser>
          <c:idx val="0"/>
          <c:order val="0"/>
          <c:tx>
            <c:strRef>
              <c:f>Sheet1!$B$8</c:f>
              <c:strCache>
                <c:ptCount val="1"/>
                <c:pt idx="0">
                  <c:v>At home</c:v>
                </c:pt>
              </c:strCache>
            </c:strRef>
          </c:tx>
          <c:spPr>
            <a:solidFill>
              <a:schemeClr val="accent1"/>
            </a:solidFill>
            <a:ln>
              <a:noFill/>
            </a:ln>
            <a:effectLst/>
          </c:spPr>
          <c:invertIfNegative val="0"/>
          <c:cat>
            <c:strRef>
              <c:f>Sheet1!$A$9:$A$13</c:f>
              <c:strCache>
                <c:ptCount val="5"/>
                <c:pt idx="0">
                  <c:v>Total</c:v>
                </c:pt>
                <c:pt idx="1">
                  <c:v>Maori</c:v>
                </c:pt>
                <c:pt idx="2">
                  <c:v>European</c:v>
                </c:pt>
                <c:pt idx="3">
                  <c:v>Pacific Island</c:v>
                </c:pt>
                <c:pt idx="4">
                  <c:v>Mixed ehtnicity</c:v>
                </c:pt>
              </c:strCache>
            </c:strRef>
          </c:cat>
          <c:val>
            <c:numRef>
              <c:f>Sheet1!$B$9:$B$13</c:f>
              <c:numCache>
                <c:formatCode>General</c:formatCode>
                <c:ptCount val="5"/>
                <c:pt idx="0">
                  <c:v>0.89</c:v>
                </c:pt>
                <c:pt idx="1">
                  <c:v>0.84</c:v>
                </c:pt>
                <c:pt idx="2">
                  <c:v>0.94</c:v>
                </c:pt>
                <c:pt idx="3">
                  <c:v>0.77</c:v>
                </c:pt>
                <c:pt idx="4">
                  <c:v>0.9</c:v>
                </c:pt>
              </c:numCache>
            </c:numRef>
          </c:val>
        </c:ser>
        <c:ser>
          <c:idx val="1"/>
          <c:order val="1"/>
          <c:tx>
            <c:strRef>
              <c:f>Sheet1!$C$8</c:f>
              <c:strCache>
                <c:ptCount val="1"/>
                <c:pt idx="0">
                  <c:v>In school</c:v>
                </c:pt>
              </c:strCache>
            </c:strRef>
          </c:tx>
          <c:spPr>
            <a:solidFill>
              <a:schemeClr val="accent3"/>
            </a:solidFill>
            <a:ln>
              <a:noFill/>
            </a:ln>
            <a:effectLst/>
          </c:spPr>
          <c:invertIfNegative val="0"/>
          <c:cat>
            <c:strRef>
              <c:f>Sheet1!$A$9:$A$13</c:f>
              <c:strCache>
                <c:ptCount val="5"/>
                <c:pt idx="0">
                  <c:v>Total</c:v>
                </c:pt>
                <c:pt idx="1">
                  <c:v>Maori</c:v>
                </c:pt>
                <c:pt idx="2">
                  <c:v>European</c:v>
                </c:pt>
                <c:pt idx="3">
                  <c:v>Pacific Island</c:v>
                </c:pt>
                <c:pt idx="4">
                  <c:v>Mixed ehtnicity</c:v>
                </c:pt>
              </c:strCache>
            </c:strRef>
          </c:cat>
          <c:val>
            <c:numRef>
              <c:f>Sheet1!$C$9:$C$13</c:f>
              <c:numCache>
                <c:formatCode>General</c:formatCode>
                <c:ptCount val="5"/>
                <c:pt idx="0">
                  <c:v>0.74</c:v>
                </c:pt>
                <c:pt idx="1">
                  <c:v>0.69</c:v>
                </c:pt>
                <c:pt idx="2">
                  <c:v>0.82</c:v>
                </c:pt>
                <c:pt idx="3">
                  <c:v>0.65</c:v>
                </c:pt>
                <c:pt idx="4">
                  <c:v>0.73</c:v>
                </c:pt>
              </c:numCache>
            </c:numRef>
          </c:val>
        </c:ser>
        <c:ser>
          <c:idx val="2"/>
          <c:order val="2"/>
          <c:tx>
            <c:strRef>
              <c:f>Sheet1!$D$8</c:f>
              <c:strCache>
                <c:ptCount val="1"/>
                <c:pt idx="0">
                  <c:v>No new arrests</c:v>
                </c:pt>
              </c:strCache>
            </c:strRef>
          </c:tx>
          <c:spPr>
            <a:solidFill>
              <a:schemeClr val="accent5"/>
            </a:solidFill>
            <a:ln>
              <a:noFill/>
            </a:ln>
            <a:effectLst/>
          </c:spPr>
          <c:invertIfNegative val="0"/>
          <c:cat>
            <c:strRef>
              <c:f>Sheet1!$A$9:$A$13</c:f>
              <c:strCache>
                <c:ptCount val="5"/>
                <c:pt idx="0">
                  <c:v>Total</c:v>
                </c:pt>
                <c:pt idx="1">
                  <c:v>Maori</c:v>
                </c:pt>
                <c:pt idx="2">
                  <c:v>European</c:v>
                </c:pt>
                <c:pt idx="3">
                  <c:v>Pacific Island</c:v>
                </c:pt>
                <c:pt idx="4">
                  <c:v>Mixed ehtnicity</c:v>
                </c:pt>
              </c:strCache>
            </c:strRef>
          </c:cat>
          <c:val>
            <c:numRef>
              <c:f>Sheet1!$D$9:$D$13</c:f>
              <c:numCache>
                <c:formatCode>General</c:formatCode>
                <c:ptCount val="5"/>
                <c:pt idx="0">
                  <c:v>0.84</c:v>
                </c:pt>
                <c:pt idx="1">
                  <c:v>0.8</c:v>
                </c:pt>
                <c:pt idx="2">
                  <c:v>0.93</c:v>
                </c:pt>
                <c:pt idx="3">
                  <c:v>0.6</c:v>
                </c:pt>
                <c:pt idx="4">
                  <c:v>0.81</c:v>
                </c:pt>
              </c:numCache>
            </c:numRef>
          </c:val>
        </c:ser>
        <c:dLbls>
          <c:showLegendKey val="0"/>
          <c:showVal val="0"/>
          <c:showCatName val="0"/>
          <c:showSerName val="0"/>
          <c:showPercent val="0"/>
          <c:showBubbleSize val="0"/>
        </c:dLbls>
        <c:gapWidth val="219"/>
        <c:overlap val="-27"/>
        <c:axId val="321527176"/>
        <c:axId val="321854688"/>
      </c:barChart>
      <c:catAx>
        <c:axId val="321527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21854688"/>
        <c:crosses val="autoZero"/>
        <c:auto val="1"/>
        <c:lblAlgn val="ctr"/>
        <c:lblOffset val="100"/>
        <c:noMultiLvlLbl val="0"/>
      </c:catAx>
      <c:valAx>
        <c:axId val="3218546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2152717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baseline="0">
                <a:solidFill>
                  <a:schemeClr val="tx1">
                    <a:lumMod val="65000"/>
                    <a:lumOff val="35000"/>
                  </a:schemeClr>
                </a:solidFill>
                <a:latin typeface="+mn-lt"/>
                <a:ea typeface="+mn-ea"/>
                <a:cs typeface="+mn-cs"/>
              </a:defRPr>
            </a:pPr>
            <a:r>
              <a:rPr lang="en-US" sz="2000" b="0" dirty="0"/>
              <a:t>Percentage of </a:t>
            </a:r>
            <a:r>
              <a:rPr lang="en-US" sz="2000" b="0" dirty="0" smtClean="0"/>
              <a:t>youth (558) separated </a:t>
            </a:r>
            <a:r>
              <a:rPr lang="en-US" sz="2000" b="0" dirty="0"/>
              <a:t>by gender at home, in school and with no new arrests at end of MST </a:t>
            </a:r>
            <a:r>
              <a:rPr lang="en-US" sz="2000" b="0" dirty="0" smtClean="0"/>
              <a:t>treatment 2016</a:t>
            </a:r>
            <a:r>
              <a:rPr lang="en-US" sz="2000" b="0" baseline="0" dirty="0" smtClean="0"/>
              <a:t> – July 2018</a:t>
            </a:r>
            <a:endParaRPr lang="en-US" sz="2000" b="0" dirty="0"/>
          </a:p>
        </c:rich>
      </c:tx>
      <c:layout>
        <c:manualLayout>
          <c:xMode val="edge"/>
          <c:yMode val="edge"/>
          <c:x val="0.11483484854248291"/>
          <c:y val="1.7511854974263087E-2"/>
        </c:manualLayout>
      </c:layout>
      <c:overlay val="0"/>
      <c:spPr>
        <a:noFill/>
        <a:ln>
          <a:noFill/>
        </a:ln>
        <a:effectLst/>
      </c:spPr>
      <c:txPr>
        <a:bodyPr rot="0" spcFirstLastPara="1" vertOverflow="ellipsis" vert="horz" wrap="square" anchor="ctr" anchorCtr="1"/>
        <a:lstStyle/>
        <a:p>
          <a:pPr>
            <a:defRPr sz="2128" b="0" i="0" u="none" strike="noStrike" kern="120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Sheet1!$A$3</c:f>
              <c:strCache>
                <c:ptCount val="1"/>
                <c:pt idx="0">
                  <c:v>Total</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Sheet1!$B$2:$D$2</c:f>
              <c:strCache>
                <c:ptCount val="3"/>
                <c:pt idx="0">
                  <c:v>At home</c:v>
                </c:pt>
                <c:pt idx="1">
                  <c:v>In school</c:v>
                </c:pt>
                <c:pt idx="2">
                  <c:v>No new arrests</c:v>
                </c:pt>
              </c:strCache>
            </c:strRef>
          </c:cat>
          <c:val>
            <c:numRef>
              <c:f>Sheet1!$B$3:$D$3</c:f>
              <c:numCache>
                <c:formatCode>General</c:formatCode>
                <c:ptCount val="3"/>
                <c:pt idx="0">
                  <c:v>0.89</c:v>
                </c:pt>
                <c:pt idx="1">
                  <c:v>0.74</c:v>
                </c:pt>
                <c:pt idx="2">
                  <c:v>0.84</c:v>
                </c:pt>
              </c:numCache>
            </c:numRef>
          </c:val>
        </c:ser>
        <c:ser>
          <c:idx val="1"/>
          <c:order val="1"/>
          <c:tx>
            <c:strRef>
              <c:f>Sheet1!$A$4</c:f>
              <c:strCache>
                <c:ptCount val="1"/>
                <c:pt idx="0">
                  <c:v>Female</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Sheet1!$B$2:$D$2</c:f>
              <c:strCache>
                <c:ptCount val="3"/>
                <c:pt idx="0">
                  <c:v>At home</c:v>
                </c:pt>
                <c:pt idx="1">
                  <c:v>In school</c:v>
                </c:pt>
                <c:pt idx="2">
                  <c:v>No new arrests</c:v>
                </c:pt>
              </c:strCache>
            </c:strRef>
          </c:cat>
          <c:val>
            <c:numRef>
              <c:f>Sheet1!$B$4:$D$4</c:f>
              <c:numCache>
                <c:formatCode>General</c:formatCode>
                <c:ptCount val="3"/>
                <c:pt idx="0">
                  <c:v>0.94</c:v>
                </c:pt>
                <c:pt idx="1">
                  <c:v>0.77</c:v>
                </c:pt>
                <c:pt idx="2">
                  <c:v>0.9</c:v>
                </c:pt>
              </c:numCache>
            </c:numRef>
          </c:val>
        </c:ser>
        <c:ser>
          <c:idx val="2"/>
          <c:order val="2"/>
          <c:tx>
            <c:strRef>
              <c:f>Sheet1!$A$5</c:f>
              <c:strCache>
                <c:ptCount val="1"/>
                <c:pt idx="0">
                  <c:v>Male</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Sheet1!$B$2:$D$2</c:f>
              <c:strCache>
                <c:ptCount val="3"/>
                <c:pt idx="0">
                  <c:v>At home</c:v>
                </c:pt>
                <c:pt idx="1">
                  <c:v>In school</c:v>
                </c:pt>
                <c:pt idx="2">
                  <c:v>No new arrests</c:v>
                </c:pt>
              </c:strCache>
            </c:strRef>
          </c:cat>
          <c:val>
            <c:numRef>
              <c:f>Sheet1!$B$5:$D$5</c:f>
              <c:numCache>
                <c:formatCode>General</c:formatCode>
                <c:ptCount val="3"/>
                <c:pt idx="0">
                  <c:v>0.87</c:v>
                </c:pt>
                <c:pt idx="1">
                  <c:v>0.72</c:v>
                </c:pt>
                <c:pt idx="2">
                  <c:v>0.81</c:v>
                </c:pt>
              </c:numCache>
            </c:numRef>
          </c:val>
        </c:ser>
        <c:dLbls>
          <c:showLegendKey val="0"/>
          <c:showVal val="0"/>
          <c:showCatName val="0"/>
          <c:showSerName val="0"/>
          <c:showPercent val="0"/>
          <c:showBubbleSize val="0"/>
        </c:dLbls>
        <c:gapWidth val="100"/>
        <c:overlap val="-24"/>
        <c:axId val="321384088"/>
        <c:axId val="321510008"/>
      </c:barChart>
      <c:catAx>
        <c:axId val="32138408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510008"/>
        <c:crosses val="autoZero"/>
        <c:auto val="1"/>
        <c:lblAlgn val="ctr"/>
        <c:lblOffset val="100"/>
        <c:noMultiLvlLbl val="0"/>
      </c:catAx>
      <c:valAx>
        <c:axId val="321510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2138408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spPr>
            <a:solidFill>
              <a:schemeClr val="accent4"/>
            </a:solidFill>
            <a:ln>
              <a:noFill/>
            </a:ln>
            <a:effectLst/>
          </c:spPr>
          <c:invertIfNegative val="0"/>
          <c:cat>
            <c:strRef>
              <c:f>Sheet5!$P$119:$V$119</c:f>
              <c:strCache>
                <c:ptCount val="7"/>
                <c:pt idx="0">
                  <c:v>6 -12 months pre</c:v>
                </c:pt>
                <c:pt idx="1">
                  <c:v>0-6 months pre</c:v>
                </c:pt>
                <c:pt idx="2">
                  <c:v>During</c:v>
                </c:pt>
                <c:pt idx="3">
                  <c:v>6 months</c:v>
                </c:pt>
                <c:pt idx="4">
                  <c:v>12 months</c:v>
                </c:pt>
                <c:pt idx="5">
                  <c:v>18 months</c:v>
                </c:pt>
                <c:pt idx="6">
                  <c:v>24 months</c:v>
                </c:pt>
              </c:strCache>
            </c:strRef>
          </c:cat>
          <c:val>
            <c:numRef>
              <c:f>Sheet5!$P$120:$V$120</c:f>
              <c:numCache>
                <c:formatCode>General</c:formatCode>
                <c:ptCount val="7"/>
                <c:pt idx="0">
                  <c:v>65145.599999999984</c:v>
                </c:pt>
                <c:pt idx="1">
                  <c:v>93320.410000000033</c:v>
                </c:pt>
                <c:pt idx="2">
                  <c:v>31952.950000000012</c:v>
                </c:pt>
                <c:pt idx="3">
                  <c:v>45193.979999999989</c:v>
                </c:pt>
                <c:pt idx="4">
                  <c:v>21076.730000000007</c:v>
                </c:pt>
                <c:pt idx="5">
                  <c:v>20471.750000000007</c:v>
                </c:pt>
                <c:pt idx="6">
                  <c:v>20056.830000000009</c:v>
                </c:pt>
              </c:numCache>
            </c:numRef>
          </c:val>
        </c:ser>
        <c:dLbls>
          <c:showLegendKey val="0"/>
          <c:showVal val="0"/>
          <c:showCatName val="0"/>
          <c:showSerName val="0"/>
          <c:showPercent val="0"/>
          <c:showBubbleSize val="0"/>
        </c:dLbls>
        <c:gapWidth val="75"/>
        <c:overlap val="-25"/>
        <c:axId val="321465784"/>
        <c:axId val="321888712"/>
      </c:barChart>
      <c:catAx>
        <c:axId val="321465784"/>
        <c:scaling>
          <c:orientation val="minMax"/>
        </c:scaling>
        <c:delete val="0"/>
        <c:axPos val="b"/>
        <c:numFmt formatCode="General" sourceLinked="0"/>
        <c:majorTickMark val="none"/>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21888712"/>
        <c:crosses val="autoZero"/>
        <c:auto val="1"/>
        <c:lblAlgn val="ctr"/>
        <c:lblOffset val="100"/>
        <c:noMultiLvlLbl val="0"/>
      </c:catAx>
      <c:valAx>
        <c:axId val="32188871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21465784"/>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US" b="0" dirty="0"/>
              <a:t>Seriousness of offending by </a:t>
            </a:r>
            <a:r>
              <a:rPr lang="en-US" b="0" dirty="0" smtClean="0"/>
              <a:t>52 Maori youth</a:t>
            </a:r>
            <a:r>
              <a:rPr lang="en-US" b="0" baseline="0" dirty="0" smtClean="0"/>
              <a:t> </a:t>
            </a:r>
            <a:r>
              <a:rPr lang="en-US" b="0" dirty="0" smtClean="0"/>
              <a:t>before</a:t>
            </a:r>
            <a:r>
              <a:rPr lang="en-US" b="0" dirty="0"/>
              <a:t>, during and after MST </a:t>
            </a:r>
            <a:r>
              <a:rPr lang="en-US" b="0" dirty="0" smtClean="0"/>
              <a:t>treatment between 2006 - 2008</a:t>
            </a:r>
            <a:endParaRPr lang="en-US" b="0" dirty="0"/>
          </a:p>
        </c:rich>
      </c:tx>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5"/>
            </a:solidFill>
            <a:ln>
              <a:noFill/>
            </a:ln>
            <a:effectLst/>
          </c:spPr>
          <c:invertIfNegative val="0"/>
          <c:cat>
            <c:strRef>
              <c:f>Sheet7!$P$224:$V$224</c:f>
              <c:strCache>
                <c:ptCount val="7"/>
                <c:pt idx="0">
                  <c:v>6 -12 months pre</c:v>
                </c:pt>
                <c:pt idx="1">
                  <c:v>0-6 months pre</c:v>
                </c:pt>
                <c:pt idx="2">
                  <c:v>During</c:v>
                </c:pt>
                <c:pt idx="3">
                  <c:v>6 months</c:v>
                </c:pt>
                <c:pt idx="4">
                  <c:v>12 months</c:v>
                </c:pt>
                <c:pt idx="5">
                  <c:v>18 months</c:v>
                </c:pt>
                <c:pt idx="6">
                  <c:v>24 months</c:v>
                </c:pt>
              </c:strCache>
            </c:strRef>
          </c:cat>
          <c:val>
            <c:numRef>
              <c:f>Sheet7!$P$225:$V$225</c:f>
              <c:numCache>
                <c:formatCode>General</c:formatCode>
                <c:ptCount val="7"/>
                <c:pt idx="0">
                  <c:v>24586.76</c:v>
                </c:pt>
                <c:pt idx="1">
                  <c:v>38435.270000000004</c:v>
                </c:pt>
                <c:pt idx="2">
                  <c:v>19451.840000000007</c:v>
                </c:pt>
                <c:pt idx="3">
                  <c:v>11087.989999999998</c:v>
                </c:pt>
                <c:pt idx="4">
                  <c:v>9395.5199999999986</c:v>
                </c:pt>
                <c:pt idx="5">
                  <c:v>12413.9</c:v>
                </c:pt>
                <c:pt idx="6">
                  <c:v>7442</c:v>
                </c:pt>
              </c:numCache>
            </c:numRef>
          </c:val>
        </c:ser>
        <c:dLbls>
          <c:showLegendKey val="0"/>
          <c:showVal val="0"/>
          <c:showCatName val="0"/>
          <c:showSerName val="0"/>
          <c:showPercent val="0"/>
          <c:showBubbleSize val="0"/>
        </c:dLbls>
        <c:gapWidth val="75"/>
        <c:overlap val="-25"/>
        <c:axId val="320101120"/>
        <c:axId val="320101512"/>
      </c:barChart>
      <c:catAx>
        <c:axId val="320101120"/>
        <c:scaling>
          <c:orientation val="minMax"/>
        </c:scaling>
        <c:delete val="0"/>
        <c:axPos val="b"/>
        <c:numFmt formatCode="General" sourceLinked="0"/>
        <c:majorTickMark val="none"/>
        <c:minorTickMark val="none"/>
        <c:tickLblPos val="nextTo"/>
        <c:spPr>
          <a:noFill/>
          <a:ln w="9525" cap="flat" cmpd="sng" algn="ctr">
            <a:solidFill>
              <a:schemeClr val="tx1">
                <a:tint val="75000"/>
                <a:shade val="95000"/>
                <a:satMod val="10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20101512"/>
        <c:crosses val="autoZero"/>
        <c:auto val="1"/>
        <c:lblAlgn val="ctr"/>
        <c:lblOffset val="100"/>
        <c:noMultiLvlLbl val="0"/>
      </c:catAx>
      <c:valAx>
        <c:axId val="320101512"/>
        <c:scaling>
          <c:orientation val="minMax"/>
          <c:max val="40000"/>
        </c:scaling>
        <c:delete val="0"/>
        <c:axPos val="l"/>
        <c:majorGridlines>
          <c:spPr>
            <a:ln w="9525" cap="flat" cmpd="sng" algn="ctr">
              <a:solidFill>
                <a:schemeClr val="tx1">
                  <a:tint val="75000"/>
                  <a:shade val="95000"/>
                  <a:satMod val="10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20101120"/>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r>
              <a:rPr lang="en-US" sz="1800" b="0" i="0" baseline="0" dirty="0"/>
              <a:t>Seriousness of offending by </a:t>
            </a:r>
            <a:r>
              <a:rPr lang="en-US" sz="1800" b="0" i="0" baseline="0" dirty="0" smtClean="0"/>
              <a:t>35 Pacific </a:t>
            </a:r>
            <a:r>
              <a:rPr lang="en-US" sz="1800" b="0" i="0" baseline="0" dirty="0"/>
              <a:t>Island </a:t>
            </a:r>
            <a:r>
              <a:rPr lang="en-US" sz="1800" b="0" i="0" baseline="0" dirty="0" smtClean="0"/>
              <a:t>youth before, during and after MST treatment between 2006 - 2008 </a:t>
            </a:r>
            <a:endParaRPr lang="en-US" sz="1800" b="0" i="0" baseline="0" dirty="0"/>
          </a:p>
        </c:rich>
      </c:tx>
      <c:layout>
        <c:manualLayout>
          <c:xMode val="edge"/>
          <c:yMode val="edge"/>
          <c:x val="0.18282450200971256"/>
          <c:y val="0"/>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6"/>
            </a:solidFill>
            <a:ln>
              <a:noFill/>
            </a:ln>
            <a:effectLst/>
          </c:spPr>
          <c:invertIfNegative val="0"/>
          <c:cat>
            <c:strRef>
              <c:f>Sheet7!$P$106:$V$106</c:f>
              <c:strCache>
                <c:ptCount val="7"/>
                <c:pt idx="0">
                  <c:v>6 -12 months pre</c:v>
                </c:pt>
                <c:pt idx="1">
                  <c:v>0-6 months pre</c:v>
                </c:pt>
                <c:pt idx="2">
                  <c:v>During</c:v>
                </c:pt>
                <c:pt idx="3">
                  <c:v>6 months</c:v>
                </c:pt>
                <c:pt idx="4">
                  <c:v>12 months</c:v>
                </c:pt>
                <c:pt idx="5">
                  <c:v>18 months</c:v>
                </c:pt>
                <c:pt idx="6">
                  <c:v>24 months</c:v>
                </c:pt>
              </c:strCache>
            </c:strRef>
          </c:cat>
          <c:val>
            <c:numRef>
              <c:f>Sheet7!$P$107:$V$107</c:f>
              <c:numCache>
                <c:formatCode>General</c:formatCode>
                <c:ptCount val="7"/>
                <c:pt idx="0">
                  <c:v>27603.529999999995</c:v>
                </c:pt>
                <c:pt idx="1">
                  <c:v>41472.359999999986</c:v>
                </c:pt>
                <c:pt idx="2">
                  <c:v>11235.5</c:v>
                </c:pt>
                <c:pt idx="3">
                  <c:v>32605.340000000004</c:v>
                </c:pt>
                <c:pt idx="4">
                  <c:v>8355.9500000000007</c:v>
                </c:pt>
                <c:pt idx="5">
                  <c:v>6814.7600000000011</c:v>
                </c:pt>
                <c:pt idx="6">
                  <c:v>7979.0400000000009</c:v>
                </c:pt>
              </c:numCache>
            </c:numRef>
          </c:val>
        </c:ser>
        <c:dLbls>
          <c:showLegendKey val="0"/>
          <c:showVal val="0"/>
          <c:showCatName val="0"/>
          <c:showSerName val="0"/>
          <c:showPercent val="0"/>
          <c:showBubbleSize val="0"/>
        </c:dLbls>
        <c:gapWidth val="75"/>
        <c:overlap val="-25"/>
        <c:axId val="320102296"/>
        <c:axId val="320102688"/>
      </c:barChart>
      <c:catAx>
        <c:axId val="320102296"/>
        <c:scaling>
          <c:orientation val="minMax"/>
        </c:scaling>
        <c:delete val="0"/>
        <c:axPos val="b"/>
        <c:numFmt formatCode="General" sourceLinked="0"/>
        <c:majorTickMark val="none"/>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20102688"/>
        <c:crosses val="autoZero"/>
        <c:auto val="1"/>
        <c:lblAlgn val="ctr"/>
        <c:lblOffset val="100"/>
        <c:noMultiLvlLbl val="0"/>
      </c:catAx>
      <c:valAx>
        <c:axId val="320102688"/>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20102296"/>
        <c:crosses val="autoZero"/>
        <c:crossBetween val="between"/>
      </c:valAx>
      <c:spPr>
        <a:noFill/>
        <a:ln>
          <a:noFill/>
        </a:ln>
        <a:effectLst/>
      </c:spPr>
    </c:plotArea>
    <c:plotVisOnly val="1"/>
    <c:dispBlanksAs val="gap"/>
    <c:showDLblsOverMax val="0"/>
  </c:chart>
  <c:spPr>
    <a:noFill/>
    <a:ln w="6350" cap="flat" cmpd="sng" algn="ctr">
      <a:noFill/>
      <a:prstDash val="solid"/>
      <a:miter lim="800000"/>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7">
  <a:schemeClr val="accent4"/>
</cs:colorStyle>
</file>

<file path=ppt/charts/colors4.xml><?xml version="1.0" encoding="utf-8"?>
<cs:colorStyle xmlns:cs="http://schemas.microsoft.com/office/drawing/2012/chartStyle" xmlns:a="http://schemas.openxmlformats.org/drawingml/2006/main" meth="withinLinearReversed" id="25">
  <a:schemeClr val="accent5"/>
</cs:colorStyle>
</file>

<file path=ppt/charts/colors5.xml><?xml version="1.0" encoding="utf-8"?>
<cs:colorStyle xmlns:cs="http://schemas.microsoft.com/office/drawing/2012/chartStyle" xmlns:a="http://schemas.openxmlformats.org/drawingml/2006/main" meth="withinLinear" id="19">
  <a:schemeClr val="accent6"/>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4.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FEEDAFB-049A-4424-9873-56B33F3BDCBA}" type="datetimeFigureOut">
              <a:rPr lang="en-US" smtClean="0"/>
              <a:t>10/31/2018</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4BFE2C95-25B3-4B68-B4EF-29CAC1FFDBC3}" type="slidenum">
              <a:rPr lang="en-US" smtClean="0"/>
              <a:t>‹#›</a:t>
            </a:fld>
            <a:endParaRPr lang="en-US"/>
          </a:p>
        </p:txBody>
      </p:sp>
    </p:spTree>
    <p:extLst>
      <p:ext uri="{BB962C8B-B14F-4D97-AF65-F5344CB8AC3E}">
        <p14:creationId xmlns:p14="http://schemas.microsoft.com/office/powerpoint/2010/main" val="686393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FE2C95-25B3-4B68-B4EF-29CAC1FFDBC3}" type="slidenum">
              <a:rPr lang="en-US" smtClean="0"/>
              <a:t>1</a:t>
            </a:fld>
            <a:endParaRPr lang="en-US"/>
          </a:p>
        </p:txBody>
      </p:sp>
    </p:spTree>
    <p:extLst>
      <p:ext uri="{BB962C8B-B14F-4D97-AF65-F5344CB8AC3E}">
        <p14:creationId xmlns:p14="http://schemas.microsoft.com/office/powerpoint/2010/main" val="169831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FE2C95-25B3-4B68-B4EF-29CAC1FFDBC3}" type="slidenum">
              <a:rPr lang="en-US" smtClean="0"/>
              <a:t>13</a:t>
            </a:fld>
            <a:endParaRPr lang="en-US"/>
          </a:p>
        </p:txBody>
      </p:sp>
    </p:spTree>
    <p:extLst>
      <p:ext uri="{BB962C8B-B14F-4D97-AF65-F5344CB8AC3E}">
        <p14:creationId xmlns:p14="http://schemas.microsoft.com/office/powerpoint/2010/main" val="1305340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BFE2C95-25B3-4B68-B4EF-29CAC1FFDBC3}" type="slidenum">
              <a:rPr lang="en-US" smtClean="0"/>
              <a:t>14</a:t>
            </a:fld>
            <a:endParaRPr lang="en-US"/>
          </a:p>
        </p:txBody>
      </p:sp>
    </p:spTree>
    <p:extLst>
      <p:ext uri="{BB962C8B-B14F-4D97-AF65-F5344CB8AC3E}">
        <p14:creationId xmlns:p14="http://schemas.microsoft.com/office/powerpoint/2010/main" val="50167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BFE2C95-25B3-4B68-B4EF-29CAC1FFDBC3}" type="slidenum">
              <a:rPr lang="en-US" smtClean="0"/>
              <a:t>15</a:t>
            </a:fld>
            <a:endParaRPr lang="en-US"/>
          </a:p>
        </p:txBody>
      </p:sp>
    </p:spTree>
    <p:extLst>
      <p:ext uri="{BB962C8B-B14F-4D97-AF65-F5344CB8AC3E}">
        <p14:creationId xmlns:p14="http://schemas.microsoft.com/office/powerpoint/2010/main" val="450493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The seriousness</a:t>
            </a:r>
            <a:r>
              <a:rPr lang="en-US" sz="1000" baseline="0" dirty="0" smtClean="0"/>
              <a:t> is calculated using the NZ Police LOST </a:t>
            </a:r>
            <a:r>
              <a:rPr lang="en-US" sz="1000" baseline="0" dirty="0" err="1" smtClean="0"/>
              <a:t>Programme</a:t>
            </a:r>
            <a:r>
              <a:rPr lang="en-US" sz="1000" baseline="0" dirty="0" smtClean="0"/>
              <a:t>.  Every offence is given a seriousness number calculated from the average custodial sentence for that offence over a four year period in NZ courts.  For example shoplifting has a score of 2.06, car theft 70.37 and armed robbery 1119.3.  From the graphs we can see that in the year prior to MST the youth committed offences that on average could result in 158 466 days in prison or YJ facilities.  In the first year post treatment this dropped to 66 269.  This equates to a saving of 92 197 potential days of custody costs.  The other important point here is that the graphs show an increase in offending over the year prior to MST.  From this trajectory we would expect that this would continue to increase exponentially over time.  We can however see from the graphs that MST intervention has had an impact in terms of reducing the rate and seriousness of this offending pathway.</a:t>
            </a:r>
            <a:endParaRPr lang="en-AU" sz="1000" dirty="0"/>
          </a:p>
        </p:txBody>
      </p:sp>
      <p:sp>
        <p:nvSpPr>
          <p:cNvPr id="4" name="Slide Number Placeholder 3"/>
          <p:cNvSpPr>
            <a:spLocks noGrp="1"/>
          </p:cNvSpPr>
          <p:nvPr>
            <p:ph type="sldNum" sz="quarter" idx="10"/>
          </p:nvPr>
        </p:nvSpPr>
        <p:spPr/>
        <p:txBody>
          <a:bodyPr/>
          <a:lstStyle/>
          <a:p>
            <a:fld id="{4BFE2C95-25B3-4B68-B4EF-29CAC1FFDBC3}" type="slidenum">
              <a:rPr lang="en-US" smtClean="0"/>
              <a:t>16</a:t>
            </a:fld>
            <a:endParaRPr lang="en-US"/>
          </a:p>
        </p:txBody>
      </p:sp>
    </p:spTree>
    <p:extLst>
      <p:ext uri="{BB962C8B-B14F-4D97-AF65-F5344CB8AC3E}">
        <p14:creationId xmlns:p14="http://schemas.microsoft.com/office/powerpoint/2010/main" val="30901256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BFE2C95-25B3-4B68-B4EF-29CAC1FFDBC3}" type="slidenum">
              <a:rPr lang="en-US" smtClean="0"/>
              <a:t>18</a:t>
            </a:fld>
            <a:endParaRPr lang="en-US"/>
          </a:p>
        </p:txBody>
      </p:sp>
    </p:spTree>
    <p:extLst>
      <p:ext uri="{BB962C8B-B14F-4D97-AF65-F5344CB8AC3E}">
        <p14:creationId xmlns:p14="http://schemas.microsoft.com/office/powerpoint/2010/main" val="1378741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FE2C95-25B3-4B68-B4EF-29CAC1FFDBC3}" type="slidenum">
              <a:rPr lang="en-US" smtClean="0"/>
              <a:t>21</a:t>
            </a:fld>
            <a:endParaRPr lang="en-US"/>
          </a:p>
        </p:txBody>
      </p:sp>
    </p:spTree>
    <p:extLst>
      <p:ext uri="{BB962C8B-B14F-4D97-AF65-F5344CB8AC3E}">
        <p14:creationId xmlns:p14="http://schemas.microsoft.com/office/powerpoint/2010/main" val="595804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FE2C95-25B3-4B68-B4EF-29CAC1FFDBC3}" type="slidenum">
              <a:rPr lang="en-US" smtClean="0"/>
              <a:t>2</a:t>
            </a:fld>
            <a:endParaRPr lang="en-US"/>
          </a:p>
        </p:txBody>
      </p:sp>
    </p:spTree>
    <p:extLst>
      <p:ext uri="{BB962C8B-B14F-4D97-AF65-F5344CB8AC3E}">
        <p14:creationId xmlns:p14="http://schemas.microsoft.com/office/powerpoint/2010/main" val="1499429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FE2C95-25B3-4B68-B4EF-29CAC1FFDBC3}" type="slidenum">
              <a:rPr lang="en-US" smtClean="0"/>
              <a:t>3</a:t>
            </a:fld>
            <a:endParaRPr lang="en-US"/>
          </a:p>
        </p:txBody>
      </p:sp>
    </p:spTree>
    <p:extLst>
      <p:ext uri="{BB962C8B-B14F-4D97-AF65-F5344CB8AC3E}">
        <p14:creationId xmlns:p14="http://schemas.microsoft.com/office/powerpoint/2010/main" val="1055574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FE2C95-25B3-4B68-B4EF-29CAC1FFDBC3}" type="slidenum">
              <a:rPr lang="en-US" smtClean="0"/>
              <a:t>4</a:t>
            </a:fld>
            <a:endParaRPr lang="en-US"/>
          </a:p>
        </p:txBody>
      </p:sp>
    </p:spTree>
    <p:extLst>
      <p:ext uri="{BB962C8B-B14F-4D97-AF65-F5344CB8AC3E}">
        <p14:creationId xmlns:p14="http://schemas.microsoft.com/office/powerpoint/2010/main" val="1125637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FE2C95-25B3-4B68-B4EF-29CAC1FFDBC3}" type="slidenum">
              <a:rPr lang="en-US" smtClean="0"/>
              <a:t>5</a:t>
            </a:fld>
            <a:endParaRPr lang="en-US"/>
          </a:p>
        </p:txBody>
      </p:sp>
    </p:spTree>
    <p:extLst>
      <p:ext uri="{BB962C8B-B14F-4D97-AF65-F5344CB8AC3E}">
        <p14:creationId xmlns:p14="http://schemas.microsoft.com/office/powerpoint/2010/main" val="1888422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BFE2C95-25B3-4B68-B4EF-29CAC1FFDBC3}" type="slidenum">
              <a:rPr lang="en-US" smtClean="0"/>
              <a:t>6</a:t>
            </a:fld>
            <a:endParaRPr lang="en-US"/>
          </a:p>
        </p:txBody>
      </p:sp>
    </p:spTree>
    <p:extLst>
      <p:ext uri="{BB962C8B-B14F-4D97-AF65-F5344CB8AC3E}">
        <p14:creationId xmlns:p14="http://schemas.microsoft.com/office/powerpoint/2010/main" val="31869499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BFE2C95-25B3-4B68-B4EF-29CAC1FFDBC3}" type="slidenum">
              <a:rPr lang="en-US" smtClean="0"/>
              <a:t>8</a:t>
            </a:fld>
            <a:endParaRPr lang="en-US"/>
          </a:p>
        </p:txBody>
      </p:sp>
    </p:spTree>
    <p:extLst>
      <p:ext uri="{BB962C8B-B14F-4D97-AF65-F5344CB8AC3E}">
        <p14:creationId xmlns:p14="http://schemas.microsoft.com/office/powerpoint/2010/main" val="1428063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FE2C95-25B3-4B68-B4EF-29CAC1FFDBC3}" type="slidenum">
              <a:rPr lang="en-US" smtClean="0"/>
              <a:t>10</a:t>
            </a:fld>
            <a:endParaRPr lang="en-US"/>
          </a:p>
        </p:txBody>
      </p:sp>
    </p:spTree>
    <p:extLst>
      <p:ext uri="{BB962C8B-B14F-4D97-AF65-F5344CB8AC3E}">
        <p14:creationId xmlns:p14="http://schemas.microsoft.com/office/powerpoint/2010/main" val="2129569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FE2C95-25B3-4B68-B4EF-29CAC1FFDBC3}" type="slidenum">
              <a:rPr lang="en-US" smtClean="0"/>
              <a:t>12</a:t>
            </a:fld>
            <a:endParaRPr lang="en-US"/>
          </a:p>
        </p:txBody>
      </p:sp>
    </p:spTree>
    <p:extLst>
      <p:ext uri="{BB962C8B-B14F-4D97-AF65-F5344CB8AC3E}">
        <p14:creationId xmlns:p14="http://schemas.microsoft.com/office/powerpoint/2010/main" val="23990157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C491F3EB-63B1-4C64-9C3C-50130D4ABA31}"/>
              </a:ext>
            </a:extLst>
          </p:cNvPr>
          <p:cNvSpPr/>
          <p:nvPr userDrawn="1"/>
        </p:nvSpPr>
        <p:spPr>
          <a:xfrm>
            <a:off x="0" y="4"/>
            <a:ext cx="9144000" cy="6857999"/>
          </a:xfrm>
          <a:prstGeom prst="rect">
            <a:avLst/>
          </a:prstGeom>
          <a:solidFill>
            <a:srgbClr val="1D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xmlns="" id="{108C61A4-5365-4B60-91EF-B13AA25B286E}"/>
              </a:ext>
            </a:extLst>
          </p:cNvPr>
          <p:cNvSpPr/>
          <p:nvPr userDrawn="1"/>
        </p:nvSpPr>
        <p:spPr>
          <a:xfrm>
            <a:off x="426966" y="550722"/>
            <a:ext cx="8276359" cy="57565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7" name="TextBox 16">
            <a:extLst>
              <a:ext uri="{FF2B5EF4-FFF2-40B4-BE49-F238E27FC236}">
                <a16:creationId xmlns:a16="http://schemas.microsoft.com/office/drawing/2014/main" xmlns="" id="{4E31DEC6-1CE0-4A98-A929-5534B047F99C}"/>
              </a:ext>
            </a:extLst>
          </p:cNvPr>
          <p:cNvSpPr txBox="1"/>
          <p:nvPr userDrawn="1"/>
        </p:nvSpPr>
        <p:spPr>
          <a:xfrm>
            <a:off x="2820573" y="997313"/>
            <a:ext cx="3109480" cy="496290"/>
          </a:xfrm>
          <a:prstGeom prst="rect">
            <a:avLst/>
          </a:prstGeom>
          <a:noFill/>
        </p:spPr>
        <p:txBody>
          <a:bodyPr wrap="square" rtlCol="0">
            <a:spAutoFit/>
          </a:bodyPr>
          <a:lstStyle/>
          <a:p>
            <a:r>
              <a:rPr lang="en-US" sz="2625" dirty="0">
                <a:solidFill>
                  <a:schemeClr val="accent1"/>
                </a:solidFill>
              </a:rPr>
              <a:t>Proven Results</a:t>
            </a:r>
          </a:p>
        </p:txBody>
      </p:sp>
      <p:sp>
        <p:nvSpPr>
          <p:cNvPr id="18" name="TextBox 17">
            <a:extLst>
              <a:ext uri="{FF2B5EF4-FFF2-40B4-BE49-F238E27FC236}">
                <a16:creationId xmlns:a16="http://schemas.microsoft.com/office/drawing/2014/main" xmlns="" id="{1CFD0A39-BDF8-4060-9528-A79CC5F0D59A}"/>
              </a:ext>
            </a:extLst>
          </p:cNvPr>
          <p:cNvSpPr txBox="1"/>
          <p:nvPr userDrawn="1"/>
        </p:nvSpPr>
        <p:spPr>
          <a:xfrm>
            <a:off x="2820573" y="1321747"/>
            <a:ext cx="2649682" cy="475885"/>
          </a:xfrm>
          <a:prstGeom prst="rect">
            <a:avLst/>
          </a:prstGeom>
          <a:noFill/>
        </p:spPr>
        <p:txBody>
          <a:bodyPr wrap="square" rtlCol="0">
            <a:noAutofit/>
          </a:bodyPr>
          <a:lstStyle/>
          <a:p>
            <a:r>
              <a:rPr lang="en-US" sz="1260" dirty="0">
                <a:solidFill>
                  <a:schemeClr val="accent1"/>
                </a:solidFill>
              </a:rPr>
              <a:t>for Families and Communities</a:t>
            </a:r>
          </a:p>
        </p:txBody>
      </p:sp>
      <p:pic>
        <p:nvPicPr>
          <p:cNvPr id="25" name="Picture 24">
            <a:extLst>
              <a:ext uri="{FF2B5EF4-FFF2-40B4-BE49-F238E27FC236}">
                <a16:creationId xmlns:a16="http://schemas.microsoft.com/office/drawing/2014/main" xmlns="" id="{06771DDE-D20B-41DD-A791-4E4E0D647B99}"/>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2767" r="-42" b="-124"/>
          <a:stretch/>
        </p:blipFill>
        <p:spPr>
          <a:xfrm>
            <a:off x="426966" y="2462645"/>
            <a:ext cx="2747333" cy="2614994"/>
          </a:xfrm>
          <a:prstGeom prst="rect">
            <a:avLst/>
          </a:prstGeom>
        </p:spPr>
      </p:pic>
      <p:pic>
        <p:nvPicPr>
          <p:cNvPr id="26" name="Picture 25">
            <a:extLst>
              <a:ext uri="{FF2B5EF4-FFF2-40B4-BE49-F238E27FC236}">
                <a16:creationId xmlns:a16="http://schemas.microsoft.com/office/drawing/2014/main" xmlns="" id="{B9C27AEA-69C3-4BBF-8B8C-E9A2AE87FAB4}"/>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5139" r="14506"/>
          <a:stretch/>
        </p:blipFill>
        <p:spPr>
          <a:xfrm>
            <a:off x="6147411" y="2462648"/>
            <a:ext cx="2555914" cy="2119746"/>
          </a:xfrm>
          <a:prstGeom prst="rect">
            <a:avLst/>
          </a:prstGeom>
        </p:spPr>
      </p:pic>
      <p:pic>
        <p:nvPicPr>
          <p:cNvPr id="28" name="Picture 27">
            <a:extLst>
              <a:ext uri="{FF2B5EF4-FFF2-40B4-BE49-F238E27FC236}">
                <a16:creationId xmlns:a16="http://schemas.microsoft.com/office/drawing/2014/main" xmlns="" id="{02AB098F-B076-4F8D-B7F3-1C09C10AD6A5}"/>
              </a:ext>
            </a:extLst>
          </p:cNvPr>
          <p:cNvPicPr>
            <a:picLocks noChangeAspect="1"/>
          </p:cNvPicPr>
          <p:nvPr userDrawn="1"/>
        </p:nvPicPr>
        <p:blipFill rotWithShape="1">
          <a:blip r:embed="rId4" cstate="hqprint">
            <a:extLst>
              <a:ext uri="{28A0092B-C50C-407E-A947-70E740481C1C}">
                <a14:useLocalDpi xmlns:a14="http://schemas.microsoft.com/office/drawing/2010/main"/>
              </a:ext>
            </a:extLst>
          </a:blip>
          <a:srcRect l="15656" r="8036" b="-162"/>
          <a:stretch/>
        </p:blipFill>
        <p:spPr>
          <a:xfrm>
            <a:off x="3168532" y="2462996"/>
            <a:ext cx="2991966" cy="2618174"/>
          </a:xfrm>
          <a:prstGeom prst="rect">
            <a:avLst/>
          </a:prstGeom>
        </p:spPr>
      </p:pic>
      <p:pic>
        <p:nvPicPr>
          <p:cNvPr id="29" name="Picture 28">
            <a:extLst>
              <a:ext uri="{FF2B5EF4-FFF2-40B4-BE49-F238E27FC236}">
                <a16:creationId xmlns:a16="http://schemas.microsoft.com/office/drawing/2014/main" xmlns="" id="{71CE9957-7C9B-45B2-B0CD-2F527FDC2E18}"/>
              </a:ext>
            </a:extLst>
          </p:cNvPr>
          <p:cNvPicPr/>
          <p:nvPr userDrawn="1"/>
        </p:nvPicPr>
        <p:blipFill rotWithShape="1">
          <a:blip r:embed="rId5">
            <a:extLst>
              <a:ext uri="{28A0092B-C50C-407E-A947-70E740481C1C}">
                <a14:useLocalDpi xmlns:a14="http://schemas.microsoft.com/office/drawing/2010/main"/>
              </a:ext>
            </a:extLst>
          </a:blip>
          <a:srcRect/>
          <a:stretch/>
        </p:blipFill>
        <p:spPr>
          <a:xfrm>
            <a:off x="704048" y="807928"/>
            <a:ext cx="1913227" cy="1235457"/>
          </a:xfrm>
          <a:prstGeom prst="rect">
            <a:avLst/>
          </a:prstGeom>
        </p:spPr>
      </p:pic>
      <p:sp>
        <p:nvSpPr>
          <p:cNvPr id="30" name="Rectangle 29">
            <a:extLst>
              <a:ext uri="{FF2B5EF4-FFF2-40B4-BE49-F238E27FC236}">
                <a16:creationId xmlns:a16="http://schemas.microsoft.com/office/drawing/2014/main" xmlns="" id="{9EF517EA-3E62-4745-8144-E445EBF4FAFD}"/>
              </a:ext>
            </a:extLst>
          </p:cNvPr>
          <p:cNvSpPr/>
          <p:nvPr userDrawn="1"/>
        </p:nvSpPr>
        <p:spPr>
          <a:xfrm>
            <a:off x="437955" y="5025843"/>
            <a:ext cx="5743576" cy="9421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1" name="Rectangle 30">
            <a:extLst>
              <a:ext uri="{FF2B5EF4-FFF2-40B4-BE49-F238E27FC236}">
                <a16:creationId xmlns:a16="http://schemas.microsoft.com/office/drawing/2014/main" xmlns="" id="{95DDDE2C-1AAB-4731-8B22-69765A5E6D50}"/>
              </a:ext>
            </a:extLst>
          </p:cNvPr>
          <p:cNvSpPr/>
          <p:nvPr userDrawn="1"/>
        </p:nvSpPr>
        <p:spPr>
          <a:xfrm>
            <a:off x="6159750" y="4592457"/>
            <a:ext cx="2271923" cy="166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chemeClr val="tx1"/>
              </a:solidFill>
            </a:endParaRPr>
          </a:p>
        </p:txBody>
      </p:sp>
      <p:sp>
        <p:nvSpPr>
          <p:cNvPr id="32" name="Isosceles Triangle 31">
            <a:extLst>
              <a:ext uri="{FF2B5EF4-FFF2-40B4-BE49-F238E27FC236}">
                <a16:creationId xmlns:a16="http://schemas.microsoft.com/office/drawing/2014/main" xmlns="" id="{B3F2F036-F4E1-45CA-928E-498FCFAD77B7}"/>
              </a:ext>
            </a:extLst>
          </p:cNvPr>
          <p:cNvSpPr/>
          <p:nvPr userDrawn="1"/>
        </p:nvSpPr>
        <p:spPr>
          <a:xfrm>
            <a:off x="5639602" y="4582393"/>
            <a:ext cx="520148" cy="495246"/>
          </a:xfrm>
          <a:prstGeom prst="triangle">
            <a:avLst>
              <a:gd name="adj" fmla="val 100000"/>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577566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7EEA7CDD-343C-4572-A581-4250475993BB}"/>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2" name="Rectangle 11">
            <a:extLst>
              <a:ext uri="{FF2B5EF4-FFF2-40B4-BE49-F238E27FC236}">
                <a16:creationId xmlns:a16="http://schemas.microsoft.com/office/drawing/2014/main" xmlns="" id="{16B58BA4-9CBD-4432-872E-F1711AB3CC21}"/>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2" name="Title 1">
            <a:extLst>
              <a:ext uri="{FF2B5EF4-FFF2-40B4-BE49-F238E27FC236}">
                <a16:creationId xmlns:a16="http://schemas.microsoft.com/office/drawing/2014/main" xmlns="" id="{D5E38BF0-F806-41BA-AEA1-567797AE809E}"/>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D7F79E16-0AFF-44DC-B674-31A4938E03A9}"/>
              </a:ext>
            </a:extLst>
          </p:cNvPr>
          <p:cNvSpPr>
            <a:spLocks noGrp="1"/>
          </p:cNvSpPr>
          <p:nvPr>
            <p:ph type="pic" idx="1"/>
          </p:nvPr>
        </p:nvSpPr>
        <p:spPr>
          <a:xfrm>
            <a:off x="3887391" y="987428"/>
            <a:ext cx="462915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xmlns="" id="{3DAB5EE9-70A3-4453-B286-A7DE21F40CC3}"/>
              </a:ext>
            </a:extLst>
          </p:cNvPr>
          <p:cNvSpPr>
            <a:spLocks noGrp="1"/>
          </p:cNvSpPr>
          <p:nvPr>
            <p:ph type="body" sz="half" idx="2"/>
          </p:nvPr>
        </p:nvSpPr>
        <p:spPr>
          <a:xfrm>
            <a:off x="629841" y="2057400"/>
            <a:ext cx="2949178"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A2DEB26A-27F1-40A1-9919-EF18CFB52986}"/>
              </a:ext>
            </a:extLst>
          </p:cNvPr>
          <p:cNvSpPr>
            <a:spLocks noGrp="1"/>
          </p:cNvSpPr>
          <p:nvPr>
            <p:ph type="dt" sz="half" idx="10"/>
          </p:nvPr>
        </p:nvSpPr>
        <p:spPr/>
        <p:txBody>
          <a:bodyPr/>
          <a:lstStyle>
            <a:lvl1pPr>
              <a:defRPr>
                <a:solidFill>
                  <a:schemeClr val="bg1"/>
                </a:solidFill>
              </a:defRPr>
            </a:lvl1pPr>
          </a:lstStyle>
          <a:p>
            <a:endParaRPr lang="en-US"/>
          </a:p>
        </p:txBody>
      </p:sp>
      <p:sp>
        <p:nvSpPr>
          <p:cNvPr id="6" name="Footer Placeholder 5">
            <a:extLst>
              <a:ext uri="{FF2B5EF4-FFF2-40B4-BE49-F238E27FC236}">
                <a16:creationId xmlns:a16="http://schemas.microsoft.com/office/drawing/2014/main" xmlns="" id="{9E7D3E7F-7226-4910-B58C-DAAF230261D8}"/>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xmlns="" id="{7195BE21-4E3A-40D7-9B64-BB59A9B549D2}"/>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Tree>
    <p:extLst>
      <p:ext uri="{BB962C8B-B14F-4D97-AF65-F5344CB8AC3E}">
        <p14:creationId xmlns:p14="http://schemas.microsoft.com/office/powerpoint/2010/main" val="2695547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xmlns="" id="{DC405FD9-FC11-405A-B454-98735F8A449F}"/>
              </a:ext>
            </a:extLst>
          </p:cNvPr>
          <p:cNvCxnSpPr>
            <a:cxnSpLocks/>
          </p:cNvCxnSpPr>
          <p:nvPr userDrawn="1"/>
        </p:nvCxnSpPr>
        <p:spPr>
          <a:xfrm>
            <a:off x="0" y="1078193"/>
            <a:ext cx="7381301" cy="0"/>
          </a:xfrm>
          <a:prstGeom prst="line">
            <a:avLst/>
          </a:prstGeom>
          <a:ln w="38100">
            <a:solidFill>
              <a:srgbClr val="1D2432"/>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xmlns="" id="{E46CBE8C-51F7-4106-BA30-D6C0FF75B5B4}"/>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2" name="Rectangle 11">
            <a:extLst>
              <a:ext uri="{FF2B5EF4-FFF2-40B4-BE49-F238E27FC236}">
                <a16:creationId xmlns:a16="http://schemas.microsoft.com/office/drawing/2014/main" xmlns="" id="{8F0511A9-2832-40B1-AEFA-F1A8ED61BC78}"/>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2" name="Title 1">
            <a:extLst>
              <a:ext uri="{FF2B5EF4-FFF2-40B4-BE49-F238E27FC236}">
                <a16:creationId xmlns:a16="http://schemas.microsoft.com/office/drawing/2014/main" xmlns="" id="{46A9108F-D33B-4B05-A301-F7FACC3D6EB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7BEF7134-082C-4D5B-8687-87BBE4A57BE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ABDB0143-3311-4BD4-AF9A-909FA0948FF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xmlns="" id="{60375204-A0C9-4F2A-8222-DE2167A19282}"/>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xmlns="" id="{DE470A66-2602-4AAD-9A83-62E35F918D11}"/>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Tree>
    <p:extLst>
      <p:ext uri="{BB962C8B-B14F-4D97-AF65-F5344CB8AC3E}">
        <p14:creationId xmlns:p14="http://schemas.microsoft.com/office/powerpoint/2010/main" val="26490062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A33959C4-9900-43AA-BF23-4C2C53456D0D}"/>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0" name="Rectangle 9">
            <a:extLst>
              <a:ext uri="{FF2B5EF4-FFF2-40B4-BE49-F238E27FC236}">
                <a16:creationId xmlns:a16="http://schemas.microsoft.com/office/drawing/2014/main" xmlns="" id="{AD1A9C8F-828B-4CB6-AAB8-70E93BF593FF}"/>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2" name="Vertical Title 1">
            <a:extLst>
              <a:ext uri="{FF2B5EF4-FFF2-40B4-BE49-F238E27FC236}">
                <a16:creationId xmlns:a16="http://schemas.microsoft.com/office/drawing/2014/main" xmlns="" id="{047DC51F-40D2-4F08-B225-F7B9DF164FB6}"/>
              </a:ext>
            </a:extLst>
          </p:cNvPr>
          <p:cNvSpPr>
            <a:spLocks noGrp="1"/>
          </p:cNvSpPr>
          <p:nvPr>
            <p:ph type="title" orient="vert"/>
          </p:nvPr>
        </p:nvSpPr>
        <p:spPr>
          <a:xfrm>
            <a:off x="6543676"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34D1B3CA-CDAD-4205-B077-1F0C692DB13F}"/>
              </a:ext>
            </a:extLst>
          </p:cNvPr>
          <p:cNvSpPr>
            <a:spLocks noGrp="1"/>
          </p:cNvSpPr>
          <p:nvPr>
            <p:ph type="body" orient="vert" idx="1"/>
          </p:nvPr>
        </p:nvSpPr>
        <p:spPr>
          <a:xfrm>
            <a:off x="628651"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CF6CCDA-6811-4AAD-B8B8-C3759CBA0A1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xmlns="" id="{F33A958F-41B4-4EEE-8092-6228009AE2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A86C5828-4FF8-4A95-9EF5-9800E0460C2A}"/>
              </a:ext>
            </a:extLst>
          </p:cNvPr>
          <p:cNvSpPr>
            <a:spLocks noGrp="1"/>
          </p:cNvSpPr>
          <p:nvPr>
            <p:ph type="sldNum" sz="quarter" idx="12"/>
          </p:nvPr>
        </p:nvSpPr>
        <p:spPr/>
        <p:txBody>
          <a:bodyPr/>
          <a:lstStyle/>
          <a:p>
            <a:fld id="{E1F894F6-EA0C-446F-AAB8-BC9A70A5614D}" type="slidenum">
              <a:rPr lang="en-US" smtClean="0"/>
              <a:t>‹#›</a:t>
            </a:fld>
            <a:endParaRPr lang="en-US"/>
          </a:p>
        </p:txBody>
      </p:sp>
    </p:spTree>
    <p:extLst>
      <p:ext uri="{BB962C8B-B14F-4D97-AF65-F5344CB8AC3E}">
        <p14:creationId xmlns:p14="http://schemas.microsoft.com/office/powerpoint/2010/main" val="32484093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xmlns="" id="{B6698951-D958-4F37-BD8A-A59F48198CA3}"/>
              </a:ext>
            </a:extLst>
          </p:cNvPr>
          <p:cNvCxnSpPr>
            <a:cxnSpLocks/>
          </p:cNvCxnSpPr>
          <p:nvPr userDrawn="1"/>
        </p:nvCxnSpPr>
        <p:spPr>
          <a:xfrm>
            <a:off x="0" y="1078193"/>
            <a:ext cx="7381301" cy="0"/>
          </a:xfrm>
          <a:prstGeom prst="line">
            <a:avLst/>
          </a:prstGeom>
          <a:ln w="38100">
            <a:solidFill>
              <a:srgbClr val="1D243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xmlns="" id="{5E6C37D1-8C9C-41B4-A808-1A4C686E0A4C}"/>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3" name="Rectangle 12">
            <a:extLst>
              <a:ext uri="{FF2B5EF4-FFF2-40B4-BE49-F238E27FC236}">
                <a16:creationId xmlns:a16="http://schemas.microsoft.com/office/drawing/2014/main" xmlns="" id="{7C140B15-E2EF-4342-8356-BF4BE4A44E7C}"/>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3" name="Content Placeholder 2">
            <a:extLst>
              <a:ext uri="{FF2B5EF4-FFF2-40B4-BE49-F238E27FC236}">
                <a16:creationId xmlns:a16="http://schemas.microsoft.com/office/drawing/2014/main" xmlns="" id="{CF6821D0-B4D2-46EB-86DC-9846932FCDE2}"/>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71F5D3D6-B9CD-4EEE-A265-ED48C091FA50}"/>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9F0F5561-E277-4153-99DC-630661038F79}"/>
              </a:ext>
            </a:extLst>
          </p:cNvPr>
          <p:cNvSpPr>
            <a:spLocks noGrp="1"/>
          </p:cNvSpPr>
          <p:nvPr>
            <p:ph type="dt" sz="half" idx="10"/>
          </p:nvPr>
        </p:nvSpPr>
        <p:spPr/>
        <p:txBody>
          <a:bodyPr/>
          <a:lstStyle>
            <a:lvl1pPr>
              <a:defRPr>
                <a:solidFill>
                  <a:schemeClr val="bg1"/>
                </a:solidFill>
              </a:defRPr>
            </a:lvl1pPr>
          </a:lstStyle>
          <a:p>
            <a:endParaRPr lang="en-US"/>
          </a:p>
        </p:txBody>
      </p:sp>
      <p:sp>
        <p:nvSpPr>
          <p:cNvPr id="6" name="Footer Placeholder 5">
            <a:extLst>
              <a:ext uri="{FF2B5EF4-FFF2-40B4-BE49-F238E27FC236}">
                <a16:creationId xmlns:a16="http://schemas.microsoft.com/office/drawing/2014/main" xmlns="" id="{3F4617C9-F07C-4499-89C0-3DF0DBA572B7}"/>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xmlns="" id="{038D66F9-9B59-4F06-AABB-F40AD2E61092}"/>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
        <p:nvSpPr>
          <p:cNvPr id="12" name="Title 1">
            <a:extLst>
              <a:ext uri="{FF2B5EF4-FFF2-40B4-BE49-F238E27FC236}">
                <a16:creationId xmlns:a16="http://schemas.microsoft.com/office/drawing/2014/main" xmlns="" id="{C285B8AF-2862-4221-926D-F065AD7E167D}"/>
              </a:ext>
            </a:extLst>
          </p:cNvPr>
          <p:cNvSpPr>
            <a:spLocks noGrp="1"/>
          </p:cNvSpPr>
          <p:nvPr>
            <p:ph type="title"/>
          </p:nvPr>
        </p:nvSpPr>
        <p:spPr>
          <a:xfrm>
            <a:off x="628650" y="173951"/>
            <a:ext cx="7886700" cy="899971"/>
          </a:xfrm>
        </p:spPr>
        <p:txBody>
          <a:bodyPr/>
          <a:lstStyle/>
          <a:p>
            <a:r>
              <a:rPr lang="en-US"/>
              <a:t>Click to edit Master title style</a:t>
            </a:r>
            <a:endParaRPr lang="en-US" dirty="0"/>
          </a:p>
        </p:txBody>
      </p:sp>
    </p:spTree>
    <p:extLst>
      <p:ext uri="{BB962C8B-B14F-4D97-AF65-F5344CB8AC3E}">
        <p14:creationId xmlns:p14="http://schemas.microsoft.com/office/powerpoint/2010/main" val="5015640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Comparison">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xmlns="" id="{C973C1CA-7760-4569-858B-FB7EDA7DA137}"/>
              </a:ext>
            </a:extLst>
          </p:cNvPr>
          <p:cNvCxnSpPr>
            <a:cxnSpLocks/>
          </p:cNvCxnSpPr>
          <p:nvPr userDrawn="1"/>
        </p:nvCxnSpPr>
        <p:spPr>
          <a:xfrm>
            <a:off x="0" y="1078193"/>
            <a:ext cx="7381301" cy="0"/>
          </a:xfrm>
          <a:prstGeom prst="line">
            <a:avLst/>
          </a:prstGeom>
          <a:ln w="38100">
            <a:solidFill>
              <a:srgbClr val="1D243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xmlns="" id="{2F682EA2-20C0-45DF-A300-9B07CB7DEE65}"/>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5" name="Rectangle 14">
            <a:extLst>
              <a:ext uri="{FF2B5EF4-FFF2-40B4-BE49-F238E27FC236}">
                <a16:creationId xmlns:a16="http://schemas.microsoft.com/office/drawing/2014/main" xmlns="" id="{F29063B1-0589-4CDA-BB98-0D94B4E698BC}"/>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3" name="Text Placeholder 2">
            <a:extLst>
              <a:ext uri="{FF2B5EF4-FFF2-40B4-BE49-F238E27FC236}">
                <a16:creationId xmlns:a16="http://schemas.microsoft.com/office/drawing/2014/main" xmlns="" id="{088FFF77-9D1D-45DC-9BD8-1EDB41A616BE}"/>
              </a:ext>
            </a:extLst>
          </p:cNvPr>
          <p:cNvSpPr>
            <a:spLocks noGrp="1"/>
          </p:cNvSpPr>
          <p:nvPr>
            <p:ph type="body" idx="1"/>
          </p:nvPr>
        </p:nvSpPr>
        <p:spPr>
          <a:xfrm>
            <a:off x="629842" y="1681163"/>
            <a:ext cx="3868340"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B3718D53-F7FF-4A5C-9D1E-347D5FFB6E73}"/>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xmlns="" id="{AC4A2770-2ACD-463D-B51C-10B675E505A2}"/>
              </a:ext>
            </a:extLst>
          </p:cNvPr>
          <p:cNvSpPr>
            <a:spLocks noGrp="1"/>
          </p:cNvSpPr>
          <p:nvPr>
            <p:ph type="body" sz="quarter" idx="3"/>
          </p:nvPr>
        </p:nvSpPr>
        <p:spPr>
          <a:xfrm>
            <a:off x="4629151" y="1681163"/>
            <a:ext cx="3887391"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0D75413B-8243-44B5-96FB-C656C6B97266}"/>
              </a:ext>
            </a:extLst>
          </p:cNvPr>
          <p:cNvSpPr>
            <a:spLocks noGrp="1"/>
          </p:cNvSpPr>
          <p:nvPr>
            <p:ph sz="quarter" idx="4"/>
          </p:nvPr>
        </p:nvSpPr>
        <p:spPr>
          <a:xfrm>
            <a:off x="4629151"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D9246030-2A15-49D9-AB67-EF712EF6030A}"/>
              </a:ext>
            </a:extLst>
          </p:cNvPr>
          <p:cNvSpPr>
            <a:spLocks noGrp="1"/>
          </p:cNvSpPr>
          <p:nvPr>
            <p:ph type="dt" sz="half" idx="10"/>
          </p:nvPr>
        </p:nvSpPr>
        <p:spPr/>
        <p:txBody>
          <a:bodyPr/>
          <a:lstStyle>
            <a:lvl1pPr>
              <a:defRPr>
                <a:solidFill>
                  <a:schemeClr val="bg1"/>
                </a:solidFill>
              </a:defRPr>
            </a:lvl1pPr>
          </a:lstStyle>
          <a:p>
            <a:endParaRPr lang="en-US"/>
          </a:p>
        </p:txBody>
      </p:sp>
      <p:sp>
        <p:nvSpPr>
          <p:cNvPr id="8" name="Footer Placeholder 7">
            <a:extLst>
              <a:ext uri="{FF2B5EF4-FFF2-40B4-BE49-F238E27FC236}">
                <a16:creationId xmlns:a16="http://schemas.microsoft.com/office/drawing/2014/main" xmlns="" id="{AED91501-95C5-43EE-A98A-9F83AABC2BA4}"/>
              </a:ext>
            </a:extLst>
          </p:cNvPr>
          <p:cNvSpPr>
            <a:spLocks noGrp="1"/>
          </p:cNvSpPr>
          <p:nvPr>
            <p:ph type="ftr" sz="quarter" idx="11"/>
          </p:nvPr>
        </p:nvSpPr>
        <p:spPr/>
        <p:txBody>
          <a:bodyPr/>
          <a:lstStyle>
            <a:lvl1pPr>
              <a:defRPr>
                <a:solidFill>
                  <a:schemeClr val="bg1"/>
                </a:solidFill>
              </a:defRPr>
            </a:lvl1pPr>
          </a:lstStyle>
          <a:p>
            <a:endParaRPr lang="en-US"/>
          </a:p>
        </p:txBody>
      </p:sp>
      <p:sp>
        <p:nvSpPr>
          <p:cNvPr id="9" name="Slide Number Placeholder 8">
            <a:extLst>
              <a:ext uri="{FF2B5EF4-FFF2-40B4-BE49-F238E27FC236}">
                <a16:creationId xmlns:a16="http://schemas.microsoft.com/office/drawing/2014/main" xmlns="" id="{01679CE4-C2D5-4C0D-AAE9-36B34B8DDF2E}"/>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
        <p:nvSpPr>
          <p:cNvPr id="14" name="Title 1">
            <a:extLst>
              <a:ext uri="{FF2B5EF4-FFF2-40B4-BE49-F238E27FC236}">
                <a16:creationId xmlns:a16="http://schemas.microsoft.com/office/drawing/2014/main" xmlns="" id="{E10A7BB5-3D2D-47D3-A93F-6E9839E478B1}"/>
              </a:ext>
            </a:extLst>
          </p:cNvPr>
          <p:cNvSpPr>
            <a:spLocks noGrp="1"/>
          </p:cNvSpPr>
          <p:nvPr>
            <p:ph type="title"/>
          </p:nvPr>
        </p:nvSpPr>
        <p:spPr>
          <a:xfrm>
            <a:off x="628650" y="173951"/>
            <a:ext cx="7886700" cy="899971"/>
          </a:xfrm>
        </p:spPr>
        <p:txBody>
          <a:bodyPr/>
          <a:lstStyle/>
          <a:p>
            <a:r>
              <a:rPr lang="en-US"/>
              <a:t>Click to edit Master title style</a:t>
            </a:r>
            <a:endParaRPr lang="en-US" dirty="0"/>
          </a:p>
        </p:txBody>
      </p:sp>
    </p:spTree>
    <p:extLst>
      <p:ext uri="{BB962C8B-B14F-4D97-AF65-F5344CB8AC3E}">
        <p14:creationId xmlns:p14="http://schemas.microsoft.com/office/powerpoint/2010/main" val="11621247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xmlns="" id="{AEEB3DF1-B7CB-46CB-8F80-C692E48B15FE}"/>
              </a:ext>
            </a:extLst>
          </p:cNvPr>
          <p:cNvCxnSpPr>
            <a:cxnSpLocks/>
          </p:cNvCxnSpPr>
          <p:nvPr userDrawn="1"/>
        </p:nvCxnSpPr>
        <p:spPr>
          <a:xfrm>
            <a:off x="0" y="1078193"/>
            <a:ext cx="7381301" cy="0"/>
          </a:xfrm>
          <a:prstGeom prst="line">
            <a:avLst/>
          </a:prstGeom>
          <a:ln w="38100">
            <a:solidFill>
              <a:srgbClr val="1D2432"/>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xmlns="" id="{FFED8F2A-E83B-4FDA-A49A-38C7BE9A9B42}"/>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3" name="Rectangle 12">
            <a:extLst>
              <a:ext uri="{FF2B5EF4-FFF2-40B4-BE49-F238E27FC236}">
                <a16:creationId xmlns:a16="http://schemas.microsoft.com/office/drawing/2014/main" xmlns="" id="{7C140B15-E2EF-4342-8356-BF4BE4A44E7C}"/>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3" name="Content Placeholder 2">
            <a:extLst>
              <a:ext uri="{FF2B5EF4-FFF2-40B4-BE49-F238E27FC236}">
                <a16:creationId xmlns:a16="http://schemas.microsoft.com/office/drawing/2014/main" xmlns="" id="{CF6821D0-B4D2-46EB-86DC-9846932FCDE2}"/>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71F5D3D6-B9CD-4EEE-A265-ED48C091FA50}"/>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9F0F5561-E277-4153-99DC-630661038F79}"/>
              </a:ext>
            </a:extLst>
          </p:cNvPr>
          <p:cNvSpPr>
            <a:spLocks noGrp="1"/>
          </p:cNvSpPr>
          <p:nvPr>
            <p:ph type="dt" sz="half" idx="10"/>
          </p:nvPr>
        </p:nvSpPr>
        <p:spPr/>
        <p:txBody>
          <a:bodyPr/>
          <a:lstStyle>
            <a:lvl1pPr>
              <a:defRPr>
                <a:solidFill>
                  <a:schemeClr val="bg1"/>
                </a:solidFill>
              </a:defRPr>
            </a:lvl1pPr>
          </a:lstStyle>
          <a:p>
            <a:endParaRPr lang="en-US"/>
          </a:p>
        </p:txBody>
      </p:sp>
      <p:sp>
        <p:nvSpPr>
          <p:cNvPr id="6" name="Footer Placeholder 5">
            <a:extLst>
              <a:ext uri="{FF2B5EF4-FFF2-40B4-BE49-F238E27FC236}">
                <a16:creationId xmlns:a16="http://schemas.microsoft.com/office/drawing/2014/main" xmlns="" id="{3F4617C9-F07C-4499-89C0-3DF0DBA572B7}"/>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xmlns="" id="{038D66F9-9B59-4F06-AABB-F40AD2E61092}"/>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
        <p:nvSpPr>
          <p:cNvPr id="12" name="Title 1">
            <a:extLst>
              <a:ext uri="{FF2B5EF4-FFF2-40B4-BE49-F238E27FC236}">
                <a16:creationId xmlns:a16="http://schemas.microsoft.com/office/drawing/2014/main" xmlns="" id="{C285B8AF-2862-4221-926D-F065AD7E167D}"/>
              </a:ext>
            </a:extLst>
          </p:cNvPr>
          <p:cNvSpPr>
            <a:spLocks noGrp="1"/>
          </p:cNvSpPr>
          <p:nvPr>
            <p:ph type="title"/>
          </p:nvPr>
        </p:nvSpPr>
        <p:spPr>
          <a:xfrm>
            <a:off x="628650" y="173951"/>
            <a:ext cx="7886700" cy="899971"/>
          </a:xfrm>
        </p:spPr>
        <p:txBody>
          <a:bodyPr/>
          <a:lstStyle/>
          <a:p>
            <a:r>
              <a:rPr lang="en-US" dirty="0"/>
              <a:t>Click to edit Master title style</a:t>
            </a:r>
          </a:p>
        </p:txBody>
      </p:sp>
    </p:spTree>
    <p:extLst>
      <p:ext uri="{BB962C8B-B14F-4D97-AF65-F5344CB8AC3E}">
        <p14:creationId xmlns:p14="http://schemas.microsoft.com/office/powerpoint/2010/main" val="1876099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mparison">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xmlns="" id="{AC279823-5A90-4FE9-BD13-00A70A4DAA8C}"/>
              </a:ext>
            </a:extLst>
          </p:cNvPr>
          <p:cNvCxnSpPr>
            <a:cxnSpLocks/>
          </p:cNvCxnSpPr>
          <p:nvPr userDrawn="1"/>
        </p:nvCxnSpPr>
        <p:spPr>
          <a:xfrm>
            <a:off x="0" y="1078193"/>
            <a:ext cx="7381301" cy="0"/>
          </a:xfrm>
          <a:prstGeom prst="line">
            <a:avLst/>
          </a:prstGeom>
          <a:ln w="38100">
            <a:solidFill>
              <a:srgbClr val="1D2432"/>
            </a:solidFill>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xmlns="" id="{C4A716CA-2882-47F1-8C54-3B4BDE66A7D4}"/>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5" name="Rectangle 14">
            <a:extLst>
              <a:ext uri="{FF2B5EF4-FFF2-40B4-BE49-F238E27FC236}">
                <a16:creationId xmlns:a16="http://schemas.microsoft.com/office/drawing/2014/main" xmlns="" id="{F29063B1-0589-4CDA-BB98-0D94B4E698BC}"/>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3" name="Text Placeholder 2">
            <a:extLst>
              <a:ext uri="{FF2B5EF4-FFF2-40B4-BE49-F238E27FC236}">
                <a16:creationId xmlns:a16="http://schemas.microsoft.com/office/drawing/2014/main" xmlns="" id="{088FFF77-9D1D-45DC-9BD8-1EDB41A616BE}"/>
              </a:ext>
            </a:extLst>
          </p:cNvPr>
          <p:cNvSpPr>
            <a:spLocks noGrp="1"/>
          </p:cNvSpPr>
          <p:nvPr>
            <p:ph type="body" idx="1"/>
          </p:nvPr>
        </p:nvSpPr>
        <p:spPr>
          <a:xfrm>
            <a:off x="629842" y="1681163"/>
            <a:ext cx="3868340"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B3718D53-F7FF-4A5C-9D1E-347D5FFB6E73}"/>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xmlns="" id="{AC4A2770-2ACD-463D-B51C-10B675E505A2}"/>
              </a:ext>
            </a:extLst>
          </p:cNvPr>
          <p:cNvSpPr>
            <a:spLocks noGrp="1"/>
          </p:cNvSpPr>
          <p:nvPr>
            <p:ph type="body" sz="quarter" idx="3"/>
          </p:nvPr>
        </p:nvSpPr>
        <p:spPr>
          <a:xfrm>
            <a:off x="4629151" y="1681163"/>
            <a:ext cx="3887391"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0D75413B-8243-44B5-96FB-C656C6B97266}"/>
              </a:ext>
            </a:extLst>
          </p:cNvPr>
          <p:cNvSpPr>
            <a:spLocks noGrp="1"/>
          </p:cNvSpPr>
          <p:nvPr>
            <p:ph sz="quarter" idx="4"/>
          </p:nvPr>
        </p:nvSpPr>
        <p:spPr>
          <a:xfrm>
            <a:off x="4629151"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D9246030-2A15-49D9-AB67-EF712EF6030A}"/>
              </a:ext>
            </a:extLst>
          </p:cNvPr>
          <p:cNvSpPr>
            <a:spLocks noGrp="1"/>
          </p:cNvSpPr>
          <p:nvPr>
            <p:ph type="dt" sz="half" idx="10"/>
          </p:nvPr>
        </p:nvSpPr>
        <p:spPr/>
        <p:txBody>
          <a:bodyPr/>
          <a:lstStyle>
            <a:lvl1pPr>
              <a:defRPr>
                <a:solidFill>
                  <a:schemeClr val="bg1"/>
                </a:solidFill>
              </a:defRPr>
            </a:lvl1pPr>
          </a:lstStyle>
          <a:p>
            <a:endParaRPr lang="en-US"/>
          </a:p>
        </p:txBody>
      </p:sp>
      <p:sp>
        <p:nvSpPr>
          <p:cNvPr id="8" name="Footer Placeholder 7">
            <a:extLst>
              <a:ext uri="{FF2B5EF4-FFF2-40B4-BE49-F238E27FC236}">
                <a16:creationId xmlns:a16="http://schemas.microsoft.com/office/drawing/2014/main" xmlns="" id="{AED91501-95C5-43EE-A98A-9F83AABC2BA4}"/>
              </a:ext>
            </a:extLst>
          </p:cNvPr>
          <p:cNvSpPr>
            <a:spLocks noGrp="1"/>
          </p:cNvSpPr>
          <p:nvPr>
            <p:ph type="ftr" sz="quarter" idx="11"/>
          </p:nvPr>
        </p:nvSpPr>
        <p:spPr/>
        <p:txBody>
          <a:bodyPr/>
          <a:lstStyle>
            <a:lvl1pPr>
              <a:defRPr>
                <a:solidFill>
                  <a:schemeClr val="bg1"/>
                </a:solidFill>
              </a:defRPr>
            </a:lvl1pPr>
          </a:lstStyle>
          <a:p>
            <a:endParaRPr lang="en-US"/>
          </a:p>
        </p:txBody>
      </p:sp>
      <p:sp>
        <p:nvSpPr>
          <p:cNvPr id="9" name="Slide Number Placeholder 8">
            <a:extLst>
              <a:ext uri="{FF2B5EF4-FFF2-40B4-BE49-F238E27FC236}">
                <a16:creationId xmlns:a16="http://schemas.microsoft.com/office/drawing/2014/main" xmlns="" id="{01679CE4-C2D5-4C0D-AAE9-36B34B8DDF2E}"/>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
        <p:nvSpPr>
          <p:cNvPr id="14" name="Title 1">
            <a:extLst>
              <a:ext uri="{FF2B5EF4-FFF2-40B4-BE49-F238E27FC236}">
                <a16:creationId xmlns:a16="http://schemas.microsoft.com/office/drawing/2014/main" xmlns="" id="{E10A7BB5-3D2D-47D3-A93F-6E9839E478B1}"/>
              </a:ext>
            </a:extLst>
          </p:cNvPr>
          <p:cNvSpPr>
            <a:spLocks noGrp="1"/>
          </p:cNvSpPr>
          <p:nvPr>
            <p:ph type="title"/>
          </p:nvPr>
        </p:nvSpPr>
        <p:spPr>
          <a:xfrm>
            <a:off x="628650" y="173951"/>
            <a:ext cx="7886700" cy="899971"/>
          </a:xfrm>
        </p:spPr>
        <p:txBody>
          <a:bodyPr/>
          <a:lstStyle/>
          <a:p>
            <a:r>
              <a:rPr lang="en-US" dirty="0"/>
              <a:t>Click to edit Master title style</a:t>
            </a:r>
          </a:p>
        </p:txBody>
      </p:sp>
    </p:spTree>
    <p:extLst>
      <p:ext uri="{BB962C8B-B14F-4D97-AF65-F5344CB8AC3E}">
        <p14:creationId xmlns:p14="http://schemas.microsoft.com/office/powerpoint/2010/main" val="16349030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xmlns="" id="{7A1F56B5-1CE4-45B4-8A54-05576CC13E91}"/>
              </a:ext>
            </a:extLst>
          </p:cNvPr>
          <p:cNvCxnSpPr>
            <a:cxnSpLocks/>
          </p:cNvCxnSpPr>
          <p:nvPr userDrawn="1"/>
        </p:nvCxnSpPr>
        <p:spPr>
          <a:xfrm>
            <a:off x="0" y="1078193"/>
            <a:ext cx="7381301" cy="0"/>
          </a:xfrm>
          <a:prstGeom prst="line">
            <a:avLst/>
          </a:prstGeom>
          <a:ln w="38100">
            <a:solidFill>
              <a:srgbClr val="1D243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xmlns="" id="{799BF0F3-3FE0-42AC-9151-0E2233150555}"/>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1" name="Rectangle 10">
            <a:extLst>
              <a:ext uri="{FF2B5EF4-FFF2-40B4-BE49-F238E27FC236}">
                <a16:creationId xmlns:a16="http://schemas.microsoft.com/office/drawing/2014/main" xmlns="" id="{DB7B1808-189C-4D32-ADFA-7BD3D7983F79}"/>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3" name="Content Placeholder 2">
            <a:extLst>
              <a:ext uri="{FF2B5EF4-FFF2-40B4-BE49-F238E27FC236}">
                <a16:creationId xmlns:a16="http://schemas.microsoft.com/office/drawing/2014/main" xmlns="" id="{5F283C03-2A77-4661-9D97-BF0B5A9C958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2CA22B4-6FA9-4283-A45B-71D17A9DA0AF}"/>
              </a:ext>
            </a:extLst>
          </p:cNvPr>
          <p:cNvSpPr>
            <a:spLocks noGrp="1"/>
          </p:cNvSpPr>
          <p:nvPr>
            <p:ph type="dt" sz="half" idx="10"/>
          </p:nvPr>
        </p:nvSpPr>
        <p:spPr/>
        <p:txBody>
          <a:bodyPr/>
          <a:lstStyle>
            <a:lvl1pPr>
              <a:defRPr>
                <a:solidFill>
                  <a:schemeClr val="bg1"/>
                </a:solidFill>
              </a:defRPr>
            </a:lvl1pPr>
          </a:lstStyle>
          <a:p>
            <a:endParaRPr lang="en-US"/>
          </a:p>
        </p:txBody>
      </p:sp>
      <p:sp>
        <p:nvSpPr>
          <p:cNvPr id="5" name="Footer Placeholder 4">
            <a:extLst>
              <a:ext uri="{FF2B5EF4-FFF2-40B4-BE49-F238E27FC236}">
                <a16:creationId xmlns:a16="http://schemas.microsoft.com/office/drawing/2014/main" xmlns="" id="{DCFAAF6B-A630-43C1-80BE-EE6DEE947D09}"/>
              </a:ext>
            </a:extLst>
          </p:cNvPr>
          <p:cNvSpPr>
            <a:spLocks noGrp="1"/>
          </p:cNvSpPr>
          <p:nvPr>
            <p:ph type="ftr" sz="quarter" idx="11"/>
          </p:nvPr>
        </p:nvSpPr>
        <p:spPr/>
        <p:txBody>
          <a:bodyPr/>
          <a:lstStyle>
            <a:lvl1pPr>
              <a:defRPr>
                <a:solidFill>
                  <a:schemeClr val="bg1"/>
                </a:solidFill>
              </a:defRPr>
            </a:lvl1pPr>
          </a:lstStyle>
          <a:p>
            <a:endParaRPr lang="en-US"/>
          </a:p>
        </p:txBody>
      </p:sp>
      <p:sp>
        <p:nvSpPr>
          <p:cNvPr id="6" name="Slide Number Placeholder 5">
            <a:extLst>
              <a:ext uri="{FF2B5EF4-FFF2-40B4-BE49-F238E27FC236}">
                <a16:creationId xmlns:a16="http://schemas.microsoft.com/office/drawing/2014/main" xmlns="" id="{2FCBD77D-08B7-4B01-8F63-12CEDCAF06C8}"/>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
        <p:nvSpPr>
          <p:cNvPr id="16" name="Title 1">
            <a:extLst>
              <a:ext uri="{FF2B5EF4-FFF2-40B4-BE49-F238E27FC236}">
                <a16:creationId xmlns:a16="http://schemas.microsoft.com/office/drawing/2014/main" xmlns="" id="{A332C525-751D-493B-B910-C6796887D192}"/>
              </a:ext>
            </a:extLst>
          </p:cNvPr>
          <p:cNvSpPr>
            <a:spLocks noGrp="1"/>
          </p:cNvSpPr>
          <p:nvPr>
            <p:ph type="title"/>
          </p:nvPr>
        </p:nvSpPr>
        <p:spPr>
          <a:xfrm>
            <a:off x="24737" y="283369"/>
            <a:ext cx="7886700" cy="899971"/>
          </a:xfrm>
        </p:spPr>
        <p:txBody>
          <a:bodyPr/>
          <a:lstStyle>
            <a:lvl1pPr>
              <a:defRPr sz="3000"/>
            </a:lvl1pPr>
          </a:lstStyle>
          <a:p>
            <a:r>
              <a:rPr lang="en-US" dirty="0"/>
              <a:t>Click to edit Master title style</a:t>
            </a:r>
          </a:p>
        </p:txBody>
      </p:sp>
    </p:spTree>
    <p:extLst>
      <p:ext uri="{BB962C8B-B14F-4D97-AF65-F5344CB8AC3E}">
        <p14:creationId xmlns:p14="http://schemas.microsoft.com/office/powerpoint/2010/main" val="129784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287BE251-DC16-4B4B-9E8A-DBD2228DC115}"/>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0" name="Rectangle 9">
            <a:extLst>
              <a:ext uri="{FF2B5EF4-FFF2-40B4-BE49-F238E27FC236}">
                <a16:creationId xmlns:a16="http://schemas.microsoft.com/office/drawing/2014/main" xmlns="" id="{B1A94BFD-3526-4412-A524-1A4BEF3574C5}"/>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2" name="Title 1">
            <a:extLst>
              <a:ext uri="{FF2B5EF4-FFF2-40B4-BE49-F238E27FC236}">
                <a16:creationId xmlns:a16="http://schemas.microsoft.com/office/drawing/2014/main" xmlns="" id="{449080DD-A56F-4CD6-8190-8F70A2A4FACB}"/>
              </a:ext>
            </a:extLst>
          </p:cNvPr>
          <p:cNvSpPr>
            <a:spLocks noGrp="1"/>
          </p:cNvSpPr>
          <p:nvPr>
            <p:ph type="title"/>
          </p:nvPr>
        </p:nvSpPr>
        <p:spPr>
          <a:xfrm>
            <a:off x="623888" y="1709741"/>
            <a:ext cx="78867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xmlns="" id="{0971DFB1-CB98-4EC3-B643-F7D82E928ECE}"/>
              </a:ext>
            </a:extLst>
          </p:cNvPr>
          <p:cNvSpPr>
            <a:spLocks noGrp="1"/>
          </p:cNvSpPr>
          <p:nvPr>
            <p:ph type="body" idx="1"/>
          </p:nvPr>
        </p:nvSpPr>
        <p:spPr>
          <a:xfrm>
            <a:off x="623888" y="4589466"/>
            <a:ext cx="78867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02117E30-BE39-4455-BEED-F9FDB027F611}"/>
              </a:ext>
            </a:extLst>
          </p:cNvPr>
          <p:cNvSpPr>
            <a:spLocks noGrp="1"/>
          </p:cNvSpPr>
          <p:nvPr>
            <p:ph type="dt" sz="half" idx="10"/>
          </p:nvPr>
        </p:nvSpPr>
        <p:spPr/>
        <p:txBody>
          <a:bodyPr/>
          <a:lstStyle>
            <a:lvl1pPr>
              <a:defRPr>
                <a:solidFill>
                  <a:schemeClr val="bg1"/>
                </a:solidFill>
              </a:defRPr>
            </a:lvl1pPr>
          </a:lstStyle>
          <a:p>
            <a:endParaRPr lang="en-US"/>
          </a:p>
        </p:txBody>
      </p:sp>
      <p:sp>
        <p:nvSpPr>
          <p:cNvPr id="5" name="Footer Placeholder 4">
            <a:extLst>
              <a:ext uri="{FF2B5EF4-FFF2-40B4-BE49-F238E27FC236}">
                <a16:creationId xmlns:a16="http://schemas.microsoft.com/office/drawing/2014/main" xmlns="" id="{6AE9EDE9-3043-4BB8-AE17-402DC68EA870}"/>
              </a:ext>
            </a:extLst>
          </p:cNvPr>
          <p:cNvSpPr>
            <a:spLocks noGrp="1"/>
          </p:cNvSpPr>
          <p:nvPr>
            <p:ph type="ftr" sz="quarter" idx="11"/>
          </p:nvPr>
        </p:nvSpPr>
        <p:spPr/>
        <p:txBody>
          <a:bodyPr/>
          <a:lstStyle>
            <a:lvl1pPr>
              <a:defRPr>
                <a:solidFill>
                  <a:schemeClr val="bg1"/>
                </a:solidFill>
              </a:defRPr>
            </a:lvl1pPr>
          </a:lstStyle>
          <a:p>
            <a:endParaRPr lang="en-US"/>
          </a:p>
        </p:txBody>
      </p:sp>
    </p:spTree>
    <p:extLst>
      <p:ext uri="{BB962C8B-B14F-4D97-AF65-F5344CB8AC3E}">
        <p14:creationId xmlns:p14="http://schemas.microsoft.com/office/powerpoint/2010/main" val="3242551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xmlns="" id="{789B4271-C83E-47FA-968F-05B3B5A35FD8}"/>
              </a:ext>
            </a:extLst>
          </p:cNvPr>
          <p:cNvCxnSpPr>
            <a:cxnSpLocks/>
          </p:cNvCxnSpPr>
          <p:nvPr userDrawn="1"/>
        </p:nvCxnSpPr>
        <p:spPr>
          <a:xfrm>
            <a:off x="0" y="1078193"/>
            <a:ext cx="7381301" cy="0"/>
          </a:xfrm>
          <a:prstGeom prst="line">
            <a:avLst/>
          </a:prstGeom>
          <a:ln w="38100">
            <a:solidFill>
              <a:srgbClr val="1D243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xmlns="" id="{B6E46974-8CD7-4189-A3CD-953EE0799D74}"/>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3" name="Rectangle 12">
            <a:extLst>
              <a:ext uri="{FF2B5EF4-FFF2-40B4-BE49-F238E27FC236}">
                <a16:creationId xmlns:a16="http://schemas.microsoft.com/office/drawing/2014/main" xmlns="" id="{7C140B15-E2EF-4342-8356-BF4BE4A44E7C}"/>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3" name="Content Placeholder 2">
            <a:extLst>
              <a:ext uri="{FF2B5EF4-FFF2-40B4-BE49-F238E27FC236}">
                <a16:creationId xmlns:a16="http://schemas.microsoft.com/office/drawing/2014/main" xmlns="" id="{CF6821D0-B4D2-46EB-86DC-9846932FCDE2}"/>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71F5D3D6-B9CD-4EEE-A265-ED48C091FA50}"/>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9F0F5561-E277-4153-99DC-630661038F79}"/>
              </a:ext>
            </a:extLst>
          </p:cNvPr>
          <p:cNvSpPr>
            <a:spLocks noGrp="1"/>
          </p:cNvSpPr>
          <p:nvPr>
            <p:ph type="dt" sz="half" idx="10"/>
          </p:nvPr>
        </p:nvSpPr>
        <p:spPr/>
        <p:txBody>
          <a:bodyPr/>
          <a:lstStyle>
            <a:lvl1pPr>
              <a:defRPr>
                <a:solidFill>
                  <a:schemeClr val="bg1"/>
                </a:solidFill>
              </a:defRPr>
            </a:lvl1pPr>
          </a:lstStyle>
          <a:p>
            <a:endParaRPr lang="en-US"/>
          </a:p>
        </p:txBody>
      </p:sp>
      <p:sp>
        <p:nvSpPr>
          <p:cNvPr id="6" name="Footer Placeholder 5">
            <a:extLst>
              <a:ext uri="{FF2B5EF4-FFF2-40B4-BE49-F238E27FC236}">
                <a16:creationId xmlns:a16="http://schemas.microsoft.com/office/drawing/2014/main" xmlns="" id="{3F4617C9-F07C-4499-89C0-3DF0DBA572B7}"/>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xmlns="" id="{038D66F9-9B59-4F06-AABB-F40AD2E61092}"/>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
        <p:nvSpPr>
          <p:cNvPr id="12" name="Title 1">
            <a:extLst>
              <a:ext uri="{FF2B5EF4-FFF2-40B4-BE49-F238E27FC236}">
                <a16:creationId xmlns:a16="http://schemas.microsoft.com/office/drawing/2014/main" xmlns="" id="{C285B8AF-2862-4221-926D-F065AD7E167D}"/>
              </a:ext>
            </a:extLst>
          </p:cNvPr>
          <p:cNvSpPr>
            <a:spLocks noGrp="1"/>
          </p:cNvSpPr>
          <p:nvPr>
            <p:ph type="title"/>
          </p:nvPr>
        </p:nvSpPr>
        <p:spPr>
          <a:xfrm>
            <a:off x="628650" y="173951"/>
            <a:ext cx="7886700" cy="899971"/>
          </a:xfrm>
        </p:spPr>
        <p:txBody>
          <a:bodyPr/>
          <a:lstStyle/>
          <a:p>
            <a:r>
              <a:rPr lang="en-US"/>
              <a:t>Click to edit Master title style</a:t>
            </a:r>
            <a:endParaRPr lang="en-US" dirty="0"/>
          </a:p>
        </p:txBody>
      </p:sp>
    </p:spTree>
    <p:extLst>
      <p:ext uri="{BB962C8B-B14F-4D97-AF65-F5344CB8AC3E}">
        <p14:creationId xmlns:p14="http://schemas.microsoft.com/office/powerpoint/2010/main" val="1339980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xmlns="" id="{FBE42328-7482-49DA-9061-F8A183BE4D43}"/>
              </a:ext>
            </a:extLst>
          </p:cNvPr>
          <p:cNvCxnSpPr>
            <a:cxnSpLocks/>
          </p:cNvCxnSpPr>
          <p:nvPr userDrawn="1"/>
        </p:nvCxnSpPr>
        <p:spPr>
          <a:xfrm>
            <a:off x="0" y="1078193"/>
            <a:ext cx="7381301" cy="0"/>
          </a:xfrm>
          <a:prstGeom prst="line">
            <a:avLst/>
          </a:prstGeom>
          <a:ln w="38100">
            <a:solidFill>
              <a:srgbClr val="1D2432"/>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xmlns="" id="{3BCBD2D5-53DD-4094-9885-9B164B0DC10E}"/>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5" name="Rectangle 14">
            <a:extLst>
              <a:ext uri="{FF2B5EF4-FFF2-40B4-BE49-F238E27FC236}">
                <a16:creationId xmlns:a16="http://schemas.microsoft.com/office/drawing/2014/main" xmlns="" id="{F29063B1-0589-4CDA-BB98-0D94B4E698BC}"/>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3" name="Text Placeholder 2">
            <a:extLst>
              <a:ext uri="{FF2B5EF4-FFF2-40B4-BE49-F238E27FC236}">
                <a16:creationId xmlns:a16="http://schemas.microsoft.com/office/drawing/2014/main" xmlns="" id="{088FFF77-9D1D-45DC-9BD8-1EDB41A616BE}"/>
              </a:ext>
            </a:extLst>
          </p:cNvPr>
          <p:cNvSpPr>
            <a:spLocks noGrp="1"/>
          </p:cNvSpPr>
          <p:nvPr>
            <p:ph type="body" idx="1"/>
          </p:nvPr>
        </p:nvSpPr>
        <p:spPr>
          <a:xfrm>
            <a:off x="629842" y="1681163"/>
            <a:ext cx="3868340"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B3718D53-F7FF-4A5C-9D1E-347D5FFB6E73}"/>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xmlns="" id="{AC4A2770-2ACD-463D-B51C-10B675E505A2}"/>
              </a:ext>
            </a:extLst>
          </p:cNvPr>
          <p:cNvSpPr>
            <a:spLocks noGrp="1"/>
          </p:cNvSpPr>
          <p:nvPr>
            <p:ph type="body" sz="quarter" idx="3"/>
          </p:nvPr>
        </p:nvSpPr>
        <p:spPr>
          <a:xfrm>
            <a:off x="4629151" y="1681163"/>
            <a:ext cx="3887391"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0D75413B-8243-44B5-96FB-C656C6B97266}"/>
              </a:ext>
            </a:extLst>
          </p:cNvPr>
          <p:cNvSpPr>
            <a:spLocks noGrp="1"/>
          </p:cNvSpPr>
          <p:nvPr>
            <p:ph sz="quarter" idx="4"/>
          </p:nvPr>
        </p:nvSpPr>
        <p:spPr>
          <a:xfrm>
            <a:off x="4629151"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D9246030-2A15-49D9-AB67-EF712EF6030A}"/>
              </a:ext>
            </a:extLst>
          </p:cNvPr>
          <p:cNvSpPr>
            <a:spLocks noGrp="1"/>
          </p:cNvSpPr>
          <p:nvPr>
            <p:ph type="dt" sz="half" idx="10"/>
          </p:nvPr>
        </p:nvSpPr>
        <p:spPr/>
        <p:txBody>
          <a:bodyPr/>
          <a:lstStyle>
            <a:lvl1pPr>
              <a:defRPr>
                <a:solidFill>
                  <a:schemeClr val="bg1"/>
                </a:solidFill>
              </a:defRPr>
            </a:lvl1pPr>
          </a:lstStyle>
          <a:p>
            <a:endParaRPr lang="en-US"/>
          </a:p>
        </p:txBody>
      </p:sp>
      <p:sp>
        <p:nvSpPr>
          <p:cNvPr id="8" name="Footer Placeholder 7">
            <a:extLst>
              <a:ext uri="{FF2B5EF4-FFF2-40B4-BE49-F238E27FC236}">
                <a16:creationId xmlns:a16="http://schemas.microsoft.com/office/drawing/2014/main" xmlns="" id="{AED91501-95C5-43EE-A98A-9F83AABC2BA4}"/>
              </a:ext>
            </a:extLst>
          </p:cNvPr>
          <p:cNvSpPr>
            <a:spLocks noGrp="1"/>
          </p:cNvSpPr>
          <p:nvPr>
            <p:ph type="ftr" sz="quarter" idx="11"/>
          </p:nvPr>
        </p:nvSpPr>
        <p:spPr/>
        <p:txBody>
          <a:bodyPr/>
          <a:lstStyle>
            <a:lvl1pPr>
              <a:defRPr>
                <a:solidFill>
                  <a:schemeClr val="bg1"/>
                </a:solidFill>
              </a:defRPr>
            </a:lvl1pPr>
          </a:lstStyle>
          <a:p>
            <a:endParaRPr lang="en-US"/>
          </a:p>
        </p:txBody>
      </p:sp>
      <p:sp>
        <p:nvSpPr>
          <p:cNvPr id="9" name="Slide Number Placeholder 8">
            <a:extLst>
              <a:ext uri="{FF2B5EF4-FFF2-40B4-BE49-F238E27FC236}">
                <a16:creationId xmlns:a16="http://schemas.microsoft.com/office/drawing/2014/main" xmlns="" id="{01679CE4-C2D5-4C0D-AAE9-36B34B8DDF2E}"/>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
        <p:nvSpPr>
          <p:cNvPr id="14" name="Title 1">
            <a:extLst>
              <a:ext uri="{FF2B5EF4-FFF2-40B4-BE49-F238E27FC236}">
                <a16:creationId xmlns:a16="http://schemas.microsoft.com/office/drawing/2014/main" xmlns="" id="{E10A7BB5-3D2D-47D3-A93F-6E9839E478B1}"/>
              </a:ext>
            </a:extLst>
          </p:cNvPr>
          <p:cNvSpPr>
            <a:spLocks noGrp="1"/>
          </p:cNvSpPr>
          <p:nvPr>
            <p:ph type="title"/>
          </p:nvPr>
        </p:nvSpPr>
        <p:spPr>
          <a:xfrm>
            <a:off x="628650" y="173951"/>
            <a:ext cx="7886700" cy="899971"/>
          </a:xfrm>
        </p:spPr>
        <p:txBody>
          <a:bodyPr/>
          <a:lstStyle/>
          <a:p>
            <a:r>
              <a:rPr lang="en-US"/>
              <a:t>Click to edit Master title style</a:t>
            </a:r>
            <a:endParaRPr lang="en-US" dirty="0"/>
          </a:p>
        </p:txBody>
      </p:sp>
    </p:spTree>
    <p:extLst>
      <p:ext uri="{BB962C8B-B14F-4D97-AF65-F5344CB8AC3E}">
        <p14:creationId xmlns:p14="http://schemas.microsoft.com/office/powerpoint/2010/main" val="3250488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xmlns="" id="{BE24BB0C-BFC7-45E9-A9A6-193721CECD77}"/>
              </a:ext>
            </a:extLst>
          </p:cNvPr>
          <p:cNvCxnSpPr>
            <a:cxnSpLocks/>
          </p:cNvCxnSpPr>
          <p:nvPr userDrawn="1"/>
        </p:nvCxnSpPr>
        <p:spPr>
          <a:xfrm>
            <a:off x="0" y="1078193"/>
            <a:ext cx="7381301" cy="0"/>
          </a:xfrm>
          <a:prstGeom prst="line">
            <a:avLst/>
          </a:prstGeom>
          <a:ln w="38100">
            <a:solidFill>
              <a:srgbClr val="1D2432"/>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xmlns="" id="{887EB819-1AA5-4DEA-A6FA-FE302ECE5546}"/>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1" name="Rectangle 10">
            <a:extLst>
              <a:ext uri="{FF2B5EF4-FFF2-40B4-BE49-F238E27FC236}">
                <a16:creationId xmlns:a16="http://schemas.microsoft.com/office/drawing/2014/main" xmlns="" id="{C8E3F886-4F7E-47BA-8271-F0A05D75D6B2}"/>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2" name="Title 1">
            <a:extLst>
              <a:ext uri="{FF2B5EF4-FFF2-40B4-BE49-F238E27FC236}">
                <a16:creationId xmlns:a16="http://schemas.microsoft.com/office/drawing/2014/main" xmlns="" id="{B804FB0B-9560-48D4-9781-D951CBEFA8B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39D3F0EF-15CB-4102-A8C2-1A00FE5A588B}"/>
              </a:ext>
            </a:extLst>
          </p:cNvPr>
          <p:cNvSpPr>
            <a:spLocks noGrp="1"/>
          </p:cNvSpPr>
          <p:nvPr>
            <p:ph type="dt" sz="half" idx="10"/>
          </p:nvPr>
        </p:nvSpPr>
        <p:spPr/>
        <p:txBody>
          <a:bodyPr/>
          <a:lstStyle>
            <a:lvl1pPr>
              <a:defRPr>
                <a:solidFill>
                  <a:schemeClr val="bg1"/>
                </a:solidFill>
              </a:defRPr>
            </a:lvl1pPr>
          </a:lstStyle>
          <a:p>
            <a:endParaRPr lang="en-US"/>
          </a:p>
        </p:txBody>
      </p:sp>
      <p:sp>
        <p:nvSpPr>
          <p:cNvPr id="4" name="Footer Placeholder 3">
            <a:extLst>
              <a:ext uri="{FF2B5EF4-FFF2-40B4-BE49-F238E27FC236}">
                <a16:creationId xmlns:a16="http://schemas.microsoft.com/office/drawing/2014/main" xmlns="" id="{E7CA9A57-B7B5-4274-910F-D278FC743DEC}"/>
              </a:ext>
            </a:extLst>
          </p:cNvPr>
          <p:cNvSpPr>
            <a:spLocks noGrp="1"/>
          </p:cNvSpPr>
          <p:nvPr>
            <p:ph type="ftr" sz="quarter" idx="11"/>
          </p:nvPr>
        </p:nvSpPr>
        <p:spPr/>
        <p:txBody>
          <a:bodyPr/>
          <a:lstStyle>
            <a:lvl1pPr>
              <a:defRPr>
                <a:solidFill>
                  <a:schemeClr val="bg1"/>
                </a:solidFill>
              </a:defRPr>
            </a:lvl1pPr>
          </a:lstStyle>
          <a:p>
            <a:endParaRPr lang="en-US"/>
          </a:p>
        </p:txBody>
      </p:sp>
      <p:sp>
        <p:nvSpPr>
          <p:cNvPr id="5" name="Slide Number Placeholder 4">
            <a:extLst>
              <a:ext uri="{FF2B5EF4-FFF2-40B4-BE49-F238E27FC236}">
                <a16:creationId xmlns:a16="http://schemas.microsoft.com/office/drawing/2014/main" xmlns="" id="{0ED71854-A9F8-4960-9387-5441417212DB}"/>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Tree>
    <p:extLst>
      <p:ext uri="{BB962C8B-B14F-4D97-AF65-F5344CB8AC3E}">
        <p14:creationId xmlns:p14="http://schemas.microsoft.com/office/powerpoint/2010/main" val="38259792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648DF96D-0594-49EC-BE2D-8E5B966D2C47}"/>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9" name="Rectangle 8">
            <a:extLst>
              <a:ext uri="{FF2B5EF4-FFF2-40B4-BE49-F238E27FC236}">
                <a16:creationId xmlns:a16="http://schemas.microsoft.com/office/drawing/2014/main" xmlns="" id="{EAB38081-67E8-456D-B7F7-0E940DF9E0B5}"/>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2" name="Date Placeholder 1">
            <a:extLst>
              <a:ext uri="{FF2B5EF4-FFF2-40B4-BE49-F238E27FC236}">
                <a16:creationId xmlns:a16="http://schemas.microsoft.com/office/drawing/2014/main" xmlns="" id="{B51993DC-BAEC-4DA2-B1FC-EBA34151C32F}"/>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xmlns="" id="{501DF677-5552-4A72-9E83-BE1D7A6FF607}"/>
              </a:ext>
            </a:extLst>
          </p:cNvPr>
          <p:cNvSpPr>
            <a:spLocks noGrp="1"/>
          </p:cNvSpPr>
          <p:nvPr>
            <p:ph type="ftr" sz="quarter" idx="11"/>
          </p:nvPr>
        </p:nvSpPr>
        <p:spPr/>
        <p:txBody>
          <a:bodyPr/>
          <a:lstStyle>
            <a:lvl1pPr>
              <a:defRPr>
                <a:solidFill>
                  <a:schemeClr val="bg1"/>
                </a:solidFill>
              </a:defRPr>
            </a:lvl1pPr>
          </a:lstStyle>
          <a:p>
            <a:endParaRPr lang="en-US"/>
          </a:p>
        </p:txBody>
      </p:sp>
      <p:sp>
        <p:nvSpPr>
          <p:cNvPr id="4" name="Slide Number Placeholder 3">
            <a:extLst>
              <a:ext uri="{FF2B5EF4-FFF2-40B4-BE49-F238E27FC236}">
                <a16:creationId xmlns:a16="http://schemas.microsoft.com/office/drawing/2014/main" xmlns="" id="{80ACDC9F-E477-401B-8A7B-1B5F2E331FB2}"/>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Tree>
    <p:extLst>
      <p:ext uri="{BB962C8B-B14F-4D97-AF65-F5344CB8AC3E}">
        <p14:creationId xmlns:p14="http://schemas.microsoft.com/office/powerpoint/2010/main" val="408318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B51993DC-BAEC-4DA2-B1FC-EBA34151C32F}"/>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xmlns="" id="{501DF677-5552-4A72-9E83-BE1D7A6FF607}"/>
              </a:ext>
            </a:extLst>
          </p:cNvPr>
          <p:cNvSpPr>
            <a:spLocks noGrp="1"/>
          </p:cNvSpPr>
          <p:nvPr>
            <p:ph type="ftr" sz="quarter" idx="11"/>
          </p:nvPr>
        </p:nvSpPr>
        <p:spPr/>
        <p:txBody>
          <a:bodyPr/>
          <a:lstStyle>
            <a:lvl1pPr>
              <a:defRPr>
                <a:solidFill>
                  <a:schemeClr val="bg1"/>
                </a:solidFill>
              </a:defRPr>
            </a:lvl1pPr>
          </a:lstStyle>
          <a:p>
            <a:endParaRPr lang="en-US"/>
          </a:p>
        </p:txBody>
      </p:sp>
      <p:cxnSp>
        <p:nvCxnSpPr>
          <p:cNvPr id="11" name="Straight Connector 10">
            <a:extLst>
              <a:ext uri="{FF2B5EF4-FFF2-40B4-BE49-F238E27FC236}">
                <a16:creationId xmlns:a16="http://schemas.microsoft.com/office/drawing/2014/main" xmlns="" id="{7699AFC5-BDA4-4F1A-879C-849B4E739306}"/>
              </a:ext>
            </a:extLst>
          </p:cNvPr>
          <p:cNvCxnSpPr>
            <a:cxnSpLocks/>
          </p:cNvCxnSpPr>
          <p:nvPr/>
        </p:nvCxnSpPr>
        <p:spPr>
          <a:xfrm>
            <a:off x="0" y="1292101"/>
            <a:ext cx="9144000" cy="0"/>
          </a:xfrm>
          <a:prstGeom prst="line">
            <a:avLst/>
          </a:prstGeom>
          <a:ln w="130175">
            <a:solidFill>
              <a:srgbClr val="1D243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C67A4D8D-4964-448A-A0FA-D9D6F9B38EAF}"/>
              </a:ext>
            </a:extLst>
          </p:cNvPr>
          <p:cNvCxnSpPr>
            <a:cxnSpLocks/>
          </p:cNvCxnSpPr>
          <p:nvPr/>
        </p:nvCxnSpPr>
        <p:spPr>
          <a:xfrm>
            <a:off x="0" y="1418879"/>
            <a:ext cx="9144000" cy="0"/>
          </a:xfrm>
          <a:prstGeom prst="line">
            <a:avLst/>
          </a:prstGeom>
          <a:ln w="1301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92A05EC6-BB47-4E1C-AF96-5EC5E026E689}"/>
              </a:ext>
            </a:extLst>
          </p:cNvPr>
          <p:cNvCxnSpPr>
            <a:cxnSpLocks/>
          </p:cNvCxnSpPr>
          <p:nvPr/>
        </p:nvCxnSpPr>
        <p:spPr>
          <a:xfrm>
            <a:off x="0" y="1292101"/>
            <a:ext cx="9144000" cy="0"/>
          </a:xfrm>
          <a:prstGeom prst="line">
            <a:avLst/>
          </a:prstGeom>
          <a:ln w="130175">
            <a:solidFill>
              <a:srgbClr val="1D243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3EA91D01-6411-467F-9C2F-F4375608CD60}"/>
              </a:ext>
            </a:extLst>
          </p:cNvPr>
          <p:cNvCxnSpPr>
            <a:cxnSpLocks/>
          </p:cNvCxnSpPr>
          <p:nvPr/>
        </p:nvCxnSpPr>
        <p:spPr>
          <a:xfrm>
            <a:off x="0" y="1418879"/>
            <a:ext cx="9144000" cy="0"/>
          </a:xfrm>
          <a:prstGeom prst="line">
            <a:avLst/>
          </a:prstGeom>
          <a:ln w="1301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xmlns="" id="{32410A98-D364-4AFC-BC2A-928B2CB67594}"/>
              </a:ext>
            </a:extLst>
          </p:cNvPr>
          <p:cNvSpPr/>
          <p:nvPr userDrawn="1"/>
        </p:nvSpPr>
        <p:spPr>
          <a:xfrm>
            <a:off x="0" y="2092787"/>
            <a:ext cx="9144000" cy="3794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21" name="Straight Connector 20">
            <a:extLst>
              <a:ext uri="{FF2B5EF4-FFF2-40B4-BE49-F238E27FC236}">
                <a16:creationId xmlns:a16="http://schemas.microsoft.com/office/drawing/2014/main" xmlns="" id="{357E6726-250E-4B9E-892E-38AAF84C4AC7}"/>
              </a:ext>
            </a:extLst>
          </p:cNvPr>
          <p:cNvCxnSpPr>
            <a:cxnSpLocks/>
          </p:cNvCxnSpPr>
          <p:nvPr userDrawn="1"/>
        </p:nvCxnSpPr>
        <p:spPr>
          <a:xfrm>
            <a:off x="0" y="1292101"/>
            <a:ext cx="9144000" cy="0"/>
          </a:xfrm>
          <a:prstGeom prst="line">
            <a:avLst/>
          </a:prstGeom>
          <a:ln w="130175">
            <a:solidFill>
              <a:srgbClr val="1D243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A97B3E13-0C63-4FF6-A7EF-B128CD09E9B1}"/>
              </a:ext>
            </a:extLst>
          </p:cNvPr>
          <p:cNvCxnSpPr>
            <a:cxnSpLocks/>
          </p:cNvCxnSpPr>
          <p:nvPr userDrawn="1"/>
        </p:nvCxnSpPr>
        <p:spPr>
          <a:xfrm>
            <a:off x="0" y="1418879"/>
            <a:ext cx="9144000" cy="0"/>
          </a:xfrm>
          <a:prstGeom prst="line">
            <a:avLst/>
          </a:prstGeom>
          <a:ln w="1301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xmlns="" id="{E73F6765-FC35-784B-8158-D97C060B0EB7}"/>
              </a:ext>
            </a:extLst>
          </p:cNvPr>
          <p:cNvSpPr txBox="1"/>
          <p:nvPr userDrawn="1"/>
        </p:nvSpPr>
        <p:spPr>
          <a:xfrm>
            <a:off x="1474211" y="170145"/>
            <a:ext cx="3109480" cy="630942"/>
          </a:xfrm>
          <a:prstGeom prst="rect">
            <a:avLst/>
          </a:prstGeom>
          <a:noFill/>
        </p:spPr>
        <p:txBody>
          <a:bodyPr wrap="square" rtlCol="0">
            <a:spAutoFit/>
          </a:bodyPr>
          <a:lstStyle/>
          <a:p>
            <a:r>
              <a:rPr lang="en-US" sz="3500" dirty="0"/>
              <a:t>Proven Results</a:t>
            </a:r>
          </a:p>
        </p:txBody>
      </p:sp>
      <p:sp>
        <p:nvSpPr>
          <p:cNvPr id="25" name="TextBox 24">
            <a:extLst>
              <a:ext uri="{FF2B5EF4-FFF2-40B4-BE49-F238E27FC236}">
                <a16:creationId xmlns:a16="http://schemas.microsoft.com/office/drawing/2014/main" xmlns="" id="{EB498843-76A4-4449-BD42-86E7ED788D07}"/>
              </a:ext>
            </a:extLst>
          </p:cNvPr>
          <p:cNvSpPr txBox="1"/>
          <p:nvPr userDrawn="1"/>
        </p:nvSpPr>
        <p:spPr>
          <a:xfrm>
            <a:off x="1474211" y="629659"/>
            <a:ext cx="3109480" cy="475885"/>
          </a:xfrm>
          <a:prstGeom prst="rect">
            <a:avLst/>
          </a:prstGeom>
          <a:noFill/>
        </p:spPr>
        <p:txBody>
          <a:bodyPr wrap="square" rtlCol="0">
            <a:noAutofit/>
          </a:bodyPr>
          <a:lstStyle/>
          <a:p>
            <a:r>
              <a:rPr lang="en-US" sz="1680" dirty="0"/>
              <a:t>for Families and Communities</a:t>
            </a:r>
          </a:p>
        </p:txBody>
      </p:sp>
      <p:pic>
        <p:nvPicPr>
          <p:cNvPr id="26" name="Picture 25">
            <a:extLst>
              <a:ext uri="{FF2B5EF4-FFF2-40B4-BE49-F238E27FC236}">
                <a16:creationId xmlns:a16="http://schemas.microsoft.com/office/drawing/2014/main" xmlns="" id="{49105748-6E60-E74D-B00E-10740AA0A17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689696" y="2092786"/>
            <a:ext cx="4454306" cy="3794127"/>
          </a:xfrm>
          <a:prstGeom prst="rect">
            <a:avLst/>
          </a:prstGeom>
        </p:spPr>
      </p:pic>
      <p:sp>
        <p:nvSpPr>
          <p:cNvPr id="37" name="Rectangle 36">
            <a:extLst>
              <a:ext uri="{FF2B5EF4-FFF2-40B4-BE49-F238E27FC236}">
                <a16:creationId xmlns:a16="http://schemas.microsoft.com/office/drawing/2014/main" xmlns="" id="{95D5210B-6FCF-D04C-AE0E-7CF906254EF3}"/>
              </a:ext>
            </a:extLst>
          </p:cNvPr>
          <p:cNvSpPr/>
          <p:nvPr userDrawn="1"/>
        </p:nvSpPr>
        <p:spPr>
          <a:xfrm>
            <a:off x="0" y="6631190"/>
            <a:ext cx="9144000" cy="228600"/>
          </a:xfrm>
          <a:prstGeom prst="rect">
            <a:avLst/>
          </a:prstGeom>
          <a:solidFill>
            <a:srgbClr val="1D24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pic>
        <p:nvPicPr>
          <p:cNvPr id="18" name="Picture 17">
            <a:extLst>
              <a:ext uri="{FF2B5EF4-FFF2-40B4-BE49-F238E27FC236}">
                <a16:creationId xmlns:a16="http://schemas.microsoft.com/office/drawing/2014/main" xmlns="" id="{A400F46F-C3EF-4AC1-B28E-3BEA52E7F37B}"/>
              </a:ext>
            </a:extLst>
          </p:cNvPr>
          <p:cNvPicPr/>
          <p:nvPr userDrawn="1"/>
        </p:nvPicPr>
        <p:blipFill rotWithShape="1">
          <a:blip r:embed="rId3">
            <a:extLst>
              <a:ext uri="{28A0092B-C50C-407E-A947-70E740481C1C}">
                <a14:useLocalDpi xmlns:a14="http://schemas.microsoft.com/office/drawing/2010/main"/>
              </a:ext>
            </a:extLst>
          </a:blip>
          <a:srcRect/>
          <a:stretch/>
        </p:blipFill>
        <p:spPr>
          <a:xfrm>
            <a:off x="116943" y="170145"/>
            <a:ext cx="1357268" cy="876449"/>
          </a:xfrm>
          <a:prstGeom prst="rect">
            <a:avLst/>
          </a:prstGeom>
        </p:spPr>
      </p:pic>
    </p:spTree>
    <p:extLst>
      <p:ext uri="{BB962C8B-B14F-4D97-AF65-F5344CB8AC3E}">
        <p14:creationId xmlns:p14="http://schemas.microsoft.com/office/powerpoint/2010/main" val="2412567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39179187-4CE1-486F-8225-09F648B1E244}"/>
              </a:ext>
            </a:extLst>
          </p:cNvPr>
          <p:cNvPicPr/>
          <p:nvPr userDrawn="1"/>
        </p:nvPicPr>
        <p:blipFill rotWithShape="1">
          <a:blip r:embed="rId2">
            <a:extLst>
              <a:ext uri="{28A0092B-C50C-407E-A947-70E740481C1C}">
                <a14:useLocalDpi xmlns:a14="http://schemas.microsoft.com/office/drawing/2010/main"/>
              </a:ext>
            </a:extLst>
          </a:blip>
          <a:srcRect/>
          <a:stretch/>
        </p:blipFill>
        <p:spPr>
          <a:xfrm>
            <a:off x="7480455" y="116227"/>
            <a:ext cx="1652530" cy="1067113"/>
          </a:xfrm>
          <a:prstGeom prst="rect">
            <a:avLst/>
          </a:prstGeom>
        </p:spPr>
      </p:pic>
      <p:sp>
        <p:nvSpPr>
          <p:cNvPr id="11" name="Rectangle 10">
            <a:extLst>
              <a:ext uri="{FF2B5EF4-FFF2-40B4-BE49-F238E27FC236}">
                <a16:creationId xmlns:a16="http://schemas.microsoft.com/office/drawing/2014/main" xmlns="" id="{F83F2A33-CA33-4583-AABA-279BB843BBD0}"/>
              </a:ext>
            </a:extLst>
          </p:cNvPr>
          <p:cNvSpPr/>
          <p:nvPr/>
        </p:nvSpPr>
        <p:spPr>
          <a:xfrm>
            <a:off x="0" y="6631190"/>
            <a:ext cx="9144000" cy="228600"/>
          </a:xfrm>
          <a:prstGeom prst="rect">
            <a:avLst/>
          </a:prstGeom>
          <a:solidFill>
            <a:srgbClr val="1D2432"/>
          </a:solidFill>
          <a:ln>
            <a:solidFill>
              <a:srgbClr val="1D24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solidFill>
                <a:schemeClr val="bg1"/>
              </a:solidFill>
            </a:endParaRPr>
          </a:p>
        </p:txBody>
      </p:sp>
      <p:sp>
        <p:nvSpPr>
          <p:cNvPr id="2" name="Title 1">
            <a:extLst>
              <a:ext uri="{FF2B5EF4-FFF2-40B4-BE49-F238E27FC236}">
                <a16:creationId xmlns:a16="http://schemas.microsoft.com/office/drawing/2014/main" xmlns="" id="{4DD945ED-E870-413E-827F-6A2B87CF97D8}"/>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9B35906F-938F-4A66-BA05-ED6C7D16355F}"/>
              </a:ext>
            </a:extLst>
          </p:cNvPr>
          <p:cNvSpPr>
            <a:spLocks noGrp="1"/>
          </p:cNvSpPr>
          <p:nvPr>
            <p:ph idx="1"/>
          </p:nvPr>
        </p:nvSpPr>
        <p:spPr>
          <a:xfrm>
            <a:off x="3887391" y="987428"/>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2D23AF3C-4752-4C8A-8721-D4876C1E2A81}"/>
              </a:ext>
            </a:extLst>
          </p:cNvPr>
          <p:cNvSpPr>
            <a:spLocks noGrp="1"/>
          </p:cNvSpPr>
          <p:nvPr>
            <p:ph type="body" sz="half" idx="2"/>
          </p:nvPr>
        </p:nvSpPr>
        <p:spPr>
          <a:xfrm>
            <a:off x="629841" y="2057400"/>
            <a:ext cx="2949178"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B50EFF6D-3207-4164-ADB1-FA0266E89347}"/>
              </a:ext>
            </a:extLst>
          </p:cNvPr>
          <p:cNvSpPr>
            <a:spLocks noGrp="1"/>
          </p:cNvSpPr>
          <p:nvPr>
            <p:ph type="dt" sz="half" idx="10"/>
          </p:nvPr>
        </p:nvSpPr>
        <p:spPr/>
        <p:txBody>
          <a:bodyPr/>
          <a:lstStyle>
            <a:lvl1pPr>
              <a:defRPr>
                <a:solidFill>
                  <a:schemeClr val="bg1"/>
                </a:solidFill>
              </a:defRPr>
            </a:lvl1pPr>
          </a:lstStyle>
          <a:p>
            <a:endParaRPr lang="en-US"/>
          </a:p>
        </p:txBody>
      </p:sp>
      <p:sp>
        <p:nvSpPr>
          <p:cNvPr id="6" name="Footer Placeholder 5">
            <a:extLst>
              <a:ext uri="{FF2B5EF4-FFF2-40B4-BE49-F238E27FC236}">
                <a16:creationId xmlns:a16="http://schemas.microsoft.com/office/drawing/2014/main" xmlns="" id="{2EA93895-95E4-42AD-8C91-AEAB14688784}"/>
              </a:ext>
            </a:extLst>
          </p:cNvPr>
          <p:cNvSpPr>
            <a:spLocks noGrp="1"/>
          </p:cNvSpPr>
          <p:nvPr>
            <p:ph type="ftr" sz="quarter" idx="11"/>
          </p:nvPr>
        </p:nvSpPr>
        <p:spPr/>
        <p:txBody>
          <a:bodyPr/>
          <a:lstStyle>
            <a:lvl1pPr>
              <a:defRPr>
                <a:solidFill>
                  <a:schemeClr val="bg1"/>
                </a:solidFill>
              </a:defRPr>
            </a:lvl1pPr>
          </a:lstStyle>
          <a:p>
            <a:endParaRPr lang="en-US"/>
          </a:p>
        </p:txBody>
      </p:sp>
      <p:sp>
        <p:nvSpPr>
          <p:cNvPr id="7" name="Slide Number Placeholder 6">
            <a:extLst>
              <a:ext uri="{FF2B5EF4-FFF2-40B4-BE49-F238E27FC236}">
                <a16:creationId xmlns:a16="http://schemas.microsoft.com/office/drawing/2014/main" xmlns="" id="{147EFA63-F977-4C8F-A3CE-F1A9858FA057}"/>
              </a:ext>
            </a:extLst>
          </p:cNvPr>
          <p:cNvSpPr>
            <a:spLocks noGrp="1"/>
          </p:cNvSpPr>
          <p:nvPr>
            <p:ph type="sldNum" sz="quarter" idx="12"/>
          </p:nvPr>
        </p:nvSpPr>
        <p:spPr/>
        <p:txBody>
          <a:bodyPr/>
          <a:lstStyle>
            <a:lvl1pPr>
              <a:defRPr>
                <a:solidFill>
                  <a:schemeClr val="bg1"/>
                </a:solidFill>
              </a:defRPr>
            </a:lvl1pPr>
          </a:lstStyle>
          <a:p>
            <a:fld id="{E1F894F6-EA0C-446F-AAB8-BC9A70A5614D}" type="slidenum">
              <a:rPr lang="en-US" smtClean="0"/>
              <a:t>‹#›</a:t>
            </a:fld>
            <a:endParaRPr lang="en-US"/>
          </a:p>
        </p:txBody>
      </p:sp>
    </p:spTree>
    <p:extLst>
      <p:ext uri="{BB962C8B-B14F-4D97-AF65-F5344CB8AC3E}">
        <p14:creationId xmlns:p14="http://schemas.microsoft.com/office/powerpoint/2010/main" val="1732107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6E60016-E821-48F4-B3BE-2FBA492CA0E5}"/>
              </a:ext>
            </a:extLst>
          </p:cNvPr>
          <p:cNvSpPr>
            <a:spLocks noGrp="1"/>
          </p:cNvSpPr>
          <p:nvPr>
            <p:ph type="title"/>
          </p:nvPr>
        </p:nvSpPr>
        <p:spPr>
          <a:xfrm>
            <a:off x="187215" y="168165"/>
            <a:ext cx="7886700" cy="7237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xmlns="" id="{7E6D8523-34C4-488F-A103-D3013FB0627D}"/>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E637621-3C53-4C8A-A431-12C90C0C7C75}"/>
              </a:ext>
            </a:extLst>
          </p:cNvPr>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5" name="Footer Placeholder 4">
            <a:extLst>
              <a:ext uri="{FF2B5EF4-FFF2-40B4-BE49-F238E27FC236}">
                <a16:creationId xmlns:a16="http://schemas.microsoft.com/office/drawing/2014/main" xmlns="" id="{67C81C9D-111E-497A-B8CC-FC4D8E05DC78}"/>
              </a:ext>
            </a:extLst>
          </p:cNvPr>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a:extLst>
              <a:ext uri="{FF2B5EF4-FFF2-40B4-BE49-F238E27FC236}">
                <a16:creationId xmlns:a16="http://schemas.microsoft.com/office/drawing/2014/main" xmlns="" id="{2F533FB2-3A9B-4800-8CA2-97DCB101BC47}"/>
              </a:ext>
            </a:extLst>
          </p:cNvPr>
          <p:cNvSpPr>
            <a:spLocks noGrp="1"/>
          </p:cNvSpPr>
          <p:nvPr>
            <p:ph type="sldNum" sz="quarter" idx="4"/>
          </p:nvPr>
        </p:nvSpPr>
        <p:spPr>
          <a:xfrm>
            <a:off x="6457950" y="6561575"/>
            <a:ext cx="2057400" cy="365125"/>
          </a:xfrm>
          <a:prstGeom prst="rect">
            <a:avLst/>
          </a:prstGeom>
        </p:spPr>
        <p:txBody>
          <a:bodyPr vert="horz" lIns="91440" tIns="45720" rIns="91440" bIns="45720" rtlCol="0" anchor="ctr"/>
          <a:lstStyle>
            <a:lvl1pPr algn="r">
              <a:defRPr sz="1200">
                <a:solidFill>
                  <a:schemeClr val="bg1"/>
                </a:solidFill>
              </a:defRPr>
            </a:lvl1pPr>
          </a:lstStyle>
          <a:p>
            <a:fld id="{E1F894F6-EA0C-446F-AAB8-BC9A70A5614D}" type="slidenum">
              <a:rPr lang="en-US" smtClean="0"/>
              <a:t>‹#›</a:t>
            </a:fld>
            <a:endParaRPr lang="en-US"/>
          </a:p>
        </p:txBody>
      </p:sp>
    </p:spTree>
    <p:extLst>
      <p:ext uri="{BB962C8B-B14F-4D97-AF65-F5344CB8AC3E}">
        <p14:creationId xmlns:p14="http://schemas.microsoft.com/office/powerpoint/2010/main" val="3729914413"/>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00" r:id="rId15"/>
    <p:sldLayoutId id="2147483701" r:id="rId16"/>
  </p:sldLayoutIdLst>
  <p:hf hdr="0" ftr="0" dt="0"/>
  <p:txStyles>
    <p:titleStyle>
      <a:lvl1pPr algn="l" defTabSz="914377"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75868" y="4758267"/>
            <a:ext cx="2692400" cy="861774"/>
          </a:xfrm>
          <a:prstGeom prst="rect">
            <a:avLst/>
          </a:prstGeom>
          <a:noFill/>
        </p:spPr>
        <p:txBody>
          <a:bodyPr wrap="square" rtlCol="0">
            <a:spAutoFit/>
          </a:bodyPr>
          <a:lstStyle/>
          <a:p>
            <a:r>
              <a:rPr lang="en-US" b="1" dirty="0" smtClean="0"/>
              <a:t>Healthy Futures Conference Nov 2018</a:t>
            </a:r>
          </a:p>
          <a:p>
            <a:r>
              <a:rPr lang="en-US" sz="1400" dirty="0" smtClean="0"/>
              <a:t>Hayley Bruce – MST Consultant</a:t>
            </a:r>
            <a:endParaRPr lang="en-AU" sz="1400" dirty="0"/>
          </a:p>
        </p:txBody>
      </p:sp>
    </p:spTree>
    <p:extLst>
      <p:ext uri="{BB962C8B-B14F-4D97-AF65-F5344CB8AC3E}">
        <p14:creationId xmlns:p14="http://schemas.microsoft.com/office/powerpoint/2010/main" val="28788658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xmlns="" id="{3BC3F406-12A9-40B8-AE74-B6B652A5D55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57950" y="4436533"/>
            <a:ext cx="2228850" cy="1893359"/>
          </a:xfrm>
          <a:prstGeom prst="rect">
            <a:avLst/>
          </a:prstGeom>
          <a:ln w="127000" cap="sq">
            <a:solidFill>
              <a:schemeClr val="accent1"/>
            </a:solidFill>
            <a:miter lim="800000"/>
          </a:ln>
          <a:effectLst>
            <a:outerShdw blurRad="57150" dist="50800" dir="2700000" algn="tl" rotWithShape="0">
              <a:srgbClr val="000000">
                <a:alpha val="40000"/>
              </a:srgbClr>
            </a:outerShdw>
          </a:effectLst>
        </p:spPr>
      </p:pic>
      <p:sp>
        <p:nvSpPr>
          <p:cNvPr id="3" name="Content Placeholder 2"/>
          <p:cNvSpPr>
            <a:spLocks noGrp="1"/>
          </p:cNvSpPr>
          <p:nvPr>
            <p:ph idx="1"/>
          </p:nvPr>
        </p:nvSpPr>
        <p:spPr>
          <a:xfrm>
            <a:off x="0" y="1232669"/>
            <a:ext cx="7886700" cy="4351338"/>
          </a:xfrm>
        </p:spPr>
        <p:txBody>
          <a:bodyPr>
            <a:normAutofit/>
          </a:bodyPr>
          <a:lstStyle/>
          <a:p>
            <a:pPr marL="0" indent="0">
              <a:buNone/>
            </a:pPr>
            <a:r>
              <a:rPr lang="en-US" sz="2400" dirty="0" smtClean="0"/>
              <a:t>“The after-hours service was great. I’d said that I probably wouldn’t call because other after-hours services had been less than helpful, and basically the reaction was that I should talk to my caseworker on Monday.  When I called MST after hours, the response was fantastic, I felt really supported.  It was great to have someone who understood.  Having the same team and the cases discussed across the team worked really well.  It was great that the team all knew our family and what was happening for us” </a:t>
            </a:r>
          </a:p>
          <a:p>
            <a:pPr marL="0" indent="0">
              <a:buNone/>
            </a:pPr>
            <a:r>
              <a:rPr lang="en-US" sz="2400" i="1" dirty="0" smtClean="0"/>
              <a:t>MST Parent</a:t>
            </a:r>
            <a:endParaRPr lang="en-AU" sz="2400" i="1" dirty="0"/>
          </a:p>
        </p:txBody>
      </p:sp>
      <p:sp>
        <p:nvSpPr>
          <p:cNvPr id="20" name="Slide Number Placeholder 19">
            <a:extLst>
              <a:ext uri="{FF2B5EF4-FFF2-40B4-BE49-F238E27FC236}">
                <a16:creationId xmlns:a16="http://schemas.microsoft.com/office/drawing/2014/main" xmlns="" id="{9BB10F26-1FD0-4885-898F-F94BEBFE2161}"/>
              </a:ext>
            </a:extLst>
          </p:cNvPr>
          <p:cNvSpPr>
            <a:spLocks noGrp="1"/>
          </p:cNvSpPr>
          <p:nvPr>
            <p:ph type="sldNum" sz="quarter" idx="12"/>
          </p:nvPr>
        </p:nvSpPr>
        <p:spPr/>
        <p:txBody>
          <a:bodyPr/>
          <a:lstStyle/>
          <a:p>
            <a:fld id="{E1F894F6-EA0C-446F-AAB8-BC9A70A5614D}" type="slidenum">
              <a:rPr lang="en-US" smtClean="0"/>
              <a:t>10</a:t>
            </a:fld>
            <a:endParaRPr lang="en-US"/>
          </a:p>
        </p:txBody>
      </p:sp>
      <p:sp>
        <p:nvSpPr>
          <p:cNvPr id="2" name="Title 1">
            <a:extLst>
              <a:ext uri="{FF2B5EF4-FFF2-40B4-BE49-F238E27FC236}">
                <a16:creationId xmlns:a16="http://schemas.microsoft.com/office/drawing/2014/main" xmlns="" id="{5553FD8B-0C52-4247-AA59-52A389FCC08F}"/>
              </a:ext>
            </a:extLst>
          </p:cNvPr>
          <p:cNvSpPr>
            <a:spLocks noGrp="1"/>
          </p:cNvSpPr>
          <p:nvPr>
            <p:ph type="title"/>
          </p:nvPr>
        </p:nvSpPr>
        <p:spPr>
          <a:xfrm>
            <a:off x="0" y="332698"/>
            <a:ext cx="7886700" cy="899971"/>
          </a:xfrm>
        </p:spPr>
        <p:txBody>
          <a:bodyPr>
            <a:normAutofit/>
          </a:bodyPr>
          <a:lstStyle/>
          <a:p>
            <a:r>
              <a:rPr lang="en-US" sz="2800" dirty="0"/>
              <a:t>Endorsements and Testimonials</a:t>
            </a:r>
          </a:p>
        </p:txBody>
      </p:sp>
    </p:spTree>
    <p:extLst>
      <p:ext uri="{BB962C8B-B14F-4D97-AF65-F5344CB8AC3E}">
        <p14:creationId xmlns:p14="http://schemas.microsoft.com/office/powerpoint/2010/main" val="35857939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74" y="2535767"/>
            <a:ext cx="2614874" cy="3435209"/>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0137" y="3047342"/>
            <a:ext cx="3707209" cy="2148276"/>
          </a:xfrm>
          <a:prstGeom prst="rect">
            <a:avLst/>
          </a:prstGeom>
        </p:spPr>
      </p:pic>
      <p:sp>
        <p:nvSpPr>
          <p:cNvPr id="2" name="Content Placeholder 1"/>
          <p:cNvSpPr>
            <a:spLocks noGrp="1"/>
          </p:cNvSpPr>
          <p:nvPr>
            <p:ph idx="1"/>
          </p:nvPr>
        </p:nvSpPr>
        <p:spPr>
          <a:xfrm>
            <a:off x="0" y="1183340"/>
            <a:ext cx="7886700" cy="4351338"/>
          </a:xfrm>
        </p:spPr>
        <p:txBody>
          <a:bodyPr>
            <a:normAutofit/>
          </a:bodyPr>
          <a:lstStyle/>
          <a:p>
            <a:pPr marL="0" indent="0">
              <a:buNone/>
            </a:pPr>
            <a:r>
              <a:rPr lang="en-US" sz="2400" dirty="0" smtClean="0"/>
              <a:t>We currently have eight teams delivering MST across NZ</a:t>
            </a:r>
          </a:p>
          <a:p>
            <a:pPr marL="0" indent="0">
              <a:buNone/>
            </a:pPr>
            <a:endParaRPr lang="en-AU" sz="2400" dirty="0"/>
          </a:p>
        </p:txBody>
      </p:sp>
      <p:sp>
        <p:nvSpPr>
          <p:cNvPr id="3" name="Slide Number Placeholder 2"/>
          <p:cNvSpPr>
            <a:spLocks noGrp="1"/>
          </p:cNvSpPr>
          <p:nvPr>
            <p:ph type="sldNum" sz="quarter" idx="12"/>
          </p:nvPr>
        </p:nvSpPr>
        <p:spPr/>
        <p:txBody>
          <a:bodyPr/>
          <a:lstStyle/>
          <a:p>
            <a:fld id="{E1F894F6-EA0C-446F-AAB8-BC9A70A5614D}" type="slidenum">
              <a:rPr lang="en-US" smtClean="0"/>
              <a:t>11</a:t>
            </a:fld>
            <a:endParaRPr lang="en-US"/>
          </a:p>
        </p:txBody>
      </p:sp>
      <p:sp>
        <p:nvSpPr>
          <p:cNvPr id="4" name="Title 3"/>
          <p:cNvSpPr>
            <a:spLocks noGrp="1"/>
          </p:cNvSpPr>
          <p:nvPr>
            <p:ph type="title"/>
          </p:nvPr>
        </p:nvSpPr>
        <p:spPr/>
        <p:txBody>
          <a:bodyPr/>
          <a:lstStyle/>
          <a:p>
            <a:r>
              <a:rPr lang="en-US" dirty="0" smtClean="0"/>
              <a:t>MST in NZ</a:t>
            </a:r>
            <a:endParaRPr lang="en-AU"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37" y="1619638"/>
            <a:ext cx="3472392" cy="173937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9035" y="1532555"/>
            <a:ext cx="3767665" cy="1688954"/>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97346" y="3058588"/>
            <a:ext cx="2384031" cy="1996012"/>
          </a:xfrm>
          <a:prstGeom prst="rect">
            <a:avLst/>
          </a:prstGeom>
        </p:spPr>
      </p:pic>
    </p:spTree>
    <p:extLst>
      <p:ext uri="{BB962C8B-B14F-4D97-AF65-F5344CB8AC3E}">
        <p14:creationId xmlns:p14="http://schemas.microsoft.com/office/powerpoint/2010/main" val="24513322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06DA7B-EBFB-4356-966E-AE62790557CA}"/>
              </a:ext>
            </a:extLst>
          </p:cNvPr>
          <p:cNvSpPr>
            <a:spLocks noGrp="1"/>
          </p:cNvSpPr>
          <p:nvPr>
            <p:ph type="title"/>
          </p:nvPr>
        </p:nvSpPr>
        <p:spPr>
          <a:xfrm>
            <a:off x="45986" y="445270"/>
            <a:ext cx="7097764" cy="723434"/>
          </a:xfrm>
        </p:spPr>
        <p:txBody>
          <a:bodyPr>
            <a:normAutofit/>
          </a:bodyPr>
          <a:lstStyle/>
          <a:p>
            <a:r>
              <a:rPr lang="en-US" sz="2800" dirty="0" smtClean="0"/>
              <a:t>Current Picture in NZ</a:t>
            </a:r>
            <a:endParaRPr lang="en-US" sz="2800" dirty="0"/>
          </a:p>
        </p:txBody>
      </p:sp>
      <p:grpSp>
        <p:nvGrpSpPr>
          <p:cNvPr id="9" name="Group 8">
            <a:extLst>
              <a:ext uri="{FF2B5EF4-FFF2-40B4-BE49-F238E27FC236}">
                <a16:creationId xmlns:a16="http://schemas.microsoft.com/office/drawing/2014/main" xmlns="" id="{6A157653-9374-4244-B9AF-5164C2EF4157}"/>
              </a:ext>
            </a:extLst>
          </p:cNvPr>
          <p:cNvGrpSpPr/>
          <p:nvPr/>
        </p:nvGrpSpPr>
        <p:grpSpPr>
          <a:xfrm>
            <a:off x="690938" y="1767530"/>
            <a:ext cx="7704974" cy="3897968"/>
            <a:chOff x="2166416" y="4119415"/>
            <a:chExt cx="7426779" cy="2706686"/>
          </a:xfrm>
        </p:grpSpPr>
        <p:sp>
          <p:nvSpPr>
            <p:cNvPr id="4" name="Rectangle 3">
              <a:extLst>
                <a:ext uri="{FF2B5EF4-FFF2-40B4-BE49-F238E27FC236}">
                  <a16:creationId xmlns:a16="http://schemas.microsoft.com/office/drawing/2014/main" xmlns="" id="{3F00E9CC-EA1B-440F-A05A-7D591395F6D2}"/>
                </a:ext>
              </a:extLst>
            </p:cNvPr>
            <p:cNvSpPr/>
            <p:nvPr/>
          </p:nvSpPr>
          <p:spPr>
            <a:xfrm>
              <a:off x="2166416" y="4119415"/>
              <a:ext cx="3713388" cy="1350334"/>
            </a:xfrm>
            <a:prstGeom prst="rect">
              <a:avLst/>
            </a:prstGeom>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Depending on the need of the youth, it can often cost 100K, if not more, to place a youth out of home for 12 months </a:t>
              </a:r>
              <a:endParaRPr lang="en-US" dirty="0"/>
            </a:p>
          </p:txBody>
        </p:sp>
        <p:sp>
          <p:nvSpPr>
            <p:cNvPr id="5" name="Rectangle 4">
              <a:extLst>
                <a:ext uri="{FF2B5EF4-FFF2-40B4-BE49-F238E27FC236}">
                  <a16:creationId xmlns:a16="http://schemas.microsoft.com/office/drawing/2014/main" xmlns="" id="{F84465FD-14A0-4061-88AA-E4C09E80A4CC}"/>
                </a:ext>
              </a:extLst>
            </p:cNvPr>
            <p:cNvSpPr/>
            <p:nvPr/>
          </p:nvSpPr>
          <p:spPr>
            <a:xfrm>
              <a:off x="5879805" y="4125433"/>
              <a:ext cx="3713388" cy="1350334"/>
            </a:xfrm>
            <a:prstGeom prst="rect">
              <a:avLst/>
            </a:prstGeom>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Just over one-third of child offenders in 2009 reoffended within 12 months of being apprehended by Police, while a little over half reoffended within two years</a:t>
              </a:r>
              <a:endParaRPr lang="en-US" dirty="0"/>
            </a:p>
          </p:txBody>
        </p:sp>
        <p:sp>
          <p:nvSpPr>
            <p:cNvPr id="6" name="Rectangle 5">
              <a:extLst>
                <a:ext uri="{FF2B5EF4-FFF2-40B4-BE49-F238E27FC236}">
                  <a16:creationId xmlns:a16="http://schemas.microsoft.com/office/drawing/2014/main" xmlns="" id="{D0EFE142-63F1-43E3-A1F9-D100F137F9D7}"/>
                </a:ext>
              </a:extLst>
            </p:cNvPr>
            <p:cNvSpPr/>
            <p:nvPr/>
          </p:nvSpPr>
          <p:spPr>
            <a:xfrm>
              <a:off x="2166416" y="5475767"/>
              <a:ext cx="7426779" cy="1350334"/>
            </a:xfrm>
            <a:prstGeom prst="rect">
              <a:avLst/>
            </a:prstGeom>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2017/2018 Maori made up 65% of all children and young people with charges </a:t>
              </a:r>
              <a:r>
                <a:rPr lang="en-US" sz="2000" dirty="0" err="1" smtClean="0"/>
                <a:t>finalised</a:t>
              </a:r>
              <a:r>
                <a:rPr lang="en-US" sz="2000" dirty="0" smtClean="0"/>
                <a:t> in court.  1,152 Maori children and young people compared to 384 European, 162 Pacific Peoples, 24 other ethnicity, and 66 unknown ethnicity. 20% youth offenders are female with a 30% increase in females committing violent crimes</a:t>
              </a:r>
              <a:endParaRPr lang="en-US" sz="2000" dirty="0"/>
            </a:p>
          </p:txBody>
        </p:sp>
      </p:grpSp>
      <p:sp>
        <p:nvSpPr>
          <p:cNvPr id="3" name="TextBox 2">
            <a:extLst>
              <a:ext uri="{FF2B5EF4-FFF2-40B4-BE49-F238E27FC236}">
                <a16:creationId xmlns:a16="http://schemas.microsoft.com/office/drawing/2014/main" xmlns="" id="{3B094C82-9A6B-4BB2-A484-D44EA3D7301C}"/>
              </a:ext>
            </a:extLst>
          </p:cNvPr>
          <p:cNvSpPr txBox="1"/>
          <p:nvPr/>
        </p:nvSpPr>
        <p:spPr>
          <a:xfrm>
            <a:off x="3340221" y="3466534"/>
            <a:ext cx="1484742" cy="215444"/>
          </a:xfrm>
          <a:prstGeom prst="rect">
            <a:avLst/>
          </a:prstGeom>
          <a:noFill/>
        </p:spPr>
        <p:txBody>
          <a:bodyPr wrap="square" rtlCol="0">
            <a:spAutoFit/>
          </a:bodyPr>
          <a:lstStyle/>
          <a:p>
            <a:r>
              <a:rPr lang="en-US" sz="800" dirty="0" err="1" smtClean="0">
                <a:solidFill>
                  <a:schemeClr val="bg1"/>
                </a:solidFill>
              </a:rPr>
              <a:t>Oranga</a:t>
            </a:r>
            <a:r>
              <a:rPr lang="en-US" sz="800" dirty="0" smtClean="0">
                <a:solidFill>
                  <a:schemeClr val="bg1"/>
                </a:solidFill>
              </a:rPr>
              <a:t> </a:t>
            </a:r>
            <a:r>
              <a:rPr lang="en-US" sz="800" dirty="0" err="1" smtClean="0">
                <a:solidFill>
                  <a:schemeClr val="bg1"/>
                </a:solidFill>
              </a:rPr>
              <a:t>Tamariki</a:t>
            </a:r>
            <a:endParaRPr lang="en-US" sz="800" dirty="0">
              <a:solidFill>
                <a:schemeClr val="bg1"/>
              </a:solidFill>
            </a:endParaRPr>
          </a:p>
        </p:txBody>
      </p:sp>
      <p:sp>
        <p:nvSpPr>
          <p:cNvPr id="11" name="TextBox 10">
            <a:extLst>
              <a:ext uri="{FF2B5EF4-FFF2-40B4-BE49-F238E27FC236}">
                <a16:creationId xmlns:a16="http://schemas.microsoft.com/office/drawing/2014/main" xmlns="" id="{DF51A728-E4B5-400A-A742-A6660539F341}"/>
              </a:ext>
            </a:extLst>
          </p:cNvPr>
          <p:cNvSpPr txBox="1"/>
          <p:nvPr/>
        </p:nvSpPr>
        <p:spPr>
          <a:xfrm>
            <a:off x="6852744" y="3475165"/>
            <a:ext cx="1961339" cy="215444"/>
          </a:xfrm>
          <a:prstGeom prst="rect">
            <a:avLst/>
          </a:prstGeom>
          <a:noFill/>
        </p:spPr>
        <p:txBody>
          <a:bodyPr wrap="square" rtlCol="0">
            <a:spAutoFit/>
          </a:bodyPr>
          <a:lstStyle/>
          <a:p>
            <a:r>
              <a:rPr lang="en-US" sz="800" dirty="0" smtClean="0">
                <a:solidFill>
                  <a:schemeClr val="bg1"/>
                </a:solidFill>
              </a:rPr>
              <a:t>Ministry of Social Development</a:t>
            </a:r>
            <a:endParaRPr lang="en-US" sz="800" dirty="0">
              <a:solidFill>
                <a:schemeClr val="bg1"/>
              </a:solidFill>
            </a:endParaRPr>
          </a:p>
        </p:txBody>
      </p:sp>
      <p:sp>
        <p:nvSpPr>
          <p:cNvPr id="12" name="TextBox 11">
            <a:extLst>
              <a:ext uri="{FF2B5EF4-FFF2-40B4-BE49-F238E27FC236}">
                <a16:creationId xmlns:a16="http://schemas.microsoft.com/office/drawing/2014/main" xmlns="" id="{20F534F4-CF15-438B-B988-C33C5061ACD2}"/>
              </a:ext>
            </a:extLst>
          </p:cNvPr>
          <p:cNvSpPr txBox="1"/>
          <p:nvPr/>
        </p:nvSpPr>
        <p:spPr>
          <a:xfrm>
            <a:off x="6716110" y="5432721"/>
            <a:ext cx="1912382" cy="215444"/>
          </a:xfrm>
          <a:prstGeom prst="rect">
            <a:avLst/>
          </a:prstGeom>
          <a:noFill/>
        </p:spPr>
        <p:txBody>
          <a:bodyPr wrap="square" rtlCol="0">
            <a:spAutoFit/>
          </a:bodyPr>
          <a:lstStyle/>
          <a:p>
            <a:r>
              <a:rPr lang="en-US" sz="800" dirty="0" smtClean="0">
                <a:solidFill>
                  <a:schemeClr val="bg1"/>
                </a:solidFill>
              </a:rPr>
              <a:t>Ministry of Justice</a:t>
            </a:r>
            <a:endParaRPr lang="en-US" sz="800" dirty="0">
              <a:solidFill>
                <a:schemeClr val="bg1"/>
              </a:solidFill>
            </a:endParaRPr>
          </a:p>
        </p:txBody>
      </p:sp>
      <p:sp>
        <p:nvSpPr>
          <p:cNvPr id="7" name="Slide Number Placeholder 6">
            <a:extLst>
              <a:ext uri="{FF2B5EF4-FFF2-40B4-BE49-F238E27FC236}">
                <a16:creationId xmlns:a16="http://schemas.microsoft.com/office/drawing/2014/main" xmlns="" id="{F4C91238-341F-4116-AC73-9FA79664504D}"/>
              </a:ext>
            </a:extLst>
          </p:cNvPr>
          <p:cNvSpPr>
            <a:spLocks noGrp="1"/>
          </p:cNvSpPr>
          <p:nvPr>
            <p:ph type="sldNum" sz="quarter" idx="12"/>
          </p:nvPr>
        </p:nvSpPr>
        <p:spPr/>
        <p:txBody>
          <a:bodyPr/>
          <a:lstStyle/>
          <a:p>
            <a:fld id="{E1F894F6-EA0C-446F-AAB8-BC9A70A5614D}" type="slidenum">
              <a:rPr lang="en-US" smtClean="0"/>
              <a:t>12</a:t>
            </a:fld>
            <a:endParaRPr lang="en-US"/>
          </a:p>
        </p:txBody>
      </p:sp>
    </p:spTree>
    <p:extLst>
      <p:ext uri="{BB962C8B-B14F-4D97-AF65-F5344CB8AC3E}">
        <p14:creationId xmlns:p14="http://schemas.microsoft.com/office/powerpoint/2010/main" val="33842989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A31A740-9852-41E3-AD36-DD63FF4F5F75}"/>
              </a:ext>
            </a:extLst>
          </p:cNvPr>
          <p:cNvSpPr>
            <a:spLocks noGrp="1"/>
          </p:cNvSpPr>
          <p:nvPr>
            <p:ph type="title"/>
          </p:nvPr>
        </p:nvSpPr>
        <p:spPr>
          <a:xfrm>
            <a:off x="77639" y="119864"/>
            <a:ext cx="10515600" cy="1325563"/>
          </a:xfrm>
        </p:spPr>
        <p:txBody>
          <a:bodyPr>
            <a:normAutofit/>
          </a:bodyPr>
          <a:lstStyle/>
          <a:p>
            <a:r>
              <a:rPr lang="en-US" sz="2800" dirty="0"/>
              <a:t>MST: </a:t>
            </a:r>
            <a:r>
              <a:rPr lang="en-US" sz="2800" dirty="0" smtClean="0"/>
              <a:t>Outcomes in NZ 2017</a:t>
            </a:r>
            <a:endParaRPr lang="en-US" sz="2800" dirty="0"/>
          </a:p>
        </p:txBody>
      </p:sp>
      <p:sp>
        <p:nvSpPr>
          <p:cNvPr id="5" name="Content Placeholder 4">
            <a:extLst>
              <a:ext uri="{FF2B5EF4-FFF2-40B4-BE49-F238E27FC236}">
                <a16:creationId xmlns:a16="http://schemas.microsoft.com/office/drawing/2014/main" xmlns="" id="{64232F6F-89FC-47F6-8CE5-C8E08B56AF58}"/>
              </a:ext>
            </a:extLst>
          </p:cNvPr>
          <p:cNvSpPr>
            <a:spLocks noGrp="1"/>
          </p:cNvSpPr>
          <p:nvPr>
            <p:ph idx="1"/>
          </p:nvPr>
        </p:nvSpPr>
        <p:spPr>
          <a:xfrm>
            <a:off x="1009645" y="1205292"/>
            <a:ext cx="7052779" cy="1100657"/>
          </a:xfrm>
          <a:solidFill>
            <a:schemeClr val="bg1"/>
          </a:solidFill>
          <a:ln w="38100">
            <a:noFill/>
          </a:ln>
        </p:spPr>
        <p:txBody>
          <a:bodyPr anchor="ctr" anchorCtr="0">
            <a:normAutofit lnSpcReduction="10000"/>
          </a:bodyPr>
          <a:lstStyle/>
          <a:p>
            <a:pPr marL="0" indent="0" algn="just">
              <a:buNone/>
            </a:pPr>
            <a:r>
              <a:rPr lang="en-US" sz="2000" i="1" dirty="0" smtClean="0"/>
              <a:t>Based on a review of 238 cases that were referred to MST 1/1/2017 – 31/12/2017 that were closed for clinical reasons such as cases completed treatment, low engagement or placement</a:t>
            </a:r>
            <a:endParaRPr lang="en-US" sz="2000" i="1" dirty="0"/>
          </a:p>
        </p:txBody>
      </p:sp>
      <p:pic>
        <p:nvPicPr>
          <p:cNvPr id="10" name="Picture 9">
            <a:extLst>
              <a:ext uri="{FF2B5EF4-FFF2-40B4-BE49-F238E27FC236}">
                <a16:creationId xmlns:a16="http://schemas.microsoft.com/office/drawing/2014/main" xmlns="" id="{EC505D2D-D0E1-4DB3-A06D-D2FA68A16987}"/>
              </a:ext>
            </a:extLst>
          </p:cNvPr>
          <p:cNvPicPr>
            <a:picLocks noChangeAspect="1"/>
          </p:cNvPicPr>
          <p:nvPr/>
        </p:nvPicPr>
        <p:blipFill rotWithShape="1">
          <a:blip r:embed="rId3">
            <a:extLst>
              <a:ext uri="{28A0092B-C50C-407E-A947-70E740481C1C}">
                <a14:useLocalDpi xmlns:a14="http://schemas.microsoft.com/office/drawing/2010/main"/>
              </a:ext>
            </a:extLst>
          </a:blip>
          <a:srcRect t="-1" b="-279"/>
          <a:stretch/>
        </p:blipFill>
        <p:spPr>
          <a:xfrm>
            <a:off x="643042" y="2434020"/>
            <a:ext cx="7776774" cy="3420187"/>
          </a:xfrm>
          <a:prstGeom prst="rect">
            <a:avLst/>
          </a:prstGeom>
        </p:spPr>
      </p:pic>
      <p:pic>
        <p:nvPicPr>
          <p:cNvPr id="4" name="Picture 3">
            <a:extLst>
              <a:ext uri="{FF2B5EF4-FFF2-40B4-BE49-F238E27FC236}">
                <a16:creationId xmlns:a16="http://schemas.microsoft.com/office/drawing/2014/main" xmlns="" id="{9136DEC8-9B4C-438F-933F-FD061E7D9038}"/>
              </a:ext>
            </a:extLst>
          </p:cNvPr>
          <p:cNvPicPr>
            <a:picLocks noChangeAspect="1"/>
          </p:cNvPicPr>
          <p:nvPr/>
        </p:nvPicPr>
        <p:blipFill rotWithShape="1">
          <a:blip r:embed="rId4">
            <a:extLst>
              <a:ext uri="{28A0092B-C50C-407E-A947-70E740481C1C}">
                <a14:useLocalDpi xmlns:a14="http://schemas.microsoft.com/office/drawing/2010/main"/>
              </a:ext>
            </a:extLst>
          </a:blip>
          <a:srcRect b="25267"/>
          <a:stretch/>
        </p:blipFill>
        <p:spPr>
          <a:xfrm>
            <a:off x="3094674" y="5353851"/>
            <a:ext cx="3125339" cy="283480"/>
          </a:xfrm>
          <a:prstGeom prst="rect">
            <a:avLst/>
          </a:prstGeom>
        </p:spPr>
      </p:pic>
      <p:sp>
        <p:nvSpPr>
          <p:cNvPr id="3" name="Slide Number Placeholder 2">
            <a:extLst>
              <a:ext uri="{FF2B5EF4-FFF2-40B4-BE49-F238E27FC236}">
                <a16:creationId xmlns:a16="http://schemas.microsoft.com/office/drawing/2014/main" xmlns="" id="{CA4C3CCF-62C5-4C10-B329-9AC38DD9561A}"/>
              </a:ext>
            </a:extLst>
          </p:cNvPr>
          <p:cNvSpPr>
            <a:spLocks noGrp="1"/>
          </p:cNvSpPr>
          <p:nvPr>
            <p:ph type="sldNum" sz="quarter" idx="12"/>
          </p:nvPr>
        </p:nvSpPr>
        <p:spPr/>
        <p:txBody>
          <a:bodyPr/>
          <a:lstStyle/>
          <a:p>
            <a:fld id="{E1F894F6-EA0C-446F-AAB8-BC9A70A5614D}" type="slidenum">
              <a:rPr lang="en-US" smtClean="0"/>
              <a:t>13</a:t>
            </a:fld>
            <a:endParaRPr lang="en-US"/>
          </a:p>
        </p:txBody>
      </p:sp>
      <p:pic>
        <p:nvPicPr>
          <p:cNvPr id="8" name="Picture 7">
            <a:extLst>
              <a:ext uri="{FF2B5EF4-FFF2-40B4-BE49-F238E27FC236}">
                <a16:creationId xmlns:a16="http://schemas.microsoft.com/office/drawing/2014/main" xmlns="" id="{D7EA2CB5-176B-441A-80F9-BF66F8D0D539}"/>
              </a:ext>
            </a:extLst>
          </p:cNvPr>
          <p:cNvPicPr>
            <a:picLocks noChangeAspect="1"/>
          </p:cNvPicPr>
          <p:nvPr/>
        </p:nvPicPr>
        <p:blipFill rotWithShape="1">
          <a:blip r:embed="rId5">
            <a:extLst>
              <a:ext uri="{28A0092B-C50C-407E-A947-70E740481C1C}">
                <a14:useLocalDpi xmlns:a14="http://schemas.microsoft.com/office/drawing/2010/main"/>
              </a:ext>
            </a:extLst>
          </a:blip>
          <a:srcRect l="10553" t="25635" r="13052" b="15466"/>
          <a:stretch/>
        </p:blipFill>
        <p:spPr>
          <a:xfrm>
            <a:off x="643039" y="3007870"/>
            <a:ext cx="7776777" cy="2417912"/>
          </a:xfrm>
          <a:prstGeom prst="rect">
            <a:avLst/>
          </a:prstGeom>
          <a:solidFill>
            <a:schemeClr val="accent3">
              <a:lumMod val="75000"/>
            </a:schemeClr>
          </a:solidFill>
        </p:spPr>
      </p:pic>
      <p:sp>
        <p:nvSpPr>
          <p:cNvPr id="9" name="TextBox 8"/>
          <p:cNvSpPr txBox="1"/>
          <p:nvPr/>
        </p:nvSpPr>
        <p:spPr>
          <a:xfrm>
            <a:off x="3959926" y="3760153"/>
            <a:ext cx="1143000" cy="646331"/>
          </a:xfrm>
          <a:prstGeom prst="rect">
            <a:avLst/>
          </a:prstGeom>
          <a:solidFill>
            <a:schemeClr val="tx2"/>
          </a:solidFill>
        </p:spPr>
        <p:txBody>
          <a:bodyPr wrap="square" rtlCol="0">
            <a:spAutoFit/>
          </a:bodyPr>
          <a:lstStyle/>
          <a:p>
            <a:pPr algn="ctr"/>
            <a:r>
              <a:rPr lang="en-US" sz="3600" b="1" dirty="0" smtClean="0">
                <a:solidFill>
                  <a:schemeClr val="accent4"/>
                </a:solidFill>
              </a:rPr>
              <a:t>76%</a:t>
            </a:r>
            <a:endParaRPr lang="en-AU" sz="3600" b="1" dirty="0">
              <a:solidFill>
                <a:schemeClr val="accent4"/>
              </a:solidFill>
            </a:endParaRPr>
          </a:p>
        </p:txBody>
      </p:sp>
      <p:sp>
        <p:nvSpPr>
          <p:cNvPr id="11" name="TextBox 10"/>
          <p:cNvSpPr txBox="1"/>
          <p:nvPr/>
        </p:nvSpPr>
        <p:spPr>
          <a:xfrm>
            <a:off x="1303866" y="3760153"/>
            <a:ext cx="1159934" cy="646331"/>
          </a:xfrm>
          <a:prstGeom prst="rect">
            <a:avLst/>
          </a:prstGeom>
          <a:solidFill>
            <a:schemeClr val="tx2"/>
          </a:solidFill>
        </p:spPr>
        <p:txBody>
          <a:bodyPr wrap="square" rtlCol="0">
            <a:spAutoFit/>
          </a:bodyPr>
          <a:lstStyle/>
          <a:p>
            <a:pPr algn="ctr"/>
            <a:r>
              <a:rPr lang="en-US" sz="3600" b="1" dirty="0" smtClean="0">
                <a:solidFill>
                  <a:schemeClr val="accent4"/>
                </a:solidFill>
              </a:rPr>
              <a:t>8</a:t>
            </a:r>
            <a:r>
              <a:rPr lang="en-US" sz="3600" b="1" dirty="0">
                <a:solidFill>
                  <a:schemeClr val="accent4"/>
                </a:solidFill>
              </a:rPr>
              <a:t>7</a:t>
            </a:r>
            <a:r>
              <a:rPr lang="en-US" sz="3600" b="1" dirty="0" smtClean="0">
                <a:solidFill>
                  <a:schemeClr val="accent4"/>
                </a:solidFill>
              </a:rPr>
              <a:t>%</a:t>
            </a:r>
            <a:endParaRPr lang="en-AU" sz="3600" b="1" dirty="0">
              <a:solidFill>
                <a:schemeClr val="accent4"/>
              </a:solidFill>
            </a:endParaRPr>
          </a:p>
        </p:txBody>
      </p:sp>
      <p:sp>
        <p:nvSpPr>
          <p:cNvPr id="12" name="TextBox 11"/>
          <p:cNvSpPr txBox="1"/>
          <p:nvPr/>
        </p:nvSpPr>
        <p:spPr>
          <a:xfrm>
            <a:off x="6599052" y="3760153"/>
            <a:ext cx="1241081" cy="646331"/>
          </a:xfrm>
          <a:prstGeom prst="rect">
            <a:avLst/>
          </a:prstGeom>
          <a:solidFill>
            <a:schemeClr val="tx2"/>
          </a:solidFill>
        </p:spPr>
        <p:txBody>
          <a:bodyPr wrap="square" rtlCol="0">
            <a:spAutoFit/>
          </a:bodyPr>
          <a:lstStyle/>
          <a:p>
            <a:pPr algn="ctr"/>
            <a:r>
              <a:rPr lang="en-US" sz="3600" b="1" dirty="0" smtClean="0">
                <a:solidFill>
                  <a:schemeClr val="accent4"/>
                </a:solidFill>
              </a:rPr>
              <a:t>87%</a:t>
            </a:r>
            <a:endParaRPr lang="en-AU" sz="3600" b="1" dirty="0">
              <a:solidFill>
                <a:schemeClr val="accent4"/>
              </a:solidFill>
            </a:endParaRPr>
          </a:p>
        </p:txBody>
      </p:sp>
    </p:spTree>
    <p:extLst>
      <p:ext uri="{BB962C8B-B14F-4D97-AF65-F5344CB8AC3E}">
        <p14:creationId xmlns:p14="http://schemas.microsoft.com/office/powerpoint/2010/main" val="6842857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1F894F6-EA0C-446F-AAB8-BC9A70A5614D}" type="slidenum">
              <a:rPr lang="en-US" smtClean="0"/>
              <a:t>14</a:t>
            </a:fld>
            <a:endParaRPr lang="en-US"/>
          </a:p>
        </p:txBody>
      </p:sp>
      <p:sp>
        <p:nvSpPr>
          <p:cNvPr id="4" name="Title 3"/>
          <p:cNvSpPr>
            <a:spLocks noGrp="1"/>
          </p:cNvSpPr>
          <p:nvPr>
            <p:ph type="title"/>
          </p:nvPr>
        </p:nvSpPr>
        <p:spPr/>
        <p:txBody>
          <a:bodyPr/>
          <a:lstStyle/>
          <a:p>
            <a:r>
              <a:rPr lang="en-US" dirty="0" smtClean="0"/>
              <a:t>NZ Outcomes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67378469"/>
              </p:ext>
            </p:extLst>
          </p:nvPr>
        </p:nvGraphicFramePr>
        <p:xfrm>
          <a:off x="628650" y="1439333"/>
          <a:ext cx="7886700" cy="473763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184773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1F894F6-EA0C-446F-AAB8-BC9A70A5614D}" type="slidenum">
              <a:rPr lang="en-US" smtClean="0"/>
              <a:t>15</a:t>
            </a:fld>
            <a:endParaRPr lang="en-US"/>
          </a:p>
        </p:txBody>
      </p:sp>
      <p:sp>
        <p:nvSpPr>
          <p:cNvPr id="4" name="Title 3"/>
          <p:cNvSpPr>
            <a:spLocks noGrp="1"/>
          </p:cNvSpPr>
          <p:nvPr>
            <p:ph type="title"/>
          </p:nvPr>
        </p:nvSpPr>
        <p:spPr/>
        <p:txBody>
          <a:bodyPr/>
          <a:lstStyle/>
          <a:p>
            <a:r>
              <a:rPr lang="en-US" dirty="0" smtClean="0"/>
              <a:t>NZ Outcomes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37402974"/>
              </p:ext>
            </p:extLst>
          </p:nvPr>
        </p:nvGraphicFramePr>
        <p:xfrm>
          <a:off x="628650" y="1825625"/>
          <a:ext cx="78867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9676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1F894F6-EA0C-446F-AAB8-BC9A70A5614D}" type="slidenum">
              <a:rPr lang="en-US" smtClean="0"/>
              <a:t>16</a:t>
            </a:fld>
            <a:endParaRPr lang="en-US"/>
          </a:p>
        </p:txBody>
      </p:sp>
      <p:sp>
        <p:nvSpPr>
          <p:cNvPr id="4" name="Title 3"/>
          <p:cNvSpPr>
            <a:spLocks noGrp="1"/>
          </p:cNvSpPr>
          <p:nvPr>
            <p:ph type="title"/>
          </p:nvPr>
        </p:nvSpPr>
        <p:spPr/>
        <p:txBody>
          <a:bodyPr/>
          <a:lstStyle/>
          <a:p>
            <a:r>
              <a:rPr lang="en-US" dirty="0" smtClean="0"/>
              <a:t>NZ Outcomes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919034937"/>
              </p:ext>
            </p:extLst>
          </p:nvPr>
        </p:nvGraphicFramePr>
        <p:xfrm>
          <a:off x="628650" y="1825625"/>
          <a:ext cx="78867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451946" y="1345324"/>
            <a:ext cx="8063404" cy="646331"/>
          </a:xfrm>
          <a:prstGeom prst="rect">
            <a:avLst/>
          </a:prstGeom>
          <a:noFill/>
        </p:spPr>
        <p:txBody>
          <a:bodyPr wrap="square" rtlCol="0">
            <a:spAutoFit/>
          </a:bodyPr>
          <a:lstStyle/>
          <a:p>
            <a:pPr algn="ctr"/>
            <a:r>
              <a:rPr lang="en-US" dirty="0" smtClean="0"/>
              <a:t>Seriousness of offending pre and post treatment for 114 youth participating in MST between 2006 - 2008</a:t>
            </a:r>
            <a:endParaRPr lang="en-AU" dirty="0"/>
          </a:p>
        </p:txBody>
      </p:sp>
    </p:spTree>
    <p:extLst>
      <p:ext uri="{BB962C8B-B14F-4D97-AF65-F5344CB8AC3E}">
        <p14:creationId xmlns:p14="http://schemas.microsoft.com/office/powerpoint/2010/main" val="953846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1F894F6-EA0C-446F-AAB8-BC9A70A5614D}" type="slidenum">
              <a:rPr lang="en-US" smtClean="0"/>
              <a:t>17</a:t>
            </a:fld>
            <a:endParaRPr lang="en-US"/>
          </a:p>
        </p:txBody>
      </p:sp>
      <p:sp>
        <p:nvSpPr>
          <p:cNvPr id="4" name="Title 3"/>
          <p:cNvSpPr>
            <a:spLocks noGrp="1"/>
          </p:cNvSpPr>
          <p:nvPr>
            <p:ph type="title"/>
          </p:nvPr>
        </p:nvSpPr>
        <p:spPr/>
        <p:txBody>
          <a:bodyPr/>
          <a:lstStyle/>
          <a:p>
            <a:r>
              <a:rPr lang="en-US" dirty="0" smtClean="0"/>
              <a:t>NZ Outcomes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133526089"/>
              </p:ext>
            </p:extLst>
          </p:nvPr>
        </p:nvGraphicFramePr>
        <p:xfrm>
          <a:off x="628650" y="1825625"/>
          <a:ext cx="7886700" cy="43513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42082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1F894F6-EA0C-446F-AAB8-BC9A70A5614D}" type="slidenum">
              <a:rPr lang="en-US" smtClean="0"/>
              <a:t>18</a:t>
            </a:fld>
            <a:endParaRPr lang="en-US"/>
          </a:p>
        </p:txBody>
      </p:sp>
      <p:sp>
        <p:nvSpPr>
          <p:cNvPr id="4" name="Title 3"/>
          <p:cNvSpPr>
            <a:spLocks noGrp="1"/>
          </p:cNvSpPr>
          <p:nvPr>
            <p:ph type="title"/>
          </p:nvPr>
        </p:nvSpPr>
        <p:spPr/>
        <p:txBody>
          <a:bodyPr/>
          <a:lstStyle/>
          <a:p>
            <a:r>
              <a:rPr lang="en-US" dirty="0" smtClean="0"/>
              <a:t>NZ Outcomes</a:t>
            </a:r>
            <a:endParaRPr lang="en-AU"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75225118"/>
              </p:ext>
            </p:extLst>
          </p:nvPr>
        </p:nvGraphicFramePr>
        <p:xfrm>
          <a:off x="555077" y="1720522"/>
          <a:ext cx="78867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377165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2E7792-B267-4222-BCB6-4544C241DD9F}"/>
              </a:ext>
            </a:extLst>
          </p:cNvPr>
          <p:cNvSpPr>
            <a:spLocks noGrp="1"/>
          </p:cNvSpPr>
          <p:nvPr>
            <p:ph type="title"/>
          </p:nvPr>
        </p:nvSpPr>
        <p:spPr>
          <a:xfrm>
            <a:off x="45663" y="103774"/>
            <a:ext cx="7450512" cy="1325563"/>
          </a:xfrm>
        </p:spPr>
        <p:txBody>
          <a:bodyPr>
            <a:normAutofit/>
          </a:bodyPr>
          <a:lstStyle/>
          <a:p>
            <a:r>
              <a:rPr lang="en-US" sz="2800" dirty="0"/>
              <a:t>Proven Results &amp; Low Investment Risk</a:t>
            </a:r>
          </a:p>
        </p:txBody>
      </p:sp>
      <p:grpSp>
        <p:nvGrpSpPr>
          <p:cNvPr id="4" name="Group 3">
            <a:extLst>
              <a:ext uri="{FF2B5EF4-FFF2-40B4-BE49-F238E27FC236}">
                <a16:creationId xmlns:a16="http://schemas.microsoft.com/office/drawing/2014/main" xmlns="" id="{D8748B82-5366-4265-83F2-E5D0ABA32666}"/>
              </a:ext>
            </a:extLst>
          </p:cNvPr>
          <p:cNvGrpSpPr/>
          <p:nvPr/>
        </p:nvGrpSpPr>
        <p:grpSpPr>
          <a:xfrm>
            <a:off x="411584" y="2357996"/>
            <a:ext cx="3867912" cy="2642616"/>
            <a:chOff x="925457" y="2249906"/>
            <a:chExt cx="3867912" cy="2642616"/>
          </a:xfrm>
        </p:grpSpPr>
        <p:pic>
          <p:nvPicPr>
            <p:cNvPr id="8" name="Picture 7">
              <a:extLst>
                <a:ext uri="{FF2B5EF4-FFF2-40B4-BE49-F238E27FC236}">
                  <a16:creationId xmlns:a16="http://schemas.microsoft.com/office/drawing/2014/main" xmlns="" id="{DC21FA0F-8C50-48C1-9073-27BBF8C09EDC}"/>
                </a:ext>
              </a:extLst>
            </p:cNvPr>
            <p:cNvPicPr>
              <a:picLocks/>
            </p:cNvPicPr>
            <p:nvPr/>
          </p:nvPicPr>
          <p:blipFill rotWithShape="1">
            <a:blip r:embed="rId2">
              <a:extLst>
                <a:ext uri="{28A0092B-C50C-407E-A947-70E740481C1C}">
                  <a14:useLocalDpi xmlns:a14="http://schemas.microsoft.com/office/drawing/2010/main"/>
                </a:ext>
              </a:extLst>
            </a:blip>
            <a:srcRect/>
            <a:stretch/>
          </p:blipFill>
          <p:spPr>
            <a:xfrm>
              <a:off x="925457" y="2249906"/>
              <a:ext cx="3867912" cy="2642616"/>
            </a:xfrm>
            <a:prstGeom prst="rect">
              <a:avLst/>
            </a:prstGeom>
            <a:ln w="190500">
              <a:solidFill>
                <a:schemeClr val="accent5"/>
              </a:solidFill>
            </a:ln>
          </p:spPr>
        </p:pic>
        <p:grpSp>
          <p:nvGrpSpPr>
            <p:cNvPr id="13" name="Group 12">
              <a:extLst>
                <a:ext uri="{FF2B5EF4-FFF2-40B4-BE49-F238E27FC236}">
                  <a16:creationId xmlns:a16="http://schemas.microsoft.com/office/drawing/2014/main" xmlns="" id="{35AF1100-10F7-447E-9E56-4508E114055C}"/>
                </a:ext>
              </a:extLst>
            </p:cNvPr>
            <p:cNvGrpSpPr/>
            <p:nvPr/>
          </p:nvGrpSpPr>
          <p:grpSpPr>
            <a:xfrm>
              <a:off x="1124182" y="2912591"/>
              <a:ext cx="3502152" cy="1749434"/>
              <a:chOff x="679781" y="3465356"/>
              <a:chExt cx="3910426" cy="1861506"/>
            </a:xfrm>
          </p:grpSpPr>
          <p:pic>
            <p:nvPicPr>
              <p:cNvPr id="9" name="Picture 8">
                <a:extLst>
                  <a:ext uri="{FF2B5EF4-FFF2-40B4-BE49-F238E27FC236}">
                    <a16:creationId xmlns:a16="http://schemas.microsoft.com/office/drawing/2014/main" xmlns="" id="{0D626045-669B-4C60-8A2C-D5BABAFA62E1}"/>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2314076" y="4328956"/>
                <a:ext cx="2276131" cy="997906"/>
              </a:xfrm>
              <a:prstGeom prst="rect">
                <a:avLst/>
              </a:prstGeom>
            </p:spPr>
          </p:pic>
          <p:pic>
            <p:nvPicPr>
              <p:cNvPr id="10" name="Picture 9">
                <a:extLst>
                  <a:ext uri="{FF2B5EF4-FFF2-40B4-BE49-F238E27FC236}">
                    <a16:creationId xmlns:a16="http://schemas.microsoft.com/office/drawing/2014/main" xmlns="" id="{506A07CA-BC30-4BBF-BC70-58355C034860}"/>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2123571" y="3465356"/>
                <a:ext cx="2141621" cy="935790"/>
              </a:xfrm>
              <a:prstGeom prst="rect">
                <a:avLst/>
              </a:prstGeom>
            </p:spPr>
          </p:pic>
          <p:pic>
            <p:nvPicPr>
              <p:cNvPr id="12" name="Picture 11">
                <a:extLst>
                  <a:ext uri="{FF2B5EF4-FFF2-40B4-BE49-F238E27FC236}">
                    <a16:creationId xmlns:a16="http://schemas.microsoft.com/office/drawing/2014/main" xmlns="" id="{62CB2C8F-010D-436A-8710-0E57D0A0CBE2}"/>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79781" y="3465356"/>
                <a:ext cx="1588169" cy="1020010"/>
              </a:xfrm>
              <a:prstGeom prst="rect">
                <a:avLst/>
              </a:prstGeom>
            </p:spPr>
          </p:pic>
        </p:grpSp>
        <p:sp>
          <p:nvSpPr>
            <p:cNvPr id="14" name="TextBox 13">
              <a:extLst>
                <a:ext uri="{FF2B5EF4-FFF2-40B4-BE49-F238E27FC236}">
                  <a16:creationId xmlns:a16="http://schemas.microsoft.com/office/drawing/2014/main" xmlns="" id="{D99B53E3-CA6E-4773-9351-F3C229D5B8AE}"/>
                </a:ext>
              </a:extLst>
            </p:cNvPr>
            <p:cNvSpPr txBox="1"/>
            <p:nvPr/>
          </p:nvSpPr>
          <p:spPr>
            <a:xfrm>
              <a:off x="1560002" y="2331269"/>
              <a:ext cx="2598821" cy="523220"/>
            </a:xfrm>
            <a:prstGeom prst="rect">
              <a:avLst/>
            </a:prstGeom>
            <a:noFill/>
          </p:spPr>
          <p:txBody>
            <a:bodyPr wrap="square" rtlCol="0">
              <a:spAutoFit/>
            </a:bodyPr>
            <a:lstStyle/>
            <a:p>
              <a:r>
                <a:rPr lang="en-US" sz="2800" dirty="0">
                  <a:solidFill>
                    <a:schemeClr val="bg1"/>
                  </a:solidFill>
                </a:rPr>
                <a:t>GLOBAL REACH</a:t>
              </a:r>
            </a:p>
          </p:txBody>
        </p:sp>
      </p:grpSp>
      <p:grpSp>
        <p:nvGrpSpPr>
          <p:cNvPr id="3" name="Group 2">
            <a:extLst>
              <a:ext uri="{FF2B5EF4-FFF2-40B4-BE49-F238E27FC236}">
                <a16:creationId xmlns:a16="http://schemas.microsoft.com/office/drawing/2014/main" xmlns="" id="{B07BA0BC-993B-49B1-86DF-D143EA5BCFD8}"/>
              </a:ext>
            </a:extLst>
          </p:cNvPr>
          <p:cNvGrpSpPr/>
          <p:nvPr/>
        </p:nvGrpSpPr>
        <p:grpSpPr>
          <a:xfrm>
            <a:off x="4914041" y="2357996"/>
            <a:ext cx="3864493" cy="2641609"/>
            <a:chOff x="6523516" y="2250913"/>
            <a:chExt cx="3864493" cy="2641609"/>
          </a:xfrm>
        </p:grpSpPr>
        <p:pic>
          <p:nvPicPr>
            <p:cNvPr id="22" name="Picture 21">
              <a:extLst>
                <a:ext uri="{FF2B5EF4-FFF2-40B4-BE49-F238E27FC236}">
                  <a16:creationId xmlns:a16="http://schemas.microsoft.com/office/drawing/2014/main" xmlns="" id="{6C731CB0-664D-4A78-A322-23D38907E410}"/>
                </a:ext>
              </a:extLst>
            </p:cNvPr>
            <p:cNvPicPr>
              <a:picLocks/>
            </p:cNvPicPr>
            <p:nvPr/>
          </p:nvPicPr>
          <p:blipFill rotWithShape="1">
            <a:blip r:embed="rId6">
              <a:extLst>
                <a:ext uri="{28A0092B-C50C-407E-A947-70E740481C1C}">
                  <a14:useLocalDpi xmlns:a14="http://schemas.microsoft.com/office/drawing/2010/main"/>
                </a:ext>
              </a:extLst>
            </a:blip>
            <a:srcRect/>
            <a:stretch/>
          </p:blipFill>
          <p:spPr>
            <a:xfrm>
              <a:off x="6523516" y="2250913"/>
              <a:ext cx="3864493" cy="2641609"/>
            </a:xfrm>
            <a:prstGeom prst="rect">
              <a:avLst/>
            </a:prstGeom>
            <a:ln w="190500">
              <a:solidFill>
                <a:schemeClr val="accent5"/>
              </a:solidFill>
            </a:ln>
          </p:spPr>
        </p:pic>
        <p:grpSp>
          <p:nvGrpSpPr>
            <p:cNvPr id="18" name="Group 17">
              <a:extLst>
                <a:ext uri="{FF2B5EF4-FFF2-40B4-BE49-F238E27FC236}">
                  <a16:creationId xmlns:a16="http://schemas.microsoft.com/office/drawing/2014/main" xmlns="" id="{F1FD4946-92DC-4DA1-9DF6-64C0F6D1BDFC}"/>
                </a:ext>
              </a:extLst>
            </p:cNvPr>
            <p:cNvGrpSpPr/>
            <p:nvPr/>
          </p:nvGrpSpPr>
          <p:grpSpPr>
            <a:xfrm>
              <a:off x="6676568" y="2864222"/>
              <a:ext cx="3500956" cy="1867594"/>
              <a:chOff x="7249862" y="2543898"/>
              <a:chExt cx="4431453" cy="2363970"/>
            </a:xfrm>
          </p:grpSpPr>
          <p:pic>
            <p:nvPicPr>
              <p:cNvPr id="5" name="Picture 4">
                <a:extLst>
                  <a:ext uri="{FF2B5EF4-FFF2-40B4-BE49-F238E27FC236}">
                    <a16:creationId xmlns:a16="http://schemas.microsoft.com/office/drawing/2014/main" xmlns="" id="{EBE00C6B-AB3E-4804-96DA-18578C414BFE}"/>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9305945" y="2683124"/>
                <a:ext cx="2266497" cy="1296538"/>
              </a:xfrm>
              <a:prstGeom prst="rect">
                <a:avLst/>
              </a:prstGeom>
            </p:spPr>
          </p:pic>
          <p:pic>
            <p:nvPicPr>
              <p:cNvPr id="16" name="Picture 15">
                <a:extLst>
                  <a:ext uri="{FF2B5EF4-FFF2-40B4-BE49-F238E27FC236}">
                    <a16:creationId xmlns:a16="http://schemas.microsoft.com/office/drawing/2014/main" xmlns="" id="{0819E352-1EDE-42A5-8363-FA496A2CCD80}"/>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7249862" y="2543898"/>
                <a:ext cx="1402633" cy="1362211"/>
              </a:xfrm>
              <a:prstGeom prst="rect">
                <a:avLst/>
              </a:prstGeom>
            </p:spPr>
          </p:pic>
          <p:pic>
            <p:nvPicPr>
              <p:cNvPr id="17" name="Picture 16">
                <a:extLst>
                  <a:ext uri="{FF2B5EF4-FFF2-40B4-BE49-F238E27FC236}">
                    <a16:creationId xmlns:a16="http://schemas.microsoft.com/office/drawing/2014/main" xmlns="" id="{845E70B6-DC18-47C6-B8F7-5EA83FEC0BF2}"/>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9222232" y="3715952"/>
                <a:ext cx="2459083" cy="1191916"/>
              </a:xfrm>
              <a:prstGeom prst="rect">
                <a:avLst/>
              </a:prstGeom>
            </p:spPr>
          </p:pic>
        </p:grpSp>
        <p:sp>
          <p:nvSpPr>
            <p:cNvPr id="24" name="TextBox 23">
              <a:extLst>
                <a:ext uri="{FF2B5EF4-FFF2-40B4-BE49-F238E27FC236}">
                  <a16:creationId xmlns:a16="http://schemas.microsoft.com/office/drawing/2014/main" xmlns="" id="{5B1F2D6E-7BF6-4393-B727-CAA2A3695A36}"/>
                </a:ext>
              </a:extLst>
            </p:cNvPr>
            <p:cNvSpPr txBox="1"/>
            <p:nvPr/>
          </p:nvSpPr>
          <p:spPr>
            <a:xfrm>
              <a:off x="6835351" y="2334642"/>
              <a:ext cx="3240822" cy="523220"/>
            </a:xfrm>
            <a:prstGeom prst="rect">
              <a:avLst/>
            </a:prstGeom>
            <a:noFill/>
          </p:spPr>
          <p:txBody>
            <a:bodyPr wrap="square" rtlCol="0">
              <a:spAutoFit/>
            </a:bodyPr>
            <a:lstStyle/>
            <a:p>
              <a:r>
                <a:rPr lang="en-US" sz="2800" dirty="0">
                  <a:solidFill>
                    <a:schemeClr val="accent1"/>
                  </a:solidFill>
                </a:rPr>
                <a:t>BODY OF EVIDENCE</a:t>
              </a:r>
            </a:p>
          </p:txBody>
        </p:sp>
      </p:grpSp>
      <p:sp>
        <p:nvSpPr>
          <p:cNvPr id="6" name="TextBox 5">
            <a:extLst>
              <a:ext uri="{FF2B5EF4-FFF2-40B4-BE49-F238E27FC236}">
                <a16:creationId xmlns:a16="http://schemas.microsoft.com/office/drawing/2014/main" xmlns="" id="{F176CEE7-19C7-4499-99EC-AE2112D4E16A}"/>
              </a:ext>
            </a:extLst>
          </p:cNvPr>
          <p:cNvSpPr txBox="1"/>
          <p:nvPr/>
        </p:nvSpPr>
        <p:spPr>
          <a:xfrm>
            <a:off x="82266" y="1335663"/>
            <a:ext cx="8979468" cy="707886"/>
          </a:xfrm>
          <a:prstGeom prst="rect">
            <a:avLst/>
          </a:prstGeom>
          <a:noFill/>
        </p:spPr>
        <p:txBody>
          <a:bodyPr wrap="square" rtlCol="0">
            <a:spAutoFit/>
          </a:bodyPr>
          <a:lstStyle/>
          <a:p>
            <a:pPr algn="ctr"/>
            <a:r>
              <a:rPr lang="en-US" sz="2000" dirty="0">
                <a:solidFill>
                  <a:schemeClr val="accent2"/>
                </a:solidFill>
              </a:rPr>
              <a:t>MST FEATURES THE LARGEST BODY OF EVIDENCE, BY FAR, OF SUCCESSFUL INTERVENTIONS FOR HIGH RISK YOUTH</a:t>
            </a:r>
          </a:p>
        </p:txBody>
      </p:sp>
      <p:sp>
        <p:nvSpPr>
          <p:cNvPr id="19" name="TextBox 18">
            <a:extLst>
              <a:ext uri="{FF2B5EF4-FFF2-40B4-BE49-F238E27FC236}">
                <a16:creationId xmlns:a16="http://schemas.microsoft.com/office/drawing/2014/main" xmlns="" id="{BE145706-F84C-4859-84E8-A60DA430205E}"/>
              </a:ext>
            </a:extLst>
          </p:cNvPr>
          <p:cNvSpPr txBox="1"/>
          <p:nvPr/>
        </p:nvSpPr>
        <p:spPr>
          <a:xfrm>
            <a:off x="223866" y="5489258"/>
            <a:ext cx="8696268" cy="707886"/>
          </a:xfrm>
          <a:prstGeom prst="rect">
            <a:avLst/>
          </a:prstGeom>
          <a:noFill/>
        </p:spPr>
        <p:txBody>
          <a:bodyPr wrap="square" rtlCol="0">
            <a:spAutoFit/>
          </a:bodyPr>
          <a:lstStyle/>
          <a:p>
            <a:pPr algn="ctr"/>
            <a:r>
              <a:rPr lang="en-US" sz="2000" dirty="0">
                <a:solidFill>
                  <a:schemeClr val="accent2"/>
                </a:solidFill>
              </a:rPr>
              <a:t>MST IS THE ONLY INTERVENTION FOR HIGH RISK YOUTH WHERE RESULTS HAVE BEEN REPEATEDLY REPLICATED BY INDEPENDENT RESEARCH TEAMS</a:t>
            </a:r>
          </a:p>
        </p:txBody>
      </p:sp>
      <p:sp>
        <p:nvSpPr>
          <p:cNvPr id="7" name="Slide Number Placeholder 6">
            <a:extLst>
              <a:ext uri="{FF2B5EF4-FFF2-40B4-BE49-F238E27FC236}">
                <a16:creationId xmlns:a16="http://schemas.microsoft.com/office/drawing/2014/main" xmlns="" id="{089D562A-4903-4E72-9386-2EC96C6B230F}"/>
              </a:ext>
            </a:extLst>
          </p:cNvPr>
          <p:cNvSpPr>
            <a:spLocks noGrp="1"/>
          </p:cNvSpPr>
          <p:nvPr>
            <p:ph type="sldNum" sz="quarter" idx="12"/>
          </p:nvPr>
        </p:nvSpPr>
        <p:spPr/>
        <p:txBody>
          <a:bodyPr/>
          <a:lstStyle/>
          <a:p>
            <a:fld id="{E1F894F6-EA0C-446F-AAB8-BC9A70A5614D}" type="slidenum">
              <a:rPr lang="en-US" smtClean="0"/>
              <a:t>19</a:t>
            </a:fld>
            <a:endParaRPr lang="en-US"/>
          </a:p>
        </p:txBody>
      </p:sp>
    </p:spTree>
    <p:extLst>
      <p:ext uri="{BB962C8B-B14F-4D97-AF65-F5344CB8AC3E}">
        <p14:creationId xmlns:p14="http://schemas.microsoft.com/office/powerpoint/2010/main" val="20230205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C014BDF-41A9-46C0-9783-BD014C0C8604}"/>
              </a:ext>
            </a:extLst>
          </p:cNvPr>
          <p:cNvSpPr>
            <a:spLocks noGrp="1"/>
          </p:cNvSpPr>
          <p:nvPr>
            <p:ph type="title"/>
          </p:nvPr>
        </p:nvSpPr>
        <p:spPr>
          <a:xfrm>
            <a:off x="38953" y="18928"/>
            <a:ext cx="7923947" cy="1134747"/>
          </a:xfrm>
        </p:spPr>
        <p:txBody>
          <a:bodyPr>
            <a:normAutofit/>
          </a:bodyPr>
          <a:lstStyle/>
          <a:p>
            <a:r>
              <a:rPr lang="en-US" sz="2800" dirty="0" smtClean="0"/>
              <a:t>What is MST?</a:t>
            </a:r>
            <a:endParaRPr lang="en-US" sz="2800" dirty="0"/>
          </a:p>
        </p:txBody>
      </p:sp>
      <p:sp>
        <p:nvSpPr>
          <p:cNvPr id="7" name="Rectangle 6">
            <a:extLst>
              <a:ext uri="{FF2B5EF4-FFF2-40B4-BE49-F238E27FC236}">
                <a16:creationId xmlns:a16="http://schemas.microsoft.com/office/drawing/2014/main" xmlns="" id="{9A9A6482-35BD-4D63-A825-6C71DDEA3965}"/>
              </a:ext>
            </a:extLst>
          </p:cNvPr>
          <p:cNvSpPr/>
          <p:nvPr/>
        </p:nvSpPr>
        <p:spPr>
          <a:xfrm>
            <a:off x="406110" y="1514110"/>
            <a:ext cx="4105715" cy="2846533"/>
          </a:xfrm>
          <a:prstGeom prst="rect">
            <a:avLst/>
          </a:prstGeom>
          <a:solidFill>
            <a:schemeClr val="accent1"/>
          </a:solidFill>
          <a:ln w="127000">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xmlns="" id="{61785FAE-A3E6-4029-9167-F2CEA1F412EE}"/>
              </a:ext>
            </a:extLst>
          </p:cNvPr>
          <p:cNvSpPr/>
          <p:nvPr/>
        </p:nvSpPr>
        <p:spPr>
          <a:xfrm>
            <a:off x="4600134" y="1524000"/>
            <a:ext cx="4105715" cy="2848749"/>
          </a:xfrm>
          <a:prstGeom prst="rect">
            <a:avLst/>
          </a:prstGeom>
          <a:solidFill>
            <a:schemeClr val="accent1"/>
          </a:solidFill>
          <a:ln w="127000">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D2CF89D6-271E-4A1D-9CEF-582C0CED7E47}"/>
              </a:ext>
            </a:extLst>
          </p:cNvPr>
          <p:cNvSpPr/>
          <p:nvPr/>
        </p:nvSpPr>
        <p:spPr>
          <a:xfrm>
            <a:off x="406110" y="4399182"/>
            <a:ext cx="8299739" cy="1792068"/>
          </a:xfrm>
          <a:prstGeom prst="rect">
            <a:avLst/>
          </a:prstGeom>
          <a:solidFill>
            <a:schemeClr val="accent1"/>
          </a:solidFill>
          <a:ln w="127000">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6BEA7FBE-A55F-4831-9B62-04BDEEBA003A}"/>
              </a:ext>
            </a:extLst>
          </p:cNvPr>
          <p:cNvSpPr/>
          <p:nvPr/>
        </p:nvSpPr>
        <p:spPr>
          <a:xfrm>
            <a:off x="1327210" y="1851138"/>
            <a:ext cx="2152513" cy="469339"/>
          </a:xfrm>
          <a:prstGeom prst="rect">
            <a:avLst/>
          </a:prstGeom>
          <a:solidFill>
            <a:schemeClr val="accent4"/>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Entire Ecology</a:t>
            </a:r>
          </a:p>
        </p:txBody>
      </p:sp>
      <p:sp>
        <p:nvSpPr>
          <p:cNvPr id="11" name="Rectangle 10">
            <a:extLst>
              <a:ext uri="{FF2B5EF4-FFF2-40B4-BE49-F238E27FC236}">
                <a16:creationId xmlns:a16="http://schemas.microsoft.com/office/drawing/2014/main" xmlns="" id="{95E5100F-E573-4D73-AF64-C6008F103E17}"/>
              </a:ext>
            </a:extLst>
          </p:cNvPr>
          <p:cNvSpPr/>
          <p:nvPr/>
        </p:nvSpPr>
        <p:spPr>
          <a:xfrm>
            <a:off x="5166748" y="1851138"/>
            <a:ext cx="2972481" cy="469339"/>
          </a:xfrm>
          <a:prstGeom prst="rect">
            <a:avLst/>
          </a:prstGeom>
          <a:solidFill>
            <a:schemeClr val="accent4"/>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Focus on Caregivers</a:t>
            </a:r>
          </a:p>
        </p:txBody>
      </p:sp>
      <p:sp>
        <p:nvSpPr>
          <p:cNvPr id="12" name="Rectangle 11">
            <a:extLst>
              <a:ext uri="{FF2B5EF4-FFF2-40B4-BE49-F238E27FC236}">
                <a16:creationId xmlns:a16="http://schemas.microsoft.com/office/drawing/2014/main" xmlns="" id="{9E9F9A61-AE08-4132-BDEE-FBCDDD7D4462}"/>
              </a:ext>
            </a:extLst>
          </p:cNvPr>
          <p:cNvSpPr/>
          <p:nvPr/>
        </p:nvSpPr>
        <p:spPr>
          <a:xfrm>
            <a:off x="1398256" y="4565730"/>
            <a:ext cx="6403755" cy="469339"/>
          </a:xfrm>
          <a:prstGeom prst="rect">
            <a:avLst/>
          </a:prstGeom>
          <a:solidFill>
            <a:schemeClr val="accent4"/>
          </a:solidFill>
          <a:ln w="635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Quality Assurance Yielding Consistent Results</a:t>
            </a:r>
          </a:p>
        </p:txBody>
      </p:sp>
      <p:sp>
        <p:nvSpPr>
          <p:cNvPr id="13" name="TextBox 12">
            <a:extLst>
              <a:ext uri="{FF2B5EF4-FFF2-40B4-BE49-F238E27FC236}">
                <a16:creationId xmlns:a16="http://schemas.microsoft.com/office/drawing/2014/main" xmlns="" id="{8B0DDB68-0D91-45CD-86B4-90E05E480D12}"/>
              </a:ext>
            </a:extLst>
          </p:cNvPr>
          <p:cNvSpPr txBox="1"/>
          <p:nvPr/>
        </p:nvSpPr>
        <p:spPr>
          <a:xfrm>
            <a:off x="787110" y="2502202"/>
            <a:ext cx="3343713" cy="2062103"/>
          </a:xfrm>
          <a:prstGeom prst="rect">
            <a:avLst/>
          </a:prstGeom>
          <a:noFill/>
        </p:spPr>
        <p:txBody>
          <a:bodyPr wrap="square" rtlCol="0">
            <a:spAutoFit/>
          </a:bodyPr>
          <a:lstStyle/>
          <a:p>
            <a:pPr algn="just">
              <a:spcBef>
                <a:spcPts val="0"/>
              </a:spcBef>
            </a:pPr>
            <a:r>
              <a:rPr lang="en-US" sz="1600" dirty="0" smtClean="0">
                <a:solidFill>
                  <a:schemeClr val="bg1"/>
                </a:solidFill>
              </a:rPr>
              <a:t>MST is a community based family driven treatment for youth exhibiting challenging antisocial </a:t>
            </a:r>
            <a:r>
              <a:rPr lang="en-US" sz="1600" dirty="0" err="1" smtClean="0">
                <a:solidFill>
                  <a:schemeClr val="bg1"/>
                </a:solidFill>
              </a:rPr>
              <a:t>behaviour</a:t>
            </a:r>
            <a:r>
              <a:rPr lang="en-US" sz="1600" dirty="0" smtClean="0">
                <a:solidFill>
                  <a:schemeClr val="bg1"/>
                </a:solidFill>
              </a:rPr>
              <a:t>. </a:t>
            </a:r>
            <a:r>
              <a:rPr lang="en-US" altLang="en-US" sz="1600" dirty="0">
                <a:solidFill>
                  <a:schemeClr val="bg1"/>
                </a:solidFill>
                <a:ea typeface="ＭＳ Ｐゴシック" pitchFamily="34" charset="-128"/>
              </a:rPr>
              <a:t>The MST “client” is the </a:t>
            </a:r>
            <a:r>
              <a:rPr lang="en-US" altLang="en-US" sz="1600" dirty="0" smtClean="0">
                <a:solidFill>
                  <a:schemeClr val="bg1"/>
                </a:solidFill>
                <a:ea typeface="ＭＳ Ｐゴシック" pitchFamily="34" charset="-128"/>
              </a:rPr>
              <a:t>entire ecology </a:t>
            </a:r>
            <a:r>
              <a:rPr lang="en-US" altLang="en-US" sz="1600" dirty="0">
                <a:solidFill>
                  <a:schemeClr val="bg1"/>
                </a:solidFill>
                <a:ea typeface="ＭＳ Ｐゴシック" pitchFamily="34" charset="-128"/>
              </a:rPr>
              <a:t>of the youth -  family, peers, school, and</a:t>
            </a:r>
          </a:p>
          <a:p>
            <a:pPr algn="just"/>
            <a:r>
              <a:rPr lang="en-US" altLang="en-US" sz="1600" dirty="0" err="1" smtClean="0">
                <a:solidFill>
                  <a:schemeClr val="bg1"/>
                </a:solidFill>
                <a:ea typeface="ＭＳ Ｐゴシック" pitchFamily="34" charset="-128"/>
              </a:rPr>
              <a:t>neighbourhood</a:t>
            </a:r>
            <a:endParaRPr lang="en-US" altLang="en-US" sz="1600" dirty="0">
              <a:solidFill>
                <a:schemeClr val="bg1"/>
              </a:solidFill>
              <a:ea typeface="ＭＳ Ｐゴシック" pitchFamily="34" charset="-128"/>
            </a:endParaRPr>
          </a:p>
          <a:p>
            <a:pPr algn="just"/>
            <a:endParaRPr lang="en-US" sz="1600" dirty="0">
              <a:solidFill>
                <a:schemeClr val="bg1"/>
              </a:solidFill>
            </a:endParaRPr>
          </a:p>
        </p:txBody>
      </p:sp>
      <p:sp>
        <p:nvSpPr>
          <p:cNvPr id="14" name="TextBox 13">
            <a:extLst>
              <a:ext uri="{FF2B5EF4-FFF2-40B4-BE49-F238E27FC236}">
                <a16:creationId xmlns:a16="http://schemas.microsoft.com/office/drawing/2014/main" xmlns="" id="{1BF703EB-1404-4C82-A368-EB3F2EA4FBCC}"/>
              </a:ext>
            </a:extLst>
          </p:cNvPr>
          <p:cNvSpPr txBox="1"/>
          <p:nvPr/>
        </p:nvSpPr>
        <p:spPr>
          <a:xfrm>
            <a:off x="4925570" y="2564284"/>
            <a:ext cx="3454835" cy="1323439"/>
          </a:xfrm>
          <a:prstGeom prst="rect">
            <a:avLst/>
          </a:prstGeom>
          <a:noFill/>
        </p:spPr>
        <p:txBody>
          <a:bodyPr wrap="square" rtlCol="0">
            <a:spAutoFit/>
          </a:bodyPr>
          <a:lstStyle/>
          <a:p>
            <a:pPr algn="just"/>
            <a:r>
              <a:rPr lang="en-US" sz="1600" dirty="0">
                <a:solidFill>
                  <a:schemeClr val="bg1"/>
                </a:solidFill>
              </a:rPr>
              <a:t>MST empowers caregivers to be long-term change agents, creating more sustainable effects than treatment methods focused solely </a:t>
            </a:r>
            <a:r>
              <a:rPr lang="en-US" sz="1600" dirty="0" smtClean="0">
                <a:solidFill>
                  <a:schemeClr val="bg1"/>
                </a:solidFill>
              </a:rPr>
              <a:t>on the individual</a:t>
            </a:r>
            <a:endParaRPr lang="en-US" sz="1600" dirty="0">
              <a:solidFill>
                <a:schemeClr val="bg1"/>
              </a:solidFill>
            </a:endParaRPr>
          </a:p>
        </p:txBody>
      </p:sp>
      <p:sp>
        <p:nvSpPr>
          <p:cNvPr id="15" name="TextBox 14">
            <a:extLst>
              <a:ext uri="{FF2B5EF4-FFF2-40B4-BE49-F238E27FC236}">
                <a16:creationId xmlns:a16="http://schemas.microsoft.com/office/drawing/2014/main" xmlns="" id="{2620E1FC-F69B-423B-BFC7-DEEC3603D7F4}"/>
              </a:ext>
            </a:extLst>
          </p:cNvPr>
          <p:cNvSpPr txBox="1"/>
          <p:nvPr/>
        </p:nvSpPr>
        <p:spPr>
          <a:xfrm>
            <a:off x="1333583" y="5112146"/>
            <a:ext cx="6444792" cy="1077218"/>
          </a:xfrm>
          <a:prstGeom prst="rect">
            <a:avLst/>
          </a:prstGeom>
          <a:noFill/>
        </p:spPr>
        <p:txBody>
          <a:bodyPr wrap="square" rtlCol="0">
            <a:spAutoFit/>
          </a:bodyPr>
          <a:lstStyle/>
          <a:p>
            <a:pPr algn="just"/>
            <a:r>
              <a:rPr lang="en-US" sz="1600" dirty="0">
                <a:solidFill>
                  <a:schemeClr val="bg1"/>
                </a:solidFill>
              </a:rPr>
              <a:t>MST </a:t>
            </a:r>
            <a:r>
              <a:rPr lang="en-US" sz="1600" dirty="0" smtClean="0">
                <a:solidFill>
                  <a:schemeClr val="bg1"/>
                </a:solidFill>
              </a:rPr>
              <a:t>involves a highly structured clinical supervision process and a comprehensive </a:t>
            </a:r>
            <a:r>
              <a:rPr lang="en-US" sz="1600" dirty="0">
                <a:solidFill>
                  <a:schemeClr val="bg1"/>
                </a:solidFill>
              </a:rPr>
              <a:t>quality assurance </a:t>
            </a:r>
            <a:r>
              <a:rPr lang="en-US" sz="1600" dirty="0" smtClean="0">
                <a:solidFill>
                  <a:schemeClr val="bg1"/>
                </a:solidFill>
              </a:rPr>
              <a:t>process, to ensure </a:t>
            </a:r>
            <a:r>
              <a:rPr lang="en-US" sz="1600" dirty="0">
                <a:solidFill>
                  <a:schemeClr val="bg1"/>
                </a:solidFill>
              </a:rPr>
              <a:t>that adherence to the MST model is maximized to deliver consistent, highest quality results</a:t>
            </a:r>
          </a:p>
        </p:txBody>
      </p:sp>
      <p:sp>
        <p:nvSpPr>
          <p:cNvPr id="3" name="Slide Number Placeholder 2">
            <a:extLst>
              <a:ext uri="{FF2B5EF4-FFF2-40B4-BE49-F238E27FC236}">
                <a16:creationId xmlns:a16="http://schemas.microsoft.com/office/drawing/2014/main" xmlns="" id="{ADB85CD1-115C-46F2-8587-35A348F63255}"/>
              </a:ext>
            </a:extLst>
          </p:cNvPr>
          <p:cNvSpPr>
            <a:spLocks noGrp="1"/>
          </p:cNvSpPr>
          <p:nvPr>
            <p:ph type="sldNum" sz="quarter" idx="12"/>
          </p:nvPr>
        </p:nvSpPr>
        <p:spPr/>
        <p:txBody>
          <a:bodyPr/>
          <a:lstStyle/>
          <a:p>
            <a:fld id="{E1F894F6-EA0C-446F-AAB8-BC9A70A5614D}" type="slidenum">
              <a:rPr lang="en-US" smtClean="0"/>
              <a:t>2</a:t>
            </a:fld>
            <a:endParaRPr lang="en-US"/>
          </a:p>
        </p:txBody>
      </p:sp>
    </p:spTree>
    <p:extLst>
      <p:ext uri="{BB962C8B-B14F-4D97-AF65-F5344CB8AC3E}">
        <p14:creationId xmlns:p14="http://schemas.microsoft.com/office/powerpoint/2010/main" val="12940406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xmlns="" id="{A5DC4A33-F45D-7C49-AE1A-8C4DBB440E55}"/>
              </a:ext>
            </a:extLst>
          </p:cNvPr>
          <p:cNvSpPr/>
          <p:nvPr/>
        </p:nvSpPr>
        <p:spPr>
          <a:xfrm>
            <a:off x="3593021" y="1905110"/>
            <a:ext cx="5334889" cy="454366"/>
          </a:xfrm>
          <a:prstGeom prst="rect">
            <a:avLst/>
          </a:prstGeom>
          <a:solidFill>
            <a:schemeClr val="accent1"/>
          </a:solidFill>
          <a:ln w="127000">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E629B5E8-F276-4FD0-AEB3-D2253547F422}"/>
              </a:ext>
            </a:extLst>
          </p:cNvPr>
          <p:cNvSpPr>
            <a:spLocks noGrp="1"/>
          </p:cNvSpPr>
          <p:nvPr>
            <p:ph type="title"/>
          </p:nvPr>
        </p:nvSpPr>
        <p:spPr>
          <a:xfrm>
            <a:off x="41512" y="157306"/>
            <a:ext cx="6495672" cy="1325563"/>
          </a:xfrm>
        </p:spPr>
        <p:txBody>
          <a:bodyPr>
            <a:normAutofit/>
          </a:bodyPr>
          <a:lstStyle/>
          <a:p>
            <a:r>
              <a:rPr lang="en-US" sz="2800" dirty="0"/>
              <a:t>Enduring Results for the Entire Family</a:t>
            </a:r>
          </a:p>
        </p:txBody>
      </p:sp>
      <p:pic>
        <p:nvPicPr>
          <p:cNvPr id="6" name="Picture 5">
            <a:extLst>
              <a:ext uri="{FF2B5EF4-FFF2-40B4-BE49-F238E27FC236}">
                <a16:creationId xmlns:a16="http://schemas.microsoft.com/office/drawing/2014/main" xmlns="" id="{FF4BF24F-099C-45D3-82A9-AFD2C2F3F473}"/>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6457950" y="2643460"/>
            <a:ext cx="1391693" cy="2025594"/>
          </a:xfrm>
          <a:prstGeom prst="rect">
            <a:avLst/>
          </a:prstGeom>
        </p:spPr>
      </p:pic>
      <p:pic>
        <p:nvPicPr>
          <p:cNvPr id="15" name="Picture 14">
            <a:extLst>
              <a:ext uri="{FF2B5EF4-FFF2-40B4-BE49-F238E27FC236}">
                <a16:creationId xmlns:a16="http://schemas.microsoft.com/office/drawing/2014/main" xmlns="" id="{88A9E00C-6AB3-407A-ACA3-05AB0919681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7986" y="1925709"/>
            <a:ext cx="2900198" cy="3678680"/>
          </a:xfrm>
          <a:prstGeom prst="rect">
            <a:avLst/>
          </a:prstGeom>
          <a:ln w="127000">
            <a:solidFill>
              <a:schemeClr val="accent6"/>
            </a:solidFill>
            <a:miter lim="800000"/>
          </a:ln>
        </p:spPr>
      </p:pic>
      <p:pic>
        <p:nvPicPr>
          <p:cNvPr id="5" name="Picture 4">
            <a:extLst>
              <a:ext uri="{FF2B5EF4-FFF2-40B4-BE49-F238E27FC236}">
                <a16:creationId xmlns:a16="http://schemas.microsoft.com/office/drawing/2014/main" xmlns="" id="{FA2F0052-8C36-45CE-BCD1-5F35BBEC29E5}"/>
              </a:ext>
            </a:extLst>
          </p:cNvPr>
          <p:cNvPicPr>
            <a:picLocks noChangeAspect="1"/>
          </p:cNvPicPr>
          <p:nvPr/>
        </p:nvPicPr>
        <p:blipFill rotWithShape="1">
          <a:blip r:embed="rId4">
            <a:extLst>
              <a:ext uri="{28A0092B-C50C-407E-A947-70E740481C1C}">
                <a14:useLocalDpi xmlns:a14="http://schemas.microsoft.com/office/drawing/2010/main"/>
              </a:ext>
            </a:extLst>
          </a:blip>
          <a:srcRect l="4815" r="35567" b="1519"/>
          <a:stretch/>
        </p:blipFill>
        <p:spPr>
          <a:xfrm>
            <a:off x="257987" y="2511892"/>
            <a:ext cx="2900198" cy="1635197"/>
          </a:xfrm>
          <a:prstGeom prst="rect">
            <a:avLst/>
          </a:prstGeom>
        </p:spPr>
      </p:pic>
      <p:pic>
        <p:nvPicPr>
          <p:cNvPr id="13" name="Picture 12">
            <a:extLst>
              <a:ext uri="{FF2B5EF4-FFF2-40B4-BE49-F238E27FC236}">
                <a16:creationId xmlns:a16="http://schemas.microsoft.com/office/drawing/2014/main" xmlns="" id="{315726D8-4607-45D1-A4AB-5FE30DB70B3F}"/>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85933" y="4045160"/>
            <a:ext cx="1252549" cy="1492288"/>
          </a:xfrm>
          <a:prstGeom prst="rect">
            <a:avLst/>
          </a:prstGeom>
        </p:spPr>
      </p:pic>
      <p:sp>
        <p:nvSpPr>
          <p:cNvPr id="16" name="TextBox 15">
            <a:extLst>
              <a:ext uri="{FF2B5EF4-FFF2-40B4-BE49-F238E27FC236}">
                <a16:creationId xmlns:a16="http://schemas.microsoft.com/office/drawing/2014/main" xmlns="" id="{26833B56-251B-4F29-9FF4-732E12BB1794}"/>
              </a:ext>
            </a:extLst>
          </p:cNvPr>
          <p:cNvSpPr txBox="1"/>
          <p:nvPr/>
        </p:nvSpPr>
        <p:spPr>
          <a:xfrm>
            <a:off x="388582" y="1949023"/>
            <a:ext cx="2769602" cy="646331"/>
          </a:xfrm>
          <a:prstGeom prst="rect">
            <a:avLst/>
          </a:prstGeom>
          <a:noFill/>
        </p:spPr>
        <p:txBody>
          <a:bodyPr wrap="square" rtlCol="0">
            <a:spAutoFit/>
          </a:bodyPr>
          <a:lstStyle/>
          <a:p>
            <a:pPr algn="ctr"/>
            <a:r>
              <a:rPr lang="en-US" cap="all" dirty="0">
                <a:solidFill>
                  <a:schemeClr val="bg1"/>
                </a:solidFill>
              </a:rPr>
              <a:t>LASTING RESULTS FOR YOUTH TREATED</a:t>
            </a:r>
          </a:p>
        </p:txBody>
      </p:sp>
      <p:pic>
        <p:nvPicPr>
          <p:cNvPr id="20" name="Picture 19">
            <a:extLst>
              <a:ext uri="{FF2B5EF4-FFF2-40B4-BE49-F238E27FC236}">
                <a16:creationId xmlns:a16="http://schemas.microsoft.com/office/drawing/2014/main" xmlns="" id="{EE706E2C-A5BF-4D79-9500-854EE770EBF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8899" y="3932005"/>
            <a:ext cx="726120" cy="177214"/>
          </a:xfrm>
          <a:prstGeom prst="rect">
            <a:avLst/>
          </a:prstGeom>
        </p:spPr>
      </p:pic>
      <p:pic>
        <p:nvPicPr>
          <p:cNvPr id="21" name="Picture 20">
            <a:extLst>
              <a:ext uri="{FF2B5EF4-FFF2-40B4-BE49-F238E27FC236}">
                <a16:creationId xmlns:a16="http://schemas.microsoft.com/office/drawing/2014/main" xmlns="" id="{531153A7-7991-4675-AC9C-67E2848B2EB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66765" y="3907592"/>
            <a:ext cx="730071" cy="201627"/>
          </a:xfrm>
          <a:prstGeom prst="rect">
            <a:avLst/>
          </a:prstGeom>
        </p:spPr>
      </p:pic>
      <p:pic>
        <p:nvPicPr>
          <p:cNvPr id="22" name="Picture 21">
            <a:extLst>
              <a:ext uri="{FF2B5EF4-FFF2-40B4-BE49-F238E27FC236}">
                <a16:creationId xmlns:a16="http://schemas.microsoft.com/office/drawing/2014/main" xmlns="" id="{E48B7532-53EF-437E-945A-39756A8FF1A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59796" y="5312712"/>
            <a:ext cx="950340" cy="172871"/>
          </a:xfrm>
          <a:prstGeom prst="rect">
            <a:avLst/>
          </a:prstGeom>
        </p:spPr>
      </p:pic>
      <p:sp>
        <p:nvSpPr>
          <p:cNvPr id="23" name="TextBox 22">
            <a:extLst>
              <a:ext uri="{FF2B5EF4-FFF2-40B4-BE49-F238E27FC236}">
                <a16:creationId xmlns:a16="http://schemas.microsoft.com/office/drawing/2014/main" xmlns="" id="{1E83A5AE-EA73-4C44-A5D2-FA678BE627E8}"/>
              </a:ext>
            </a:extLst>
          </p:cNvPr>
          <p:cNvSpPr txBox="1"/>
          <p:nvPr/>
        </p:nvSpPr>
        <p:spPr>
          <a:xfrm>
            <a:off x="426335" y="3862998"/>
            <a:ext cx="1031119" cy="246221"/>
          </a:xfrm>
          <a:prstGeom prst="rect">
            <a:avLst/>
          </a:prstGeom>
          <a:noFill/>
        </p:spPr>
        <p:txBody>
          <a:bodyPr wrap="square" rtlCol="0">
            <a:spAutoFit/>
          </a:bodyPr>
          <a:lstStyle/>
          <a:p>
            <a:r>
              <a:rPr lang="en-US" sz="1000" dirty="0">
                <a:solidFill>
                  <a:schemeClr val="bg1"/>
                </a:solidFill>
              </a:rPr>
              <a:t>Over 14 Years</a:t>
            </a:r>
          </a:p>
        </p:txBody>
      </p:sp>
      <p:sp>
        <p:nvSpPr>
          <p:cNvPr id="24" name="TextBox 23">
            <a:extLst>
              <a:ext uri="{FF2B5EF4-FFF2-40B4-BE49-F238E27FC236}">
                <a16:creationId xmlns:a16="http://schemas.microsoft.com/office/drawing/2014/main" xmlns="" id="{1C9EE27F-43E2-46CE-89F6-AFDD3379AF43}"/>
              </a:ext>
            </a:extLst>
          </p:cNvPr>
          <p:cNvSpPr txBox="1"/>
          <p:nvPr/>
        </p:nvSpPr>
        <p:spPr>
          <a:xfrm>
            <a:off x="2018347" y="3862998"/>
            <a:ext cx="1013782" cy="246221"/>
          </a:xfrm>
          <a:prstGeom prst="rect">
            <a:avLst/>
          </a:prstGeom>
          <a:noFill/>
        </p:spPr>
        <p:txBody>
          <a:bodyPr wrap="square" rtlCol="0">
            <a:spAutoFit/>
          </a:bodyPr>
          <a:lstStyle/>
          <a:p>
            <a:r>
              <a:rPr lang="en-US" sz="1000" dirty="0">
                <a:solidFill>
                  <a:schemeClr val="bg1"/>
                </a:solidFill>
              </a:rPr>
              <a:t>Over 22 Years</a:t>
            </a:r>
          </a:p>
        </p:txBody>
      </p:sp>
      <p:sp>
        <p:nvSpPr>
          <p:cNvPr id="25" name="TextBox 24">
            <a:extLst>
              <a:ext uri="{FF2B5EF4-FFF2-40B4-BE49-F238E27FC236}">
                <a16:creationId xmlns:a16="http://schemas.microsoft.com/office/drawing/2014/main" xmlns="" id="{9A3CD5C7-D61D-4F63-B15A-416B62279171}"/>
              </a:ext>
            </a:extLst>
          </p:cNvPr>
          <p:cNvSpPr txBox="1"/>
          <p:nvPr/>
        </p:nvSpPr>
        <p:spPr>
          <a:xfrm>
            <a:off x="933859" y="5276036"/>
            <a:ext cx="1764881" cy="246221"/>
          </a:xfrm>
          <a:prstGeom prst="rect">
            <a:avLst/>
          </a:prstGeom>
          <a:noFill/>
        </p:spPr>
        <p:txBody>
          <a:bodyPr wrap="square" rtlCol="0">
            <a:spAutoFit/>
          </a:bodyPr>
          <a:lstStyle/>
          <a:p>
            <a:r>
              <a:rPr lang="en-US" sz="1000" dirty="0">
                <a:solidFill>
                  <a:schemeClr val="bg1"/>
                </a:solidFill>
              </a:rPr>
              <a:t>Median Across All Studies</a:t>
            </a:r>
          </a:p>
        </p:txBody>
      </p:sp>
      <p:pic>
        <p:nvPicPr>
          <p:cNvPr id="26" name="Picture 25">
            <a:extLst>
              <a:ext uri="{FF2B5EF4-FFF2-40B4-BE49-F238E27FC236}">
                <a16:creationId xmlns:a16="http://schemas.microsoft.com/office/drawing/2014/main" xmlns="" id="{56B2A630-FE8E-C945-ADD0-0848B908CC9F}"/>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3700837" y="3509996"/>
            <a:ext cx="1280950" cy="2027453"/>
          </a:xfrm>
          <a:prstGeom prst="rect">
            <a:avLst/>
          </a:prstGeom>
        </p:spPr>
      </p:pic>
      <p:pic>
        <p:nvPicPr>
          <p:cNvPr id="27" name="Picture 26">
            <a:extLst>
              <a:ext uri="{FF2B5EF4-FFF2-40B4-BE49-F238E27FC236}">
                <a16:creationId xmlns:a16="http://schemas.microsoft.com/office/drawing/2014/main" xmlns="" id="{0C9D68AA-7070-C442-9CA5-97C1992B34D4}"/>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5129753" y="3136012"/>
            <a:ext cx="1269239" cy="2027453"/>
          </a:xfrm>
          <a:prstGeom prst="rect">
            <a:avLst/>
          </a:prstGeom>
        </p:spPr>
      </p:pic>
      <p:sp>
        <p:nvSpPr>
          <p:cNvPr id="28" name="Rectangle 27">
            <a:extLst>
              <a:ext uri="{FF2B5EF4-FFF2-40B4-BE49-F238E27FC236}">
                <a16:creationId xmlns:a16="http://schemas.microsoft.com/office/drawing/2014/main" xmlns="" id="{8DC7C78E-FB0C-1049-BA5F-BF692F5D70B6}"/>
              </a:ext>
            </a:extLst>
          </p:cNvPr>
          <p:cNvSpPr/>
          <p:nvPr/>
        </p:nvSpPr>
        <p:spPr>
          <a:xfrm>
            <a:off x="3593022" y="1838776"/>
            <a:ext cx="5334886" cy="3838124"/>
          </a:xfrm>
          <a:prstGeom prst="rect">
            <a:avLst/>
          </a:prstGeom>
          <a:noFill/>
          <a:ln w="127000">
            <a:solidFill>
              <a:schemeClr val="accent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F9CD689D-13A8-0C49-884B-2A956EE25FFB}"/>
              </a:ext>
            </a:extLst>
          </p:cNvPr>
          <p:cNvSpPr txBox="1"/>
          <p:nvPr/>
        </p:nvSpPr>
        <p:spPr>
          <a:xfrm>
            <a:off x="3729738" y="1940104"/>
            <a:ext cx="5061453" cy="369332"/>
          </a:xfrm>
          <a:prstGeom prst="rect">
            <a:avLst/>
          </a:prstGeom>
          <a:noFill/>
        </p:spPr>
        <p:txBody>
          <a:bodyPr wrap="square" rtlCol="0">
            <a:spAutoFit/>
          </a:bodyPr>
          <a:lstStyle/>
          <a:p>
            <a:pPr algn="ctr"/>
            <a:r>
              <a:rPr lang="en-US" dirty="0">
                <a:solidFill>
                  <a:schemeClr val="bg1"/>
                </a:solidFill>
              </a:rPr>
              <a:t>MST BENEFITS THE WHOLE FAMILY</a:t>
            </a:r>
          </a:p>
        </p:txBody>
      </p:sp>
      <p:sp>
        <p:nvSpPr>
          <p:cNvPr id="3" name="Slide Number Placeholder 2">
            <a:extLst>
              <a:ext uri="{FF2B5EF4-FFF2-40B4-BE49-F238E27FC236}">
                <a16:creationId xmlns:a16="http://schemas.microsoft.com/office/drawing/2014/main" xmlns="" id="{B5161069-80C2-4BF4-AA9E-798F5BE18244}"/>
              </a:ext>
            </a:extLst>
          </p:cNvPr>
          <p:cNvSpPr>
            <a:spLocks noGrp="1"/>
          </p:cNvSpPr>
          <p:nvPr>
            <p:ph type="sldNum" sz="quarter" idx="12"/>
          </p:nvPr>
        </p:nvSpPr>
        <p:spPr/>
        <p:txBody>
          <a:bodyPr/>
          <a:lstStyle/>
          <a:p>
            <a:fld id="{E1F894F6-EA0C-446F-AAB8-BC9A70A5614D}" type="slidenum">
              <a:rPr lang="en-US" smtClean="0"/>
              <a:t>20</a:t>
            </a:fld>
            <a:endParaRPr lang="en-US"/>
          </a:p>
        </p:txBody>
      </p:sp>
      <p:sp>
        <p:nvSpPr>
          <p:cNvPr id="4" name="TextBox 3">
            <a:extLst>
              <a:ext uri="{FF2B5EF4-FFF2-40B4-BE49-F238E27FC236}">
                <a16:creationId xmlns:a16="http://schemas.microsoft.com/office/drawing/2014/main" xmlns="" id="{6A88172A-2E7F-48EF-9793-0789BE193E51}"/>
              </a:ext>
            </a:extLst>
          </p:cNvPr>
          <p:cNvSpPr txBox="1"/>
          <p:nvPr/>
        </p:nvSpPr>
        <p:spPr>
          <a:xfrm>
            <a:off x="6260465" y="5330174"/>
            <a:ext cx="2612833" cy="230832"/>
          </a:xfrm>
          <a:prstGeom prst="rect">
            <a:avLst/>
          </a:prstGeom>
          <a:noFill/>
        </p:spPr>
        <p:txBody>
          <a:bodyPr wrap="square" rtlCol="0">
            <a:spAutoFit/>
          </a:bodyPr>
          <a:lstStyle/>
          <a:p>
            <a:pPr algn="r"/>
            <a:r>
              <a:rPr lang="en-US" sz="900" dirty="0"/>
              <a:t>Journal of Consulting and Clinical Psychology</a:t>
            </a:r>
          </a:p>
        </p:txBody>
      </p:sp>
      <p:sp>
        <p:nvSpPr>
          <p:cNvPr id="31" name="TextBox 30">
            <a:extLst>
              <a:ext uri="{FF2B5EF4-FFF2-40B4-BE49-F238E27FC236}">
                <a16:creationId xmlns:a16="http://schemas.microsoft.com/office/drawing/2014/main" xmlns="" id="{B7235AC5-D0B3-4DF9-9F7B-4280DEC5E75D}"/>
              </a:ext>
            </a:extLst>
          </p:cNvPr>
          <p:cNvSpPr txBox="1"/>
          <p:nvPr/>
        </p:nvSpPr>
        <p:spPr>
          <a:xfrm>
            <a:off x="1657993" y="6102832"/>
            <a:ext cx="1263617" cy="369332"/>
          </a:xfrm>
          <a:prstGeom prst="rect">
            <a:avLst/>
          </a:prstGeom>
          <a:noFill/>
        </p:spPr>
        <p:txBody>
          <a:bodyPr wrap="square" rtlCol="0">
            <a:spAutoFit/>
          </a:bodyPr>
          <a:lstStyle/>
          <a:p>
            <a:pPr algn="r"/>
            <a:r>
              <a:rPr lang="en-US" sz="900" dirty="0">
                <a:solidFill>
                  <a:schemeClr val="bg1"/>
                </a:solidFill>
              </a:rPr>
              <a:t>Missouri Delinquency Project </a:t>
            </a:r>
          </a:p>
        </p:txBody>
      </p:sp>
    </p:spTree>
    <p:extLst>
      <p:ext uri="{BB962C8B-B14F-4D97-AF65-F5344CB8AC3E}">
        <p14:creationId xmlns:p14="http://schemas.microsoft.com/office/powerpoint/2010/main" val="39667003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53FD8B-0C52-4247-AA59-52A389FCC08F}"/>
              </a:ext>
            </a:extLst>
          </p:cNvPr>
          <p:cNvSpPr>
            <a:spLocks noGrp="1"/>
          </p:cNvSpPr>
          <p:nvPr>
            <p:ph type="title"/>
          </p:nvPr>
        </p:nvSpPr>
        <p:spPr>
          <a:xfrm>
            <a:off x="43974" y="271032"/>
            <a:ext cx="6413976" cy="1056288"/>
          </a:xfrm>
        </p:spPr>
        <p:txBody>
          <a:bodyPr>
            <a:normAutofit/>
          </a:bodyPr>
          <a:lstStyle/>
          <a:p>
            <a:r>
              <a:rPr lang="en-US" sz="2800" dirty="0"/>
              <a:t>Endorsements and Testimonials</a:t>
            </a:r>
          </a:p>
        </p:txBody>
      </p:sp>
      <p:cxnSp>
        <p:nvCxnSpPr>
          <p:cNvPr id="17" name="Straight Connector 16">
            <a:extLst>
              <a:ext uri="{FF2B5EF4-FFF2-40B4-BE49-F238E27FC236}">
                <a16:creationId xmlns:a16="http://schemas.microsoft.com/office/drawing/2014/main" xmlns="" id="{8E984301-17E6-4370-9D38-83E45520641D}"/>
              </a:ext>
            </a:extLst>
          </p:cNvPr>
          <p:cNvCxnSpPr>
            <a:cxnSpLocks/>
          </p:cNvCxnSpPr>
          <p:nvPr/>
        </p:nvCxnSpPr>
        <p:spPr>
          <a:xfrm>
            <a:off x="4115657" y="1446099"/>
            <a:ext cx="0" cy="47878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xmlns="" id="{DEECEF6C-2A2C-4E44-8124-F18E47EEDCC2}"/>
              </a:ext>
            </a:extLst>
          </p:cNvPr>
          <p:cNvSpPr txBox="1"/>
          <p:nvPr/>
        </p:nvSpPr>
        <p:spPr>
          <a:xfrm>
            <a:off x="4412430" y="1572279"/>
            <a:ext cx="2045520" cy="3862596"/>
          </a:xfrm>
          <a:prstGeom prst="rect">
            <a:avLst/>
          </a:prstGeom>
          <a:noFill/>
        </p:spPr>
        <p:txBody>
          <a:bodyPr wrap="square" rtlCol="0">
            <a:spAutoFit/>
          </a:bodyPr>
          <a:lstStyle/>
          <a:p>
            <a:pPr>
              <a:spcAft>
                <a:spcPts val="600"/>
              </a:spcAft>
            </a:pPr>
            <a:r>
              <a:rPr lang="en-US" sz="2000" dirty="0" smtClean="0"/>
              <a:t>“I’m so happy to have been part of MST.  I did some research into it and am now able to relate the fits and so on to other aspects of my life.”</a:t>
            </a:r>
          </a:p>
          <a:p>
            <a:pPr>
              <a:spcAft>
                <a:spcPts val="600"/>
              </a:spcAft>
            </a:pPr>
            <a:r>
              <a:rPr lang="en-US" sz="2000" i="1" dirty="0" smtClean="0"/>
              <a:t>MST Parent</a:t>
            </a:r>
            <a:endParaRPr lang="en-US" sz="2000" i="1" dirty="0"/>
          </a:p>
        </p:txBody>
      </p:sp>
      <p:pic>
        <p:nvPicPr>
          <p:cNvPr id="13" name="Picture 12">
            <a:extLst>
              <a:ext uri="{FF2B5EF4-FFF2-40B4-BE49-F238E27FC236}">
                <a16:creationId xmlns:a16="http://schemas.microsoft.com/office/drawing/2014/main" xmlns="" id="{3BC3F406-12A9-40B8-AE74-B6B652A5D55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42745" y="1646609"/>
            <a:ext cx="1934331" cy="1359487"/>
          </a:xfrm>
          <a:prstGeom prst="rect">
            <a:avLst/>
          </a:prstGeom>
          <a:ln w="127000" cap="sq">
            <a:solidFill>
              <a:schemeClr val="accent1"/>
            </a:solidFill>
            <a:miter lim="800000"/>
          </a:ln>
          <a:effectLst>
            <a:outerShdw blurRad="57150" dist="50800" dir="2700000" algn="tl" rotWithShape="0">
              <a:srgbClr val="000000">
                <a:alpha val="40000"/>
              </a:srgbClr>
            </a:outerShdw>
          </a:effectLst>
        </p:spPr>
      </p:pic>
      <p:sp>
        <p:nvSpPr>
          <p:cNvPr id="20" name="Slide Number Placeholder 19">
            <a:extLst>
              <a:ext uri="{FF2B5EF4-FFF2-40B4-BE49-F238E27FC236}">
                <a16:creationId xmlns:a16="http://schemas.microsoft.com/office/drawing/2014/main" xmlns="" id="{9BB10F26-1FD0-4885-898F-F94BEBFE2161}"/>
              </a:ext>
            </a:extLst>
          </p:cNvPr>
          <p:cNvSpPr>
            <a:spLocks noGrp="1"/>
          </p:cNvSpPr>
          <p:nvPr>
            <p:ph type="sldNum" sz="quarter" idx="12"/>
          </p:nvPr>
        </p:nvSpPr>
        <p:spPr/>
        <p:txBody>
          <a:bodyPr/>
          <a:lstStyle/>
          <a:p>
            <a:fld id="{E1F894F6-EA0C-446F-AAB8-BC9A70A5614D}" type="slidenum">
              <a:rPr lang="en-US" smtClean="0"/>
              <a:t>21</a:t>
            </a:fld>
            <a:endParaRPr lang="en-US"/>
          </a:p>
        </p:txBody>
      </p:sp>
      <p:sp>
        <p:nvSpPr>
          <p:cNvPr id="3" name="TextBox 2"/>
          <p:cNvSpPr txBox="1"/>
          <p:nvPr/>
        </p:nvSpPr>
        <p:spPr>
          <a:xfrm>
            <a:off x="374213" y="1590473"/>
            <a:ext cx="3520966" cy="3785652"/>
          </a:xfrm>
          <a:prstGeom prst="rect">
            <a:avLst/>
          </a:prstGeom>
          <a:noFill/>
        </p:spPr>
        <p:txBody>
          <a:bodyPr wrap="square" rtlCol="0">
            <a:spAutoFit/>
          </a:bodyPr>
          <a:lstStyle/>
          <a:p>
            <a:r>
              <a:rPr lang="en-US" sz="2000" dirty="0" smtClean="0"/>
              <a:t>“Last year Y was at 54% school attendance.  She was smoking tobacco, using drugs and alcohol, and hanging around with the wrong crowd.  Now her school attendance is 100% and she is no longer smoking or drinking.  This isn’t my child, she’s so different, it’s like a nice alien is here.”</a:t>
            </a:r>
          </a:p>
          <a:p>
            <a:r>
              <a:rPr lang="en-US" sz="2000" i="1" dirty="0" smtClean="0"/>
              <a:t>MST Parent</a:t>
            </a:r>
            <a:endParaRPr lang="en-AU" sz="2000" i="1" dirty="0"/>
          </a:p>
        </p:txBody>
      </p:sp>
    </p:spTree>
    <p:extLst>
      <p:ext uri="{BB962C8B-B14F-4D97-AF65-F5344CB8AC3E}">
        <p14:creationId xmlns:p14="http://schemas.microsoft.com/office/powerpoint/2010/main" val="35270171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xmlns="" id="{97EFB364-5D68-483B-9E36-548CABC556B5}"/>
              </a:ext>
            </a:extLst>
          </p:cNvPr>
          <p:cNvSpPr txBox="1">
            <a:spLocks/>
          </p:cNvSpPr>
          <p:nvPr/>
        </p:nvSpPr>
        <p:spPr>
          <a:xfrm>
            <a:off x="180975" y="2310928"/>
            <a:ext cx="4018264" cy="347980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300"/>
              </a:spcAft>
              <a:buNone/>
            </a:pPr>
            <a:r>
              <a:rPr lang="en-US" sz="1600" b="1" dirty="0" smtClean="0">
                <a:solidFill>
                  <a:schemeClr val="bg1"/>
                </a:solidFill>
              </a:rPr>
              <a:t>Hayley Bruce</a:t>
            </a:r>
          </a:p>
          <a:p>
            <a:pPr marL="0" indent="0">
              <a:spcAft>
                <a:spcPts val="300"/>
              </a:spcAft>
              <a:buNone/>
            </a:pPr>
            <a:r>
              <a:rPr lang="en-US" sz="1600" dirty="0" smtClean="0">
                <a:solidFill>
                  <a:schemeClr val="bg1"/>
                </a:solidFill>
              </a:rPr>
              <a:t>MST Consultant</a:t>
            </a:r>
            <a:endParaRPr lang="en-US" sz="1600" dirty="0">
              <a:solidFill>
                <a:schemeClr val="bg1"/>
              </a:solidFill>
            </a:endParaRPr>
          </a:p>
          <a:p>
            <a:pPr marL="0" indent="0">
              <a:buNone/>
            </a:pPr>
            <a:r>
              <a:rPr lang="en-US" sz="1600" dirty="0">
                <a:solidFill>
                  <a:schemeClr val="bg1"/>
                </a:solidFill>
              </a:rPr>
              <a:t>h</a:t>
            </a:r>
            <a:r>
              <a:rPr lang="en-US" sz="1600" dirty="0" smtClean="0">
                <a:solidFill>
                  <a:schemeClr val="bg1"/>
                </a:solidFill>
              </a:rPr>
              <a:t>ayley.bruce@lwb.org.nz </a:t>
            </a:r>
            <a:endParaRPr lang="en-US" sz="1600" dirty="0">
              <a:solidFill>
                <a:schemeClr val="bg1"/>
              </a:solidFill>
            </a:endParaRPr>
          </a:p>
          <a:p>
            <a:pPr marL="0" indent="0">
              <a:buNone/>
            </a:pPr>
            <a:endParaRPr lang="en-US" sz="1600" dirty="0">
              <a:solidFill>
                <a:schemeClr val="bg1"/>
              </a:solidFill>
            </a:endParaRPr>
          </a:p>
          <a:p>
            <a:pPr marL="0" indent="0">
              <a:spcAft>
                <a:spcPts val="300"/>
              </a:spcAft>
              <a:buNone/>
            </a:pPr>
            <a:r>
              <a:rPr lang="en-US" sz="1600" b="1" dirty="0" err="1" smtClean="0">
                <a:solidFill>
                  <a:schemeClr val="bg1"/>
                </a:solidFill>
              </a:rPr>
              <a:t>Suellen</a:t>
            </a:r>
            <a:r>
              <a:rPr lang="en-US" sz="1600" b="1" dirty="0" smtClean="0">
                <a:solidFill>
                  <a:schemeClr val="bg1"/>
                </a:solidFill>
              </a:rPr>
              <a:t> </a:t>
            </a:r>
            <a:r>
              <a:rPr lang="en-US" sz="1600" b="1" dirty="0" err="1" smtClean="0">
                <a:solidFill>
                  <a:schemeClr val="bg1"/>
                </a:solidFill>
              </a:rPr>
              <a:t>Lembke</a:t>
            </a:r>
            <a:endParaRPr lang="en-US" sz="1600" b="1" dirty="0">
              <a:solidFill>
                <a:schemeClr val="bg1"/>
              </a:solidFill>
            </a:endParaRPr>
          </a:p>
          <a:p>
            <a:pPr marL="0" indent="0">
              <a:buNone/>
            </a:pPr>
            <a:r>
              <a:rPr lang="en-US" sz="1600" dirty="0" err="1" smtClean="0">
                <a:solidFill>
                  <a:schemeClr val="bg1"/>
                </a:solidFill>
              </a:rPr>
              <a:t>Programme</a:t>
            </a:r>
            <a:r>
              <a:rPr lang="en-US" sz="1600" dirty="0" smtClean="0">
                <a:solidFill>
                  <a:schemeClr val="bg1"/>
                </a:solidFill>
              </a:rPr>
              <a:t> Development</a:t>
            </a:r>
            <a:endParaRPr lang="en-US" sz="1600" dirty="0">
              <a:solidFill>
                <a:schemeClr val="bg1"/>
              </a:solidFill>
            </a:endParaRPr>
          </a:p>
          <a:p>
            <a:pPr marL="0" indent="0">
              <a:buNone/>
            </a:pPr>
            <a:r>
              <a:rPr lang="en-US" sz="1600" dirty="0">
                <a:solidFill>
                  <a:schemeClr val="bg1"/>
                </a:solidFill>
              </a:rPr>
              <a:t>s</a:t>
            </a:r>
            <a:r>
              <a:rPr lang="en-US" sz="1600" dirty="0" smtClean="0">
                <a:solidFill>
                  <a:schemeClr val="bg1"/>
                </a:solidFill>
              </a:rPr>
              <a:t>uellen.lembke@lwb.org.au</a:t>
            </a:r>
            <a:endParaRPr lang="en-US" sz="1600" dirty="0">
              <a:solidFill>
                <a:schemeClr val="bg1"/>
              </a:solidFill>
            </a:endParaRPr>
          </a:p>
          <a:p>
            <a:pPr marL="0" indent="0">
              <a:buNone/>
            </a:pPr>
            <a:endParaRPr lang="en-US" sz="1600" dirty="0">
              <a:solidFill>
                <a:schemeClr val="bg1"/>
              </a:solidFill>
            </a:endParaRPr>
          </a:p>
          <a:p>
            <a:pPr marL="0" indent="0">
              <a:buNone/>
            </a:pPr>
            <a:r>
              <a:rPr lang="en-US" sz="1600" dirty="0" smtClean="0">
                <a:solidFill>
                  <a:schemeClr val="bg1"/>
                </a:solidFill>
              </a:rPr>
              <a:t>www.mstservices.com</a:t>
            </a:r>
            <a:endParaRPr lang="en-US" sz="1600" dirty="0">
              <a:solidFill>
                <a:schemeClr val="bg1"/>
              </a:solidFill>
            </a:endParaRPr>
          </a:p>
          <a:p>
            <a:endParaRPr lang="en-US" sz="16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5132" y="2082800"/>
            <a:ext cx="4478867" cy="3801534"/>
          </a:xfrm>
          <a:prstGeom prst="rect">
            <a:avLst/>
          </a:prstGeom>
        </p:spPr>
      </p:pic>
    </p:spTree>
    <p:extLst>
      <p:ext uri="{BB962C8B-B14F-4D97-AF65-F5344CB8AC3E}">
        <p14:creationId xmlns:p14="http://schemas.microsoft.com/office/powerpoint/2010/main" val="32453442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53FD8B-0C52-4247-AA59-52A389FCC08F}"/>
              </a:ext>
            </a:extLst>
          </p:cNvPr>
          <p:cNvSpPr>
            <a:spLocks noGrp="1"/>
          </p:cNvSpPr>
          <p:nvPr>
            <p:ph type="title"/>
          </p:nvPr>
        </p:nvSpPr>
        <p:spPr>
          <a:xfrm>
            <a:off x="43974" y="271032"/>
            <a:ext cx="6413976" cy="1056288"/>
          </a:xfrm>
        </p:spPr>
        <p:txBody>
          <a:bodyPr>
            <a:normAutofit/>
          </a:bodyPr>
          <a:lstStyle/>
          <a:p>
            <a:r>
              <a:rPr lang="en-US" sz="2800" dirty="0" smtClean="0"/>
              <a:t>MST Youth (12 – 17 years of age)</a:t>
            </a:r>
            <a:endParaRPr lang="en-US" sz="2800" dirty="0"/>
          </a:p>
        </p:txBody>
      </p:sp>
      <p:sp>
        <p:nvSpPr>
          <p:cNvPr id="20" name="Slide Number Placeholder 19">
            <a:extLst>
              <a:ext uri="{FF2B5EF4-FFF2-40B4-BE49-F238E27FC236}">
                <a16:creationId xmlns:a16="http://schemas.microsoft.com/office/drawing/2014/main" xmlns="" id="{9BB10F26-1FD0-4885-898F-F94BEBFE2161}"/>
              </a:ext>
            </a:extLst>
          </p:cNvPr>
          <p:cNvSpPr>
            <a:spLocks noGrp="1"/>
          </p:cNvSpPr>
          <p:nvPr>
            <p:ph type="sldNum" sz="quarter" idx="12"/>
          </p:nvPr>
        </p:nvSpPr>
        <p:spPr/>
        <p:txBody>
          <a:bodyPr/>
          <a:lstStyle/>
          <a:p>
            <a:fld id="{E1F894F6-EA0C-446F-AAB8-BC9A70A5614D}" type="slidenum">
              <a:rPr lang="en-US" smtClean="0"/>
              <a:t>3</a:t>
            </a:fld>
            <a:endParaRPr lang="en-US"/>
          </a:p>
        </p:txBody>
      </p:sp>
      <p:sp>
        <p:nvSpPr>
          <p:cNvPr id="3" name="Rectangle 2"/>
          <p:cNvSpPr/>
          <p:nvPr/>
        </p:nvSpPr>
        <p:spPr>
          <a:xfrm>
            <a:off x="430923" y="1327320"/>
            <a:ext cx="6978869" cy="4154984"/>
          </a:xfrm>
          <a:prstGeom prst="rect">
            <a:avLst/>
          </a:prstGeom>
        </p:spPr>
        <p:txBody>
          <a:bodyPr wrap="square">
            <a:spAutoFit/>
          </a:bodyPr>
          <a:lstStyle/>
          <a:p>
            <a:pPr>
              <a:spcBef>
                <a:spcPts val="0"/>
              </a:spcBef>
            </a:pPr>
            <a:r>
              <a:rPr lang="en-US" altLang="en-US" sz="2400" dirty="0" smtClean="0">
                <a:ea typeface="ＭＳ Ｐゴシック" pitchFamily="34" charset="-128"/>
              </a:rPr>
              <a:t>Youth living at home, but who are at risk of an out of home placement due to their </a:t>
            </a:r>
            <a:r>
              <a:rPr lang="en-US" altLang="en-US" sz="2400" dirty="0" err="1" smtClean="0">
                <a:ea typeface="ＭＳ Ｐゴシック" pitchFamily="34" charset="-128"/>
              </a:rPr>
              <a:t>behaviour</a:t>
            </a:r>
            <a:r>
              <a:rPr lang="en-US" altLang="en-US" sz="2400" dirty="0" smtClean="0">
                <a:ea typeface="ＭＳ Ｐゴシック" pitchFamily="34" charset="-128"/>
              </a:rPr>
              <a:t>, which could include offending, substance misuse, violence at home or in the community, absconding, and truancy.</a:t>
            </a:r>
            <a:endParaRPr lang="en-US" altLang="en-US" sz="2400" dirty="0">
              <a:ea typeface="ＭＳ Ｐゴシック" pitchFamily="34" charset="-128"/>
            </a:endParaRPr>
          </a:p>
          <a:p>
            <a:endParaRPr lang="en-US" altLang="en-US" sz="2400" dirty="0" smtClean="0">
              <a:ea typeface="ＭＳ Ｐゴシック" pitchFamily="34" charset="-128"/>
            </a:endParaRPr>
          </a:p>
          <a:p>
            <a:r>
              <a:rPr lang="en-US" altLang="en-US" sz="2400" dirty="0" smtClean="0">
                <a:ea typeface="ＭＳ Ｐゴシック" pitchFamily="34" charset="-128"/>
              </a:rPr>
              <a:t>Youth who are involved already with Youth Justice</a:t>
            </a:r>
          </a:p>
          <a:p>
            <a:endParaRPr lang="en-US" altLang="en-US" sz="2400" dirty="0">
              <a:ea typeface="ＭＳ Ｐゴシック" pitchFamily="34" charset="-128"/>
            </a:endParaRPr>
          </a:p>
          <a:p>
            <a:r>
              <a:rPr lang="en-US" altLang="en-US" sz="2400" dirty="0" smtClean="0">
                <a:ea typeface="ＭＳ Ｐゴシック" pitchFamily="34" charset="-128"/>
              </a:rPr>
              <a:t>Youth who have committed sexual offences in conjunction with other antisocial </a:t>
            </a:r>
            <a:r>
              <a:rPr lang="en-US" altLang="en-US" sz="2400" dirty="0" err="1" smtClean="0">
                <a:ea typeface="ＭＳ Ｐゴシック" pitchFamily="34" charset="-128"/>
              </a:rPr>
              <a:t>behaviour</a:t>
            </a:r>
            <a:endParaRPr lang="en-US" altLang="en-US" sz="2400" dirty="0">
              <a:ea typeface="ＭＳ Ｐゴシック" pitchFamily="34" charset="-128"/>
            </a:endParaRPr>
          </a:p>
        </p:txBody>
      </p:sp>
    </p:spTree>
    <p:extLst>
      <p:ext uri="{BB962C8B-B14F-4D97-AF65-F5344CB8AC3E}">
        <p14:creationId xmlns:p14="http://schemas.microsoft.com/office/powerpoint/2010/main" val="2566066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53FD8B-0C52-4247-AA59-52A389FCC08F}"/>
              </a:ext>
            </a:extLst>
          </p:cNvPr>
          <p:cNvSpPr>
            <a:spLocks noGrp="1"/>
          </p:cNvSpPr>
          <p:nvPr>
            <p:ph type="title"/>
          </p:nvPr>
        </p:nvSpPr>
        <p:spPr>
          <a:xfrm>
            <a:off x="43974" y="271032"/>
            <a:ext cx="6413976" cy="1056288"/>
          </a:xfrm>
        </p:spPr>
        <p:txBody>
          <a:bodyPr>
            <a:normAutofit/>
          </a:bodyPr>
          <a:lstStyle/>
          <a:p>
            <a:r>
              <a:rPr lang="en-US" sz="2800" dirty="0" smtClean="0"/>
              <a:t>Focus on Whanau</a:t>
            </a:r>
            <a:endParaRPr lang="en-US" sz="2800" dirty="0"/>
          </a:p>
        </p:txBody>
      </p:sp>
      <p:sp>
        <p:nvSpPr>
          <p:cNvPr id="20" name="Slide Number Placeholder 19">
            <a:extLst>
              <a:ext uri="{FF2B5EF4-FFF2-40B4-BE49-F238E27FC236}">
                <a16:creationId xmlns:a16="http://schemas.microsoft.com/office/drawing/2014/main" xmlns="" id="{9BB10F26-1FD0-4885-898F-F94BEBFE2161}"/>
              </a:ext>
            </a:extLst>
          </p:cNvPr>
          <p:cNvSpPr>
            <a:spLocks noGrp="1"/>
          </p:cNvSpPr>
          <p:nvPr>
            <p:ph type="sldNum" sz="quarter" idx="12"/>
          </p:nvPr>
        </p:nvSpPr>
        <p:spPr/>
        <p:txBody>
          <a:bodyPr/>
          <a:lstStyle/>
          <a:p>
            <a:fld id="{E1F894F6-EA0C-446F-AAB8-BC9A70A5614D}" type="slidenum">
              <a:rPr lang="en-US" smtClean="0"/>
              <a:t>4</a:t>
            </a:fld>
            <a:endParaRPr lang="en-US"/>
          </a:p>
        </p:txBody>
      </p:sp>
      <p:pic>
        <p:nvPicPr>
          <p:cNvPr id="8" name="Picture 2" descr="C:\Users\shorttl\AppData\Local\Microsoft\Windows\Temporary Internet Files\Content.IE5\V962EX40\Family[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3514" y="2961632"/>
            <a:ext cx="4044513" cy="250440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43974" y="1165186"/>
            <a:ext cx="7273159" cy="4093428"/>
          </a:xfrm>
          <a:prstGeom prst="rect">
            <a:avLst/>
          </a:prstGeom>
        </p:spPr>
        <p:txBody>
          <a:bodyPr wrap="square">
            <a:spAutoFit/>
          </a:bodyPr>
          <a:lstStyle/>
          <a:p>
            <a:r>
              <a:rPr lang="en-US" altLang="en-US" sz="2000" dirty="0">
                <a:ea typeface="ＭＳ Ｐゴシック" pitchFamily="34" charset="-128"/>
              </a:rPr>
              <a:t>MST focuses on </a:t>
            </a:r>
            <a:r>
              <a:rPr lang="en-US" altLang="en-US" sz="2000" dirty="0" smtClean="0">
                <a:ea typeface="ＭＳ Ｐゴシック" pitchFamily="34" charset="-128"/>
              </a:rPr>
              <a:t>whanau </a:t>
            </a:r>
            <a:r>
              <a:rPr lang="en-US" altLang="en-US" sz="2000" dirty="0">
                <a:ea typeface="ＭＳ Ｐゴシック" pitchFamily="34" charset="-128"/>
              </a:rPr>
              <a:t>as the </a:t>
            </a:r>
            <a:r>
              <a:rPr lang="en-US" altLang="en-US" sz="2000" dirty="0" smtClean="0">
                <a:ea typeface="ＭＳ Ｐゴシック" pitchFamily="34" charset="-128"/>
              </a:rPr>
              <a:t>solution</a:t>
            </a:r>
          </a:p>
          <a:p>
            <a:endParaRPr lang="en-US" altLang="en-US" sz="2000" dirty="0">
              <a:ea typeface="ＭＳ Ｐゴシック" pitchFamily="34" charset="-128"/>
            </a:endParaRPr>
          </a:p>
          <a:p>
            <a:r>
              <a:rPr lang="en-US" altLang="en-US" sz="2000" dirty="0">
                <a:ea typeface="ＭＳ Ｐゴシック" pitchFamily="34" charset="-128"/>
              </a:rPr>
              <a:t>Families are full collaborators in treatment planning and delivery with a focus on family members as the long-term change </a:t>
            </a:r>
            <a:r>
              <a:rPr lang="en-US" altLang="en-US" sz="2000" dirty="0" smtClean="0">
                <a:ea typeface="ＭＳ Ｐゴシック" pitchFamily="34" charset="-128"/>
              </a:rPr>
              <a:t>agents</a:t>
            </a:r>
          </a:p>
          <a:p>
            <a:endParaRPr lang="en-US" altLang="en-US" sz="2000" dirty="0">
              <a:ea typeface="ＭＳ Ｐゴシック" pitchFamily="34" charset="-128"/>
            </a:endParaRPr>
          </a:p>
          <a:p>
            <a:r>
              <a:rPr lang="en-US" altLang="en-US" sz="2000" dirty="0">
                <a:ea typeface="ＭＳ Ｐゴシック" pitchFamily="34" charset="-128"/>
              </a:rPr>
              <a:t>Giving up on families, or </a:t>
            </a:r>
            <a:r>
              <a:rPr lang="en-US" altLang="en-US" sz="2000" dirty="0" smtClean="0">
                <a:ea typeface="ＭＳ Ｐゴシック" pitchFamily="34" charset="-128"/>
              </a:rPr>
              <a:t>labelling </a:t>
            </a:r>
            <a:r>
              <a:rPr lang="en-US" altLang="en-US" sz="2000" dirty="0">
                <a:ea typeface="ＭＳ Ｐゴシック" pitchFamily="34" charset="-128"/>
              </a:rPr>
              <a:t>them as </a:t>
            </a:r>
            <a:endParaRPr lang="en-US" altLang="en-US" sz="2000" dirty="0" smtClean="0">
              <a:ea typeface="ＭＳ Ｐゴシック" pitchFamily="34" charset="-128"/>
            </a:endParaRPr>
          </a:p>
          <a:p>
            <a:r>
              <a:rPr lang="en-US" altLang="en-US" sz="2000" dirty="0" smtClean="0">
                <a:ea typeface="ＭＳ Ｐゴシック" pitchFamily="34" charset="-128"/>
              </a:rPr>
              <a:t>“</a:t>
            </a:r>
            <a:r>
              <a:rPr lang="en-US" altLang="en-US" sz="2000" dirty="0">
                <a:ea typeface="ＭＳ Ｐゴシック" pitchFamily="34" charset="-128"/>
              </a:rPr>
              <a:t>resistant” or “unmotivated” is not an </a:t>
            </a:r>
            <a:endParaRPr lang="en-US" altLang="en-US" sz="2000" dirty="0" smtClean="0">
              <a:ea typeface="ＭＳ Ｐゴシック" pitchFamily="34" charset="-128"/>
            </a:endParaRPr>
          </a:p>
          <a:p>
            <a:r>
              <a:rPr lang="en-US" altLang="en-US" sz="2000" dirty="0" smtClean="0">
                <a:ea typeface="ＭＳ Ｐゴシック" pitchFamily="34" charset="-128"/>
              </a:rPr>
              <a:t>option</a:t>
            </a:r>
          </a:p>
          <a:p>
            <a:endParaRPr lang="en-US" altLang="en-US" sz="2000" dirty="0">
              <a:ea typeface="ＭＳ Ｐゴシック" pitchFamily="34" charset="-128"/>
            </a:endParaRPr>
          </a:p>
          <a:p>
            <a:r>
              <a:rPr lang="en-US" altLang="en-US" sz="2000" dirty="0">
                <a:ea typeface="ＭＳ Ｐゴシック" pitchFamily="34" charset="-128"/>
              </a:rPr>
              <a:t>MST has a strong track record </a:t>
            </a:r>
            <a:r>
              <a:rPr lang="en-US" altLang="en-US" sz="2000" dirty="0" smtClean="0">
                <a:ea typeface="ＭＳ Ｐゴシック" pitchFamily="34" charset="-128"/>
              </a:rPr>
              <a:t>of</a:t>
            </a:r>
          </a:p>
          <a:p>
            <a:r>
              <a:rPr lang="en-US" altLang="en-US" sz="2000" dirty="0" smtClean="0">
                <a:ea typeface="ＭＳ Ｐゴシック" pitchFamily="34" charset="-128"/>
              </a:rPr>
              <a:t>client </a:t>
            </a:r>
            <a:r>
              <a:rPr lang="en-US" altLang="en-US" sz="2000" dirty="0">
                <a:ea typeface="ＭＳ Ｐゴシック" pitchFamily="34" charset="-128"/>
              </a:rPr>
              <a:t>engagement, retention, and </a:t>
            </a:r>
            <a:endParaRPr lang="en-US" altLang="en-US" sz="2000" dirty="0" smtClean="0">
              <a:ea typeface="ＭＳ Ｐゴシック" pitchFamily="34" charset="-128"/>
            </a:endParaRPr>
          </a:p>
          <a:p>
            <a:r>
              <a:rPr lang="en-US" altLang="en-US" sz="2000" dirty="0" smtClean="0">
                <a:ea typeface="ＭＳ Ｐゴシック" pitchFamily="34" charset="-128"/>
              </a:rPr>
              <a:t>satisfaction</a:t>
            </a:r>
            <a:endParaRPr lang="en-US" altLang="en-US" sz="2000" dirty="0">
              <a:ea typeface="ＭＳ Ｐゴシック" pitchFamily="34" charset="-128"/>
            </a:endParaRPr>
          </a:p>
        </p:txBody>
      </p:sp>
    </p:spTree>
    <p:extLst>
      <p:ext uri="{BB962C8B-B14F-4D97-AF65-F5344CB8AC3E}">
        <p14:creationId xmlns:p14="http://schemas.microsoft.com/office/powerpoint/2010/main" val="3106221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53FD8B-0C52-4247-AA59-52A389FCC08F}"/>
              </a:ext>
            </a:extLst>
          </p:cNvPr>
          <p:cNvSpPr>
            <a:spLocks noGrp="1"/>
          </p:cNvSpPr>
          <p:nvPr>
            <p:ph type="title"/>
          </p:nvPr>
        </p:nvSpPr>
        <p:spPr>
          <a:xfrm>
            <a:off x="43974" y="271032"/>
            <a:ext cx="6413976" cy="1056288"/>
          </a:xfrm>
        </p:spPr>
        <p:txBody>
          <a:bodyPr>
            <a:normAutofit/>
          </a:bodyPr>
          <a:lstStyle/>
          <a:p>
            <a:r>
              <a:rPr lang="en-US" sz="2800" dirty="0"/>
              <a:t>Endorsements and Testimonials</a:t>
            </a:r>
          </a:p>
        </p:txBody>
      </p:sp>
      <p:cxnSp>
        <p:nvCxnSpPr>
          <p:cNvPr id="17" name="Straight Connector 16">
            <a:extLst>
              <a:ext uri="{FF2B5EF4-FFF2-40B4-BE49-F238E27FC236}">
                <a16:creationId xmlns:a16="http://schemas.microsoft.com/office/drawing/2014/main" xmlns="" id="{8E984301-17E6-4370-9D38-83E45520641D}"/>
              </a:ext>
            </a:extLst>
          </p:cNvPr>
          <p:cNvCxnSpPr>
            <a:cxnSpLocks/>
          </p:cNvCxnSpPr>
          <p:nvPr/>
        </p:nvCxnSpPr>
        <p:spPr>
          <a:xfrm>
            <a:off x="4115657" y="1446099"/>
            <a:ext cx="0" cy="478787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xmlns="" id="{DEECEF6C-2A2C-4E44-8124-F18E47EEDCC2}"/>
              </a:ext>
            </a:extLst>
          </p:cNvPr>
          <p:cNvSpPr txBox="1"/>
          <p:nvPr/>
        </p:nvSpPr>
        <p:spPr>
          <a:xfrm>
            <a:off x="4412431" y="1613624"/>
            <a:ext cx="2045520" cy="3554819"/>
          </a:xfrm>
          <a:prstGeom prst="rect">
            <a:avLst/>
          </a:prstGeom>
          <a:noFill/>
        </p:spPr>
        <p:txBody>
          <a:bodyPr wrap="square" rtlCol="0">
            <a:spAutoFit/>
          </a:bodyPr>
          <a:lstStyle/>
          <a:p>
            <a:pPr>
              <a:spcAft>
                <a:spcPts val="600"/>
              </a:spcAft>
            </a:pPr>
            <a:r>
              <a:rPr lang="en-US" sz="2000" dirty="0" smtClean="0"/>
              <a:t>“I really appreciate how they took the time to get to know the situation, not just say what I should or shouldn’t be doing</a:t>
            </a:r>
            <a:r>
              <a:rPr lang="en-US" sz="1600" dirty="0" smtClean="0"/>
              <a:t>”</a:t>
            </a:r>
            <a:endParaRPr lang="en-US" sz="1600" dirty="0"/>
          </a:p>
          <a:p>
            <a:r>
              <a:rPr lang="en-US" sz="2000" i="1" dirty="0"/>
              <a:t>MST </a:t>
            </a:r>
            <a:r>
              <a:rPr lang="en-US" sz="2000" i="1" dirty="0" smtClean="0"/>
              <a:t>Parent</a:t>
            </a:r>
            <a:endParaRPr lang="en-US" sz="2000" i="1" dirty="0"/>
          </a:p>
        </p:txBody>
      </p:sp>
      <p:pic>
        <p:nvPicPr>
          <p:cNvPr id="13" name="Picture 12">
            <a:extLst>
              <a:ext uri="{FF2B5EF4-FFF2-40B4-BE49-F238E27FC236}">
                <a16:creationId xmlns:a16="http://schemas.microsoft.com/office/drawing/2014/main" xmlns="" id="{3BC3F406-12A9-40B8-AE74-B6B652A5D55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42745" y="1646609"/>
            <a:ext cx="1934331" cy="1359487"/>
          </a:xfrm>
          <a:prstGeom prst="rect">
            <a:avLst/>
          </a:prstGeom>
          <a:ln w="127000" cap="sq">
            <a:solidFill>
              <a:schemeClr val="accent1"/>
            </a:solidFill>
            <a:miter lim="800000"/>
          </a:ln>
          <a:effectLst>
            <a:outerShdw blurRad="57150" dist="50800" dir="2700000" algn="tl" rotWithShape="0">
              <a:srgbClr val="000000">
                <a:alpha val="40000"/>
              </a:srgbClr>
            </a:outerShdw>
          </a:effectLst>
        </p:spPr>
      </p:pic>
      <p:sp>
        <p:nvSpPr>
          <p:cNvPr id="20" name="Slide Number Placeholder 19">
            <a:extLst>
              <a:ext uri="{FF2B5EF4-FFF2-40B4-BE49-F238E27FC236}">
                <a16:creationId xmlns:a16="http://schemas.microsoft.com/office/drawing/2014/main" xmlns="" id="{9BB10F26-1FD0-4885-898F-F94BEBFE2161}"/>
              </a:ext>
            </a:extLst>
          </p:cNvPr>
          <p:cNvSpPr>
            <a:spLocks noGrp="1"/>
          </p:cNvSpPr>
          <p:nvPr>
            <p:ph type="sldNum" sz="quarter" idx="12"/>
          </p:nvPr>
        </p:nvSpPr>
        <p:spPr/>
        <p:txBody>
          <a:bodyPr/>
          <a:lstStyle/>
          <a:p>
            <a:fld id="{E1F894F6-EA0C-446F-AAB8-BC9A70A5614D}" type="slidenum">
              <a:rPr lang="en-US" smtClean="0"/>
              <a:t>5</a:t>
            </a:fld>
            <a:endParaRPr lang="en-US"/>
          </a:p>
        </p:txBody>
      </p:sp>
      <p:sp>
        <p:nvSpPr>
          <p:cNvPr id="3" name="TextBox 2"/>
          <p:cNvSpPr txBox="1"/>
          <p:nvPr/>
        </p:nvSpPr>
        <p:spPr>
          <a:xfrm>
            <a:off x="374213" y="1590473"/>
            <a:ext cx="3520966" cy="4093428"/>
          </a:xfrm>
          <a:prstGeom prst="rect">
            <a:avLst/>
          </a:prstGeom>
          <a:noFill/>
        </p:spPr>
        <p:txBody>
          <a:bodyPr wrap="square" rtlCol="0">
            <a:spAutoFit/>
          </a:bodyPr>
          <a:lstStyle/>
          <a:p>
            <a:r>
              <a:rPr lang="en-US" sz="2000" dirty="0" smtClean="0"/>
              <a:t>“Right from the start when I met X I felt more confident.  I felt that I’d been heard and that my concerns were a priority, it wasn’t just about me being a bad parent.  Our problems haven’t gone away, but they are managed better now.  We’ve had no police involvement with Y since May, (now August) so that’s huge.”</a:t>
            </a:r>
          </a:p>
          <a:p>
            <a:r>
              <a:rPr lang="en-US" sz="2000" i="1" dirty="0" smtClean="0"/>
              <a:t>MST Parent</a:t>
            </a:r>
            <a:endParaRPr lang="en-AU" sz="2000" i="1" dirty="0"/>
          </a:p>
        </p:txBody>
      </p:sp>
    </p:spTree>
    <p:extLst>
      <p:ext uri="{BB962C8B-B14F-4D97-AF65-F5344CB8AC3E}">
        <p14:creationId xmlns:p14="http://schemas.microsoft.com/office/powerpoint/2010/main" val="3413103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5103" y="1376855"/>
            <a:ext cx="8410247" cy="4800108"/>
          </a:xfrm>
        </p:spPr>
        <p:txBody>
          <a:bodyPr>
            <a:normAutofit/>
          </a:bodyPr>
          <a:lstStyle/>
          <a:p>
            <a:pPr marL="0" indent="0">
              <a:spcBef>
                <a:spcPct val="0"/>
              </a:spcBef>
              <a:buNone/>
            </a:pPr>
            <a:r>
              <a:rPr lang="en-US" altLang="en-US" sz="2400" dirty="0">
                <a:ea typeface="ＭＳ Ｐゴシック" pitchFamily="34" charset="-128"/>
              </a:rPr>
              <a:t>Children’s </a:t>
            </a:r>
            <a:r>
              <a:rPr lang="en-US" altLang="en-US" sz="2400" dirty="0" err="1" smtClean="0">
                <a:ea typeface="ＭＳ Ｐゴシック" pitchFamily="34" charset="-128"/>
              </a:rPr>
              <a:t>behaviour</a:t>
            </a:r>
            <a:r>
              <a:rPr lang="en-US" altLang="en-US" sz="2400" dirty="0" smtClean="0">
                <a:ea typeface="ＭＳ Ｐゴシック" pitchFamily="34" charset="-128"/>
              </a:rPr>
              <a:t> </a:t>
            </a:r>
            <a:r>
              <a:rPr lang="en-US" altLang="en-US" sz="2400" dirty="0">
                <a:ea typeface="ＭＳ Ｐゴシック" pitchFamily="34" charset="-128"/>
              </a:rPr>
              <a:t>is strongly influenced by their families, friends, and communities (and vice versa)</a:t>
            </a:r>
          </a:p>
          <a:p>
            <a:pPr>
              <a:spcBef>
                <a:spcPct val="0"/>
              </a:spcBef>
            </a:pPr>
            <a:endParaRPr lang="en-US" altLang="en-US" dirty="0">
              <a:ea typeface="ＭＳ Ｐゴシック" pitchFamily="34" charset="-128"/>
            </a:endParaRPr>
          </a:p>
          <a:p>
            <a:pPr>
              <a:spcBef>
                <a:spcPct val="0"/>
              </a:spcBef>
            </a:pPr>
            <a:endParaRPr lang="en-US" altLang="en-US" dirty="0">
              <a:ea typeface="ＭＳ Ｐゴシック" pitchFamily="34" charset="-128"/>
            </a:endParaRPr>
          </a:p>
          <a:p>
            <a:pPr>
              <a:spcBef>
                <a:spcPct val="0"/>
              </a:spcBef>
            </a:pPr>
            <a:endParaRPr lang="en-US" altLang="en-US" dirty="0">
              <a:ea typeface="ＭＳ Ｐゴシック" pitchFamily="34" charset="-128"/>
            </a:endParaRPr>
          </a:p>
          <a:p>
            <a:pPr>
              <a:spcBef>
                <a:spcPct val="0"/>
              </a:spcBef>
            </a:pPr>
            <a:endParaRPr lang="en-US" altLang="en-US" dirty="0">
              <a:ea typeface="ＭＳ Ｐゴシック" pitchFamily="34" charset="-128"/>
            </a:endParaRPr>
          </a:p>
          <a:p>
            <a:pPr>
              <a:spcBef>
                <a:spcPct val="0"/>
              </a:spcBef>
            </a:pPr>
            <a:endParaRPr lang="en-US" altLang="en-US" dirty="0" smtClean="0">
              <a:ea typeface="ＭＳ Ｐゴシック" pitchFamily="34" charset="-128"/>
            </a:endParaRPr>
          </a:p>
          <a:p>
            <a:pPr>
              <a:spcBef>
                <a:spcPct val="0"/>
              </a:spcBef>
            </a:pPr>
            <a:endParaRPr lang="en-US" altLang="en-US" dirty="0">
              <a:ea typeface="ＭＳ Ｐゴシック" pitchFamily="34" charset="-128"/>
            </a:endParaRPr>
          </a:p>
          <a:p>
            <a:pPr marL="0" indent="0">
              <a:spcBef>
                <a:spcPct val="0"/>
              </a:spcBef>
              <a:buNone/>
            </a:pPr>
            <a:r>
              <a:rPr lang="en-US" altLang="en-US" sz="2400" dirty="0">
                <a:ea typeface="ＭＳ Ｐゴシック" pitchFamily="34" charset="-128"/>
              </a:rPr>
              <a:t>Families and communities are central and essential partners and collaborators in MST treatment</a:t>
            </a:r>
          </a:p>
          <a:p>
            <a:pPr marL="0" indent="0">
              <a:spcBef>
                <a:spcPct val="0"/>
              </a:spcBef>
              <a:buNone/>
            </a:pPr>
            <a:endParaRPr lang="en-US" altLang="en-US" sz="2400" dirty="0" smtClean="0">
              <a:ea typeface="ＭＳ Ｐゴシック" pitchFamily="34" charset="-128"/>
            </a:endParaRPr>
          </a:p>
          <a:p>
            <a:pPr marL="0" indent="0">
              <a:spcBef>
                <a:spcPct val="0"/>
              </a:spcBef>
              <a:buNone/>
            </a:pPr>
            <a:r>
              <a:rPr lang="en-US" altLang="en-US" sz="2400" dirty="0" smtClean="0">
                <a:ea typeface="ＭＳ Ｐゴシック" pitchFamily="34" charset="-128"/>
              </a:rPr>
              <a:t>Caregivers/parents </a:t>
            </a:r>
            <a:r>
              <a:rPr lang="en-US" altLang="en-US" sz="2400" dirty="0">
                <a:ea typeface="ＭＳ Ｐゴシック" pitchFamily="34" charset="-128"/>
              </a:rPr>
              <a:t>want the best for their children and want them to grow to become productive adults</a:t>
            </a:r>
          </a:p>
          <a:p>
            <a:endParaRPr lang="en-AU" dirty="0"/>
          </a:p>
        </p:txBody>
      </p:sp>
      <p:sp>
        <p:nvSpPr>
          <p:cNvPr id="3" name="Slide Number Placeholder 2"/>
          <p:cNvSpPr>
            <a:spLocks noGrp="1"/>
          </p:cNvSpPr>
          <p:nvPr>
            <p:ph type="sldNum" sz="quarter" idx="12"/>
          </p:nvPr>
        </p:nvSpPr>
        <p:spPr/>
        <p:txBody>
          <a:bodyPr/>
          <a:lstStyle/>
          <a:p>
            <a:fld id="{E1F894F6-EA0C-446F-AAB8-BC9A70A5614D}" type="slidenum">
              <a:rPr lang="en-US" smtClean="0"/>
              <a:t>6</a:t>
            </a:fld>
            <a:endParaRPr lang="en-US"/>
          </a:p>
        </p:txBody>
      </p:sp>
      <p:sp>
        <p:nvSpPr>
          <p:cNvPr id="4" name="Title 3"/>
          <p:cNvSpPr>
            <a:spLocks noGrp="1"/>
          </p:cNvSpPr>
          <p:nvPr>
            <p:ph type="title"/>
          </p:nvPr>
        </p:nvSpPr>
        <p:spPr/>
        <p:txBody>
          <a:bodyPr/>
          <a:lstStyle/>
          <a:p>
            <a:r>
              <a:rPr lang="en-US" dirty="0" smtClean="0"/>
              <a:t>MST Assumptions</a:t>
            </a:r>
            <a:endParaRPr lang="en-AU" dirty="0"/>
          </a:p>
        </p:txBody>
      </p:sp>
      <p:pic>
        <p:nvPicPr>
          <p:cNvPr id="5" name="Picture 2" descr="C:\Users\shorttl\AppData\Local\Microsoft\Windows\Temporary Internet Files\Content.IE5\V962EX40\Community-by-Merlin252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738" y="2017986"/>
            <a:ext cx="7083972" cy="22677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20836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C:\Users\shorttl.MYECLOUD.001\AppData\Local\Microsoft\Windows\Temporary Internet Files\Content.IE5\MV66RC0K\1383919678[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4521" y="3487816"/>
            <a:ext cx="3977630" cy="3168352"/>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0" y="1510314"/>
            <a:ext cx="7483366" cy="4351338"/>
          </a:xfrm>
        </p:spPr>
        <p:txBody>
          <a:bodyPr/>
          <a:lstStyle/>
          <a:p>
            <a:pPr marL="0" indent="0">
              <a:spcBef>
                <a:spcPct val="0"/>
              </a:spcBef>
              <a:buNone/>
            </a:pPr>
            <a:r>
              <a:rPr lang="en-US" altLang="en-US" sz="2400" dirty="0">
                <a:ea typeface="ＭＳ Ｐゴシック" pitchFamily="34" charset="-128"/>
              </a:rPr>
              <a:t>Families can live successfully without formal, mandated </a:t>
            </a:r>
            <a:r>
              <a:rPr lang="en-US" altLang="en-US" sz="2400" dirty="0" smtClean="0">
                <a:ea typeface="ＭＳ Ｐゴシック" pitchFamily="34" charset="-128"/>
              </a:rPr>
              <a:t>services</a:t>
            </a:r>
          </a:p>
          <a:p>
            <a:pPr marL="0" indent="0">
              <a:spcBef>
                <a:spcPct val="0"/>
              </a:spcBef>
              <a:buNone/>
            </a:pPr>
            <a:endParaRPr lang="en-US" altLang="en-US" sz="2400" dirty="0">
              <a:ea typeface="ＭＳ Ｐゴシック" pitchFamily="34" charset="-128"/>
            </a:endParaRPr>
          </a:p>
          <a:p>
            <a:pPr marL="0" indent="0">
              <a:spcBef>
                <a:spcPct val="0"/>
              </a:spcBef>
              <a:buNone/>
            </a:pPr>
            <a:r>
              <a:rPr lang="en-US" altLang="en-US" sz="2400" dirty="0">
                <a:ea typeface="ＭＳ Ｐゴシック" pitchFamily="34" charset="-128"/>
              </a:rPr>
              <a:t>Professional treatment providers should be accountable for achieving </a:t>
            </a:r>
            <a:r>
              <a:rPr lang="en-US" altLang="en-US" sz="2400" dirty="0" smtClean="0">
                <a:ea typeface="ＭＳ Ｐゴシック" pitchFamily="34" charset="-128"/>
              </a:rPr>
              <a:t>outcomes</a:t>
            </a:r>
          </a:p>
          <a:p>
            <a:pPr marL="0" indent="0">
              <a:spcBef>
                <a:spcPct val="0"/>
              </a:spcBef>
              <a:buNone/>
            </a:pPr>
            <a:endParaRPr lang="en-US" altLang="en-US" sz="2400" dirty="0">
              <a:ea typeface="ＭＳ Ｐゴシック" pitchFamily="34" charset="-128"/>
            </a:endParaRPr>
          </a:p>
          <a:p>
            <a:pPr marL="0" indent="0">
              <a:spcBef>
                <a:spcPct val="0"/>
              </a:spcBef>
              <a:buNone/>
            </a:pPr>
            <a:r>
              <a:rPr lang="en-US" altLang="en-US" sz="2400" dirty="0">
                <a:ea typeface="ＭＳ Ｐゴシック" pitchFamily="34" charset="-128"/>
              </a:rPr>
              <a:t>Science/research provides valuable guidance</a:t>
            </a:r>
          </a:p>
          <a:p>
            <a:pPr marL="0" indent="0">
              <a:spcBef>
                <a:spcPct val="0"/>
              </a:spcBef>
              <a:buNone/>
            </a:pPr>
            <a:endParaRPr lang="en-US" altLang="en-US" sz="2400" dirty="0" smtClean="0">
              <a:ea typeface="ＭＳ Ｐゴシック" pitchFamily="34" charset="-128"/>
            </a:endParaRPr>
          </a:p>
          <a:p>
            <a:pPr marL="0" indent="0">
              <a:spcBef>
                <a:spcPct val="0"/>
              </a:spcBef>
              <a:buNone/>
            </a:pPr>
            <a:r>
              <a:rPr lang="en-US" altLang="en-US" sz="2400" dirty="0" smtClean="0">
                <a:ea typeface="ＭＳ Ｐゴシック" pitchFamily="34" charset="-128"/>
              </a:rPr>
              <a:t>And…</a:t>
            </a:r>
          </a:p>
          <a:p>
            <a:pPr marL="0" indent="0">
              <a:spcBef>
                <a:spcPct val="0"/>
              </a:spcBef>
              <a:buNone/>
            </a:pPr>
            <a:endParaRPr lang="en-US" altLang="en-US" sz="2400" dirty="0">
              <a:ea typeface="ＭＳ Ｐゴシック" pitchFamily="34" charset="-128"/>
            </a:endParaRPr>
          </a:p>
          <a:p>
            <a:pPr marL="0" indent="0">
              <a:spcBef>
                <a:spcPct val="0"/>
              </a:spcBef>
              <a:buNone/>
            </a:pPr>
            <a:r>
              <a:rPr lang="en-US" altLang="en-US" b="1" dirty="0" smtClean="0">
                <a:ea typeface="ＭＳ Ｐゴシック" pitchFamily="34" charset="-128"/>
              </a:rPr>
              <a:t>Change Can Occur Quickly!!</a:t>
            </a:r>
            <a:endParaRPr lang="en-US" altLang="en-US" b="1" dirty="0">
              <a:ea typeface="ＭＳ Ｐゴシック" pitchFamily="34" charset="-128"/>
            </a:endParaRPr>
          </a:p>
          <a:p>
            <a:endParaRPr lang="en-AU" dirty="0"/>
          </a:p>
        </p:txBody>
      </p:sp>
      <p:sp>
        <p:nvSpPr>
          <p:cNvPr id="3" name="Slide Number Placeholder 2"/>
          <p:cNvSpPr>
            <a:spLocks noGrp="1"/>
          </p:cNvSpPr>
          <p:nvPr>
            <p:ph type="sldNum" sz="quarter" idx="12"/>
          </p:nvPr>
        </p:nvSpPr>
        <p:spPr/>
        <p:txBody>
          <a:bodyPr/>
          <a:lstStyle/>
          <a:p>
            <a:fld id="{E1F894F6-EA0C-446F-AAB8-BC9A70A5614D}" type="slidenum">
              <a:rPr lang="en-US" smtClean="0"/>
              <a:t>7</a:t>
            </a:fld>
            <a:endParaRPr lang="en-US"/>
          </a:p>
        </p:txBody>
      </p:sp>
      <p:sp>
        <p:nvSpPr>
          <p:cNvPr id="4" name="Title 3"/>
          <p:cNvSpPr>
            <a:spLocks noGrp="1"/>
          </p:cNvSpPr>
          <p:nvPr>
            <p:ph type="title"/>
          </p:nvPr>
        </p:nvSpPr>
        <p:spPr/>
        <p:txBody>
          <a:bodyPr/>
          <a:lstStyle/>
          <a:p>
            <a:r>
              <a:rPr lang="en-US" dirty="0" smtClean="0"/>
              <a:t>MST Assumptions</a:t>
            </a:r>
            <a:endParaRPr lang="en-AU" dirty="0"/>
          </a:p>
        </p:txBody>
      </p:sp>
    </p:spTree>
    <p:extLst>
      <p:ext uri="{BB962C8B-B14F-4D97-AF65-F5344CB8AC3E}">
        <p14:creationId xmlns:p14="http://schemas.microsoft.com/office/powerpoint/2010/main" val="34276746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4737" y="1183340"/>
            <a:ext cx="7911437" cy="4351338"/>
          </a:xfrm>
        </p:spPr>
        <p:txBody>
          <a:bodyPr>
            <a:normAutofit/>
          </a:bodyPr>
          <a:lstStyle/>
          <a:p>
            <a:r>
              <a:rPr lang="en-US" altLang="en-US" sz="2400" dirty="0">
                <a:ea typeface="ＭＳ Ｐゴシック" pitchFamily="34" charset="-128"/>
              </a:rPr>
              <a:t>Single therapist working intensively with 4 to 6 families at a </a:t>
            </a:r>
            <a:r>
              <a:rPr lang="en-US" altLang="en-US" sz="2400" dirty="0" smtClean="0">
                <a:ea typeface="ＭＳ Ｐゴシック" pitchFamily="34" charset="-128"/>
              </a:rPr>
              <a:t>time</a:t>
            </a:r>
          </a:p>
          <a:p>
            <a:r>
              <a:rPr lang="en-US" altLang="en-US" sz="2400" dirty="0" smtClean="0">
                <a:ea typeface="ＭＳ Ｐゴシック" pitchFamily="34" charset="-128"/>
              </a:rPr>
              <a:t>3 </a:t>
            </a:r>
            <a:r>
              <a:rPr lang="en-US" altLang="en-US" sz="2400" dirty="0">
                <a:ea typeface="ＭＳ Ｐゴシック" pitchFamily="34" charset="-128"/>
              </a:rPr>
              <a:t>to 5 months is the typical treatment time (4 months on average across cases) </a:t>
            </a:r>
            <a:endParaRPr lang="en-US" altLang="en-US" sz="2400" dirty="0" smtClean="0">
              <a:ea typeface="ＭＳ Ｐゴシック" pitchFamily="34" charset="-128"/>
            </a:endParaRPr>
          </a:p>
          <a:p>
            <a:r>
              <a:rPr lang="en-US" altLang="en-US" sz="2400" dirty="0" smtClean="0">
                <a:ea typeface="ＭＳ Ｐゴシック" pitchFamily="34" charset="-128"/>
              </a:rPr>
              <a:t>Work </a:t>
            </a:r>
            <a:r>
              <a:rPr lang="en-US" altLang="en-US" sz="2400" dirty="0">
                <a:ea typeface="ＭＳ Ｐゴシック" pitchFamily="34" charset="-128"/>
              </a:rPr>
              <a:t>is done in the community, home, school, and </a:t>
            </a:r>
            <a:r>
              <a:rPr lang="en-US" altLang="en-US" sz="2400" dirty="0" err="1" smtClean="0">
                <a:ea typeface="ＭＳ Ｐゴシック" pitchFamily="34" charset="-128"/>
              </a:rPr>
              <a:t>neighbourhood</a:t>
            </a:r>
            <a:r>
              <a:rPr lang="en-US" altLang="en-US" sz="2400" dirty="0">
                <a:ea typeface="ＭＳ Ｐゴシック" pitchFamily="34" charset="-128"/>
              </a:rPr>
              <a:t>: removes barriers to service access</a:t>
            </a:r>
          </a:p>
          <a:p>
            <a:r>
              <a:rPr lang="en-US" altLang="en-US" sz="2400" dirty="0">
                <a:ea typeface="ＭＳ Ｐゴシック" pitchFamily="34" charset="-128"/>
              </a:rPr>
              <a:t>Team of 2 to 4 therapists plus a supervisor</a:t>
            </a:r>
          </a:p>
          <a:p>
            <a:r>
              <a:rPr lang="en-US" altLang="en-US" sz="2400" dirty="0">
                <a:ea typeface="ＭＳ Ｐゴシック" pitchFamily="34" charset="-128"/>
              </a:rPr>
              <a:t>24 hr./ 7 day week team availability: on-call system</a:t>
            </a:r>
          </a:p>
          <a:p>
            <a:pPr marL="0" indent="0">
              <a:buNone/>
            </a:pPr>
            <a:endParaRPr lang="en-AU" dirty="0"/>
          </a:p>
        </p:txBody>
      </p:sp>
      <p:sp>
        <p:nvSpPr>
          <p:cNvPr id="3" name="Slide Number Placeholder 2"/>
          <p:cNvSpPr>
            <a:spLocks noGrp="1"/>
          </p:cNvSpPr>
          <p:nvPr>
            <p:ph type="sldNum" sz="quarter" idx="12"/>
          </p:nvPr>
        </p:nvSpPr>
        <p:spPr/>
        <p:txBody>
          <a:bodyPr/>
          <a:lstStyle/>
          <a:p>
            <a:fld id="{E1F894F6-EA0C-446F-AAB8-BC9A70A5614D}" type="slidenum">
              <a:rPr lang="en-US" smtClean="0"/>
              <a:t>8</a:t>
            </a:fld>
            <a:endParaRPr lang="en-US"/>
          </a:p>
        </p:txBody>
      </p:sp>
      <p:sp>
        <p:nvSpPr>
          <p:cNvPr id="4" name="Title 3"/>
          <p:cNvSpPr>
            <a:spLocks noGrp="1"/>
          </p:cNvSpPr>
          <p:nvPr>
            <p:ph type="title"/>
          </p:nvPr>
        </p:nvSpPr>
        <p:spPr/>
        <p:txBody>
          <a:bodyPr/>
          <a:lstStyle/>
          <a:p>
            <a:r>
              <a:rPr lang="en-US" dirty="0" smtClean="0"/>
              <a:t>How is MST Implemented?</a:t>
            </a:r>
            <a:endParaRPr lang="en-AU" dirty="0"/>
          </a:p>
        </p:txBody>
      </p:sp>
      <p:pic>
        <p:nvPicPr>
          <p:cNvPr id="5" name="Picture 2" descr="C:\Users\shorttl\AppData\Local\Microsoft\Windows\Temporary Internet Files\Content.IE5\V962EX40\worktogethe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1449" y="4487917"/>
            <a:ext cx="5286704" cy="1671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06569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shorttl\AppData\Local\Microsoft\Windows\Temporary Internet Files\Content.IE5\8QM0ODE6\Working-Together-738577[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7950" y="1183340"/>
            <a:ext cx="2565400" cy="4864787"/>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24737" y="1183340"/>
            <a:ext cx="7886700" cy="4351338"/>
          </a:xfrm>
        </p:spPr>
        <p:txBody>
          <a:bodyPr>
            <a:normAutofit/>
          </a:bodyPr>
          <a:lstStyle/>
          <a:p>
            <a:pPr algn="just">
              <a:spcBef>
                <a:spcPts val="0"/>
              </a:spcBef>
            </a:pPr>
            <a:r>
              <a:rPr lang="en-US" altLang="en-US" sz="2400" dirty="0">
                <a:ea typeface="ＭＳ Ｐゴシック" pitchFamily="34" charset="-128"/>
              </a:rPr>
              <a:t>MST staff deliver all treatment – typically no or few services are brokered/referred outside the MST team</a:t>
            </a:r>
          </a:p>
          <a:p>
            <a:pPr algn="just">
              <a:spcBef>
                <a:spcPts val="0"/>
              </a:spcBef>
            </a:pPr>
            <a:r>
              <a:rPr lang="en-US" altLang="en-US" sz="2400" dirty="0">
                <a:ea typeface="ＭＳ Ｐゴシック" pitchFamily="34" charset="-128"/>
              </a:rPr>
              <a:t>MST staff must be able to have a “lead” clinical </a:t>
            </a:r>
          </a:p>
          <a:p>
            <a:pPr marL="0" indent="0" algn="just">
              <a:spcBef>
                <a:spcPts val="0"/>
              </a:spcBef>
              <a:buNone/>
            </a:pPr>
            <a:r>
              <a:rPr lang="en-US" altLang="en-US" sz="2400" dirty="0">
                <a:ea typeface="ＭＳ Ｐゴシック" pitchFamily="34" charset="-128"/>
              </a:rPr>
              <a:t>    role, ensuring services are </a:t>
            </a:r>
            <a:r>
              <a:rPr lang="en-US" altLang="en-US" sz="2400" dirty="0" err="1" smtClean="0">
                <a:ea typeface="ＭＳ Ｐゴシック" pitchFamily="34" charset="-128"/>
              </a:rPr>
              <a:t>individualised</a:t>
            </a:r>
            <a:r>
              <a:rPr lang="en-US" altLang="en-US" sz="2400" dirty="0" smtClean="0">
                <a:ea typeface="ＭＳ Ｐゴシック" pitchFamily="34" charset="-128"/>
              </a:rPr>
              <a:t> </a:t>
            </a:r>
            <a:r>
              <a:rPr lang="en-US" altLang="en-US" sz="2400" dirty="0">
                <a:ea typeface="ＭＳ Ｐゴシック" pitchFamily="34" charset="-128"/>
              </a:rPr>
              <a:t>to </a:t>
            </a:r>
          </a:p>
          <a:p>
            <a:pPr marL="0" indent="0" algn="just">
              <a:spcBef>
                <a:spcPts val="0"/>
              </a:spcBef>
              <a:buNone/>
            </a:pPr>
            <a:r>
              <a:rPr lang="en-US" altLang="en-US" sz="2400" dirty="0">
                <a:ea typeface="ＭＳ Ｐゴシック" pitchFamily="34" charset="-128"/>
              </a:rPr>
              <a:t>    strengths and needs of each youth/family</a:t>
            </a:r>
          </a:p>
          <a:p>
            <a:pPr algn="just">
              <a:spcBef>
                <a:spcPts val="0"/>
              </a:spcBef>
            </a:pPr>
            <a:r>
              <a:rPr lang="en-US" altLang="en-US" sz="2400" dirty="0">
                <a:ea typeface="ＭＳ Ｐゴシック" pitchFamily="34" charset="-128"/>
              </a:rPr>
              <a:t>Never-ending focus on engagement and alignment </a:t>
            </a:r>
          </a:p>
          <a:p>
            <a:pPr marL="0" indent="0" algn="just">
              <a:spcBef>
                <a:spcPts val="0"/>
              </a:spcBef>
              <a:buNone/>
            </a:pPr>
            <a:r>
              <a:rPr lang="en-US" altLang="en-US" sz="2400" dirty="0">
                <a:ea typeface="ＭＳ Ｐゴシック" pitchFamily="34" charset="-128"/>
              </a:rPr>
              <a:t>    with primary caregiver and other key </a:t>
            </a:r>
            <a:endParaRPr lang="en-US" altLang="en-US" sz="2400" dirty="0" smtClean="0">
              <a:ea typeface="ＭＳ Ｐゴシック" pitchFamily="34" charset="-128"/>
            </a:endParaRPr>
          </a:p>
          <a:p>
            <a:pPr marL="0" indent="0" algn="just">
              <a:spcBef>
                <a:spcPts val="0"/>
              </a:spcBef>
              <a:buNone/>
            </a:pPr>
            <a:r>
              <a:rPr lang="en-US" altLang="en-US" sz="2400" dirty="0">
                <a:ea typeface="ＭＳ Ｐゴシック" pitchFamily="34" charset="-128"/>
              </a:rPr>
              <a:t> </a:t>
            </a:r>
            <a:r>
              <a:rPr lang="en-US" altLang="en-US" sz="2400" dirty="0" smtClean="0">
                <a:ea typeface="ＭＳ Ｐゴシック" pitchFamily="34" charset="-128"/>
              </a:rPr>
              <a:t>   stakeholders (e.g</a:t>
            </a:r>
            <a:r>
              <a:rPr lang="en-US" altLang="en-US" sz="2400" dirty="0">
                <a:ea typeface="ＭＳ Ｐゴシック" pitchFamily="34" charset="-128"/>
              </a:rPr>
              <a:t>. </a:t>
            </a:r>
            <a:r>
              <a:rPr lang="en-US" altLang="en-US" sz="2400" dirty="0" err="1" smtClean="0">
                <a:ea typeface="ＭＳ Ｐゴシック" pitchFamily="34" charset="-128"/>
              </a:rPr>
              <a:t>Oranga</a:t>
            </a:r>
            <a:r>
              <a:rPr lang="en-US" altLang="en-US" sz="2400" dirty="0" smtClean="0">
                <a:ea typeface="ＭＳ Ｐゴシック" pitchFamily="34" charset="-128"/>
              </a:rPr>
              <a:t> </a:t>
            </a:r>
            <a:r>
              <a:rPr lang="en-US" altLang="en-US" sz="2400" dirty="0" err="1" smtClean="0">
                <a:ea typeface="ＭＳ Ｐゴシック" pitchFamily="34" charset="-128"/>
              </a:rPr>
              <a:t>Tamariki</a:t>
            </a:r>
            <a:r>
              <a:rPr lang="en-US" altLang="en-US" sz="2400" dirty="0" smtClean="0">
                <a:ea typeface="ＭＳ Ｐゴシック" pitchFamily="34" charset="-128"/>
              </a:rPr>
              <a:t>, School, </a:t>
            </a:r>
          </a:p>
          <a:p>
            <a:pPr marL="0" indent="0" algn="just">
              <a:spcBef>
                <a:spcPts val="0"/>
              </a:spcBef>
              <a:buNone/>
            </a:pPr>
            <a:r>
              <a:rPr lang="en-US" altLang="en-US" sz="2400" dirty="0">
                <a:ea typeface="ＭＳ Ｐゴシック" pitchFamily="34" charset="-128"/>
              </a:rPr>
              <a:t> </a:t>
            </a:r>
            <a:r>
              <a:rPr lang="en-US" altLang="en-US" sz="2400" dirty="0" smtClean="0">
                <a:ea typeface="ＭＳ Ｐゴシック" pitchFamily="34" charset="-128"/>
              </a:rPr>
              <a:t>   Alt. Education, CAMHS, Police Youth Aid etc</a:t>
            </a:r>
            <a:r>
              <a:rPr lang="en-US" altLang="en-US" sz="2400" dirty="0">
                <a:ea typeface="ＭＳ Ｐゴシック" pitchFamily="34" charset="-128"/>
              </a:rPr>
              <a:t>.)</a:t>
            </a:r>
          </a:p>
          <a:p>
            <a:pPr marL="0" indent="0">
              <a:buNone/>
            </a:pPr>
            <a:endParaRPr lang="en-AU" dirty="0"/>
          </a:p>
        </p:txBody>
      </p:sp>
      <p:sp>
        <p:nvSpPr>
          <p:cNvPr id="3" name="Slide Number Placeholder 2"/>
          <p:cNvSpPr>
            <a:spLocks noGrp="1"/>
          </p:cNvSpPr>
          <p:nvPr>
            <p:ph type="sldNum" sz="quarter" idx="12"/>
          </p:nvPr>
        </p:nvSpPr>
        <p:spPr/>
        <p:txBody>
          <a:bodyPr/>
          <a:lstStyle/>
          <a:p>
            <a:fld id="{E1F894F6-EA0C-446F-AAB8-BC9A70A5614D}" type="slidenum">
              <a:rPr lang="en-US" smtClean="0"/>
              <a:t>9</a:t>
            </a:fld>
            <a:endParaRPr lang="en-US"/>
          </a:p>
        </p:txBody>
      </p:sp>
      <p:sp>
        <p:nvSpPr>
          <p:cNvPr id="4" name="Title 3"/>
          <p:cNvSpPr>
            <a:spLocks noGrp="1"/>
          </p:cNvSpPr>
          <p:nvPr>
            <p:ph type="title"/>
          </p:nvPr>
        </p:nvSpPr>
        <p:spPr/>
        <p:txBody>
          <a:bodyPr/>
          <a:lstStyle/>
          <a:p>
            <a:r>
              <a:rPr lang="en-US" dirty="0" smtClean="0"/>
              <a:t>How is MST Implemented?</a:t>
            </a:r>
            <a:endParaRPr lang="en-AU" dirty="0"/>
          </a:p>
        </p:txBody>
      </p:sp>
    </p:spTree>
    <p:extLst>
      <p:ext uri="{BB962C8B-B14F-4D97-AF65-F5344CB8AC3E}">
        <p14:creationId xmlns:p14="http://schemas.microsoft.com/office/powerpoint/2010/main" val="513240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MST Theme v1">
  <a:themeElements>
    <a:clrScheme name="Custom 1">
      <a:dk1>
        <a:sysClr val="windowText" lastClr="000000"/>
      </a:dk1>
      <a:lt1>
        <a:sysClr val="window" lastClr="FFFFFF"/>
      </a:lt1>
      <a:dk2>
        <a:srgbClr val="44546A"/>
      </a:dk2>
      <a:lt2>
        <a:srgbClr val="E7E6E6"/>
      </a:lt2>
      <a:accent1>
        <a:srgbClr val="1E2432"/>
      </a:accent1>
      <a:accent2>
        <a:srgbClr val="324759"/>
      </a:accent2>
      <a:accent3>
        <a:srgbClr val="4D7C8E"/>
      </a:accent3>
      <a:accent4>
        <a:srgbClr val="72B0BE"/>
      </a:accent4>
      <a:accent5>
        <a:srgbClr val="87C2CF"/>
      </a:accent5>
      <a:accent6>
        <a:srgbClr val="96CBD7"/>
      </a:accent6>
      <a:hlink>
        <a:srgbClr val="1E2432"/>
      </a:hlink>
      <a:folHlink>
        <a:srgbClr val="72B0BE"/>
      </a:folHlink>
    </a:clrScheme>
    <a:fontScheme name="MS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T Theme v1" id="{46F9B5AF-5F75-49E8-8CFB-ADE5C87B0089}" vid="{CE6AC030-E330-4BDA-9935-0BCB9E4B4A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4E7FA9A-47D5-4B4F-B058-31A61AA4F782}">
  <we:reference id="wa104381063" version="1.0.0.0" store="en-US" storeType="OMEX"/>
  <we:alternateReferences>
    <we:reference id="wa104381063" version="1.0.0.0" store="WA1043810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MST Theme v1</Template>
  <TotalTime>7207</TotalTime>
  <Words>1404</Words>
  <Application>Microsoft Office PowerPoint</Application>
  <PresentationFormat>On-screen Show (4:3)</PresentationFormat>
  <Paragraphs>159</Paragraphs>
  <Slides>22</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ＭＳ Ｐゴシック</vt:lpstr>
      <vt:lpstr>Arial</vt:lpstr>
      <vt:lpstr>Calibri</vt:lpstr>
      <vt:lpstr>Trebuchet MS</vt:lpstr>
      <vt:lpstr>MST Theme v1</vt:lpstr>
      <vt:lpstr>PowerPoint Presentation</vt:lpstr>
      <vt:lpstr>What is MST?</vt:lpstr>
      <vt:lpstr>MST Youth (12 – 17 years of age)</vt:lpstr>
      <vt:lpstr>Focus on Whanau</vt:lpstr>
      <vt:lpstr>Endorsements and Testimonials</vt:lpstr>
      <vt:lpstr>MST Assumptions</vt:lpstr>
      <vt:lpstr>MST Assumptions</vt:lpstr>
      <vt:lpstr>How is MST Implemented?</vt:lpstr>
      <vt:lpstr>How is MST Implemented?</vt:lpstr>
      <vt:lpstr>Endorsements and Testimonials</vt:lpstr>
      <vt:lpstr>MST in NZ</vt:lpstr>
      <vt:lpstr>Current Picture in NZ</vt:lpstr>
      <vt:lpstr>MST: Outcomes in NZ 2017</vt:lpstr>
      <vt:lpstr>NZ Outcomes</vt:lpstr>
      <vt:lpstr>NZ Outcomes</vt:lpstr>
      <vt:lpstr>NZ Outcomes</vt:lpstr>
      <vt:lpstr>NZ Outcomes</vt:lpstr>
      <vt:lpstr>NZ Outcomes</vt:lpstr>
      <vt:lpstr>Proven Results &amp; Low Investment Risk</vt:lpstr>
      <vt:lpstr>Enduring Results for the Entire Family</vt:lpstr>
      <vt:lpstr>Endorsements and Testimonials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Ross</dc:creator>
  <cp:lastModifiedBy>Hayley Bruce</cp:lastModifiedBy>
  <cp:revision>101</cp:revision>
  <cp:lastPrinted>2018-04-06T20:18:26Z</cp:lastPrinted>
  <dcterms:created xsi:type="dcterms:W3CDTF">2018-03-30T15:46:10Z</dcterms:created>
  <dcterms:modified xsi:type="dcterms:W3CDTF">2018-10-31T08:11:52Z</dcterms:modified>
</cp:coreProperties>
</file>