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5" r:id="rId2"/>
  </p:sldMasterIdLst>
  <p:notesMasterIdLst>
    <p:notesMasterId r:id="rId20"/>
  </p:notesMasterIdLst>
  <p:handoutMasterIdLst>
    <p:handoutMasterId r:id="rId21"/>
  </p:handoutMasterIdLst>
  <p:sldIdLst>
    <p:sldId id="256" r:id="rId3"/>
    <p:sldId id="318" r:id="rId4"/>
    <p:sldId id="264" r:id="rId5"/>
    <p:sldId id="313" r:id="rId6"/>
    <p:sldId id="319" r:id="rId7"/>
    <p:sldId id="312" r:id="rId8"/>
    <p:sldId id="320" r:id="rId9"/>
    <p:sldId id="308" r:id="rId10"/>
    <p:sldId id="301" r:id="rId11"/>
    <p:sldId id="302" r:id="rId12"/>
    <p:sldId id="307" r:id="rId13"/>
    <p:sldId id="309" r:id="rId14"/>
    <p:sldId id="310" r:id="rId15"/>
    <p:sldId id="311" r:id="rId16"/>
    <p:sldId id="314" r:id="rId17"/>
    <p:sldId id="315" r:id="rId18"/>
    <p:sldId id="321" r:id="rId19"/>
  </p:sldIdLst>
  <p:sldSz cx="9144000" cy="6858000" type="screen4x3"/>
  <p:notesSz cx="6797675" cy="9926638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C5F6A439-E9CA-4936-B61B-86080E8C4C8C}">
          <p14:sldIdLst>
            <p14:sldId id="256"/>
            <p14:sldId id="318"/>
            <p14:sldId id="264"/>
            <p14:sldId id="313"/>
            <p14:sldId id="319"/>
            <p14:sldId id="312"/>
            <p14:sldId id="320"/>
            <p14:sldId id="308"/>
            <p14:sldId id="301"/>
            <p14:sldId id="302"/>
            <p14:sldId id="307"/>
            <p14:sldId id="309"/>
            <p14:sldId id="310"/>
            <p14:sldId id="311"/>
            <p14:sldId id="314"/>
            <p14:sldId id="315"/>
            <p14:sldId id="3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D49"/>
    <a:srgbClr val="1F4C6C"/>
    <a:srgbClr val="D789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8DD2F9-411A-4754-82F1-3BAE5BF4FDF0}" v="47" dt="2018-10-30T18:53:18.240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60107" autoAdjust="0"/>
  </p:normalViewPr>
  <p:slideViewPr>
    <p:cSldViewPr>
      <p:cViewPr varScale="1">
        <p:scale>
          <a:sx n="69" d="100"/>
          <a:sy n="69" d="100"/>
        </p:scale>
        <p:origin x="285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E3E93-E972-4940-B7AB-70F4CE006B7E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196B0-8529-41D7-A608-1C53C45DFB1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4393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9E60-6B22-4958-B0A2-8DCCF27E659E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3E62BA-155A-4AB7-8019-D8681C055FE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22181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28869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AAAF5-31C1-4422-800E-59181DADEEC7}" type="slidenum">
              <a:rPr lang="en-NZ" smtClean="0"/>
              <a:pPr/>
              <a:t>10</a:t>
            </a:fld>
            <a:endParaRPr lang="en-N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AAAF5-31C1-4422-800E-59181DADEEC7}" type="slidenum">
              <a:rPr lang="en-NZ" smtClean="0"/>
              <a:pPr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48021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404477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26012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392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346946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16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828832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523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95886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46347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03560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39651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92697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55261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3E62BA-155A-4AB7-8019-D8681C055FE1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728504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AAAF5-31C1-4422-800E-59181DADEEC7}" type="slidenum">
              <a:rPr lang="en-NZ" smtClean="0"/>
              <a:pPr/>
              <a:t>9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gradFill flip="none" rotWithShape="1">
            <a:gsLst>
              <a:gs pos="2000">
                <a:srgbClr val="1F4C6C"/>
              </a:gs>
              <a:gs pos="100000">
                <a:srgbClr val="500D49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/>
          </a:p>
        </p:txBody>
      </p:sp>
      <p:pic>
        <p:nvPicPr>
          <p:cNvPr id="5" name="Picture 2" descr="\\psf\Host\Volumes\Wise_Data\Communication Team New\Te Pou\Te Pou Corporate\-DESK FOLDER\Logo\Inhouse Print\Te Pou Rope White Transparent ligh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563" y="876300"/>
            <a:ext cx="1127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\\psf\Host\Volumes\Wise_Data\Communication Team New\Te Pou\Matua Raki\- DESK FOLDER\Logos\MR Logo White Transparen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260350"/>
            <a:ext cx="15906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250825" y="6381750"/>
            <a:ext cx="2808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NZ" sz="1600">
                <a:solidFill>
                  <a:schemeClr val="bg1"/>
                </a:solidFill>
                <a:latin typeface="Minion Pro" pitchFamily="18" charset="0"/>
              </a:rPr>
              <a:t>www.matuaraki.org.nz</a:t>
            </a:r>
          </a:p>
        </p:txBody>
      </p:sp>
      <p:sp>
        <p:nvSpPr>
          <p:cNvPr id="9" name="TextBox 17"/>
          <p:cNvSpPr txBox="1">
            <a:spLocks noChangeArrowheads="1"/>
          </p:cNvSpPr>
          <p:nvPr/>
        </p:nvSpPr>
        <p:spPr bwMode="auto">
          <a:xfrm>
            <a:off x="6089650" y="6381750"/>
            <a:ext cx="2809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NZ" sz="1600">
                <a:solidFill>
                  <a:schemeClr val="bg1"/>
                </a:solidFill>
                <a:latin typeface="Minion Pro" pitchFamily="18" charset="0"/>
              </a:rPr>
              <a:t>www.tepou.co.nz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8352928" cy="2088232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43" y="4149080"/>
            <a:ext cx="5904957" cy="2088232"/>
          </a:xfrm>
        </p:spPr>
        <p:txBody>
          <a:bodyPr/>
          <a:lstStyle>
            <a:lvl1pPr marL="0" indent="0" algn="l">
              <a:buNone/>
              <a:defRPr>
                <a:solidFill>
                  <a:srgbClr val="1F4C6C"/>
                </a:solidFill>
                <a:latin typeface="Trebuchet M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67ABC-9FD5-4D42-8517-C67BA41B3591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113" y="586422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3CF1F-76ED-43BA-934F-E4667EB1E71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550" y="5445224"/>
            <a:ext cx="1679860" cy="77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49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90B0-5115-4198-81C4-80B32BFA5347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F0B10-F88F-46FB-B7F1-53A749DC27D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2575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0232" y="1052736"/>
            <a:ext cx="2057400" cy="547260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032" y="1052736"/>
            <a:ext cx="6019800" cy="547260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742C8-C7DA-4214-89C3-C42C71C92467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BE7DC-A4BB-4AC3-9992-80D2FFFB4E4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81242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gradFill flip="none" rotWithShape="1">
            <a:gsLst>
              <a:gs pos="2000">
                <a:srgbClr val="1F4C6C"/>
              </a:gs>
              <a:gs pos="100000">
                <a:srgbClr val="500D49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/>
          </a:p>
        </p:txBody>
      </p:sp>
      <p:pic>
        <p:nvPicPr>
          <p:cNvPr id="5" name="Picture 2" descr="\\psf\Host\Volumes\Wise_Data\Communication Team New\Te Pou\Te Pou Corporate\-DESK FOLDER\Logo\Inhouse Print\Te Pou Rope White Transparent ligh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563" y="876300"/>
            <a:ext cx="1127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\\psf\Host\Volumes\Wise_Data\Communication Team New\Te Pou\Matua Raki\- DESK FOLDER\Logos\MR Logo White Transparen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260350"/>
            <a:ext cx="15906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\\psf\Host\Volumes\Wise_Data\Communication Team New\Te Pou\Te Pou Corporate\-DESK FOLDER\Logo\Working\Te Pou Logo F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225" y="5661025"/>
            <a:ext cx="11064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250825" y="6381750"/>
            <a:ext cx="2808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NZ" sz="1600">
                <a:solidFill>
                  <a:schemeClr val="bg1"/>
                </a:solidFill>
                <a:latin typeface="Minion Pro" pitchFamily="18" charset="0"/>
              </a:rPr>
              <a:t>www.matuaraki.org.nz</a:t>
            </a:r>
          </a:p>
        </p:txBody>
      </p:sp>
      <p:sp>
        <p:nvSpPr>
          <p:cNvPr id="9" name="TextBox 17"/>
          <p:cNvSpPr txBox="1">
            <a:spLocks noChangeArrowheads="1"/>
          </p:cNvSpPr>
          <p:nvPr/>
        </p:nvSpPr>
        <p:spPr bwMode="auto">
          <a:xfrm>
            <a:off x="6089650" y="6381750"/>
            <a:ext cx="2809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NZ" sz="1600">
                <a:solidFill>
                  <a:schemeClr val="bg1"/>
                </a:solidFill>
                <a:latin typeface="Minion Pro" pitchFamily="18" charset="0"/>
              </a:rPr>
              <a:t>www.tepou.co.nz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8352928" cy="2088232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43" y="4149080"/>
            <a:ext cx="5904957" cy="2088232"/>
          </a:xfrm>
        </p:spPr>
        <p:txBody>
          <a:bodyPr/>
          <a:lstStyle>
            <a:lvl1pPr marL="0" indent="0" algn="l">
              <a:buNone/>
              <a:defRPr>
                <a:solidFill>
                  <a:srgbClr val="1F4C6C"/>
                </a:solidFill>
                <a:latin typeface="Trebuchet M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67ABC-9FD5-4D42-8517-C67BA41B3591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113" y="586422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3CF1F-76ED-43BA-934F-E4667EB1E71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0293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3"/>
            <a:ext cx="8229600" cy="10081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248472"/>
          </a:xfrm>
        </p:spPr>
        <p:txBody>
          <a:bodyPr/>
          <a:lstStyle>
            <a:lvl1pPr>
              <a:defRPr>
                <a:solidFill>
                  <a:srgbClr val="500D49"/>
                </a:solidFill>
              </a:defRPr>
            </a:lvl1pPr>
            <a:lvl2pPr marL="742950" indent="-285750">
              <a:buFont typeface="Trebuchet MS" pitchFamily="34" charset="0"/>
              <a:buChar char="◦"/>
              <a:defRPr>
                <a:solidFill>
                  <a:srgbClr val="500D49"/>
                </a:solidFill>
              </a:defRPr>
            </a:lvl2pPr>
            <a:lvl3pPr>
              <a:defRPr>
                <a:solidFill>
                  <a:srgbClr val="500D49"/>
                </a:solidFill>
              </a:defRPr>
            </a:lvl3pPr>
            <a:lvl4pPr marL="1600200" indent="-228600">
              <a:buFont typeface="Trebuchet MS" pitchFamily="34" charset="0"/>
              <a:buChar char="◦"/>
              <a:defRPr>
                <a:solidFill>
                  <a:srgbClr val="500D49"/>
                </a:solidFill>
              </a:defRPr>
            </a:lvl4pPr>
            <a:lvl5pPr>
              <a:defRPr>
                <a:solidFill>
                  <a:srgbClr val="500D49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9534-D123-48C7-A5E4-5796E8292839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DE5E0-5E4B-4FF6-AEA8-E7D9CDF8B74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2963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7D0A-6977-4CE7-B30F-27FC2D64D8E3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5178C-CBE8-4E58-9AAC-0C849551E4D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83966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B29-B2D1-4E41-B6B1-1E5F4826DF1E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0ADF6-8FF0-485B-BA74-5339048D42C6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70629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8884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62860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5369" y="19888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5369" y="262860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F4ADA-7CE3-4E88-A20C-F1EA7FC56D3D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ECF73-5438-4FD2-B97D-43676E6EA13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40726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3028-31D3-4C7A-9965-96CAD15BE47A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12E72-ACC8-47DF-B84C-FC876343CF1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263064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B3F64-2C87-40EF-A62F-6223097819D6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04731-9EDB-42CC-A5EC-6563E6AE81A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0500" y="116632"/>
            <a:ext cx="6696075" cy="9255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865505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08721"/>
            <a:ext cx="5111750" cy="56166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70771"/>
            <a:ext cx="3008313" cy="44545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BCAAA-B26D-4A44-8E7F-16B2F6A89213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41BA9-B175-4E7B-89D0-5057E71DC7C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371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3"/>
            <a:ext cx="8229600" cy="10081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248472"/>
          </a:xfrm>
        </p:spPr>
        <p:txBody>
          <a:bodyPr/>
          <a:lstStyle>
            <a:lvl1pPr>
              <a:defRPr>
                <a:solidFill>
                  <a:srgbClr val="500D49"/>
                </a:solidFill>
              </a:defRPr>
            </a:lvl1pPr>
            <a:lvl2pPr marL="742950" indent="-285750">
              <a:buFont typeface="Trebuchet MS" pitchFamily="34" charset="0"/>
              <a:buChar char="◦"/>
              <a:defRPr>
                <a:solidFill>
                  <a:srgbClr val="500D49"/>
                </a:solidFill>
              </a:defRPr>
            </a:lvl2pPr>
            <a:lvl3pPr>
              <a:defRPr>
                <a:solidFill>
                  <a:srgbClr val="500D49"/>
                </a:solidFill>
              </a:defRPr>
            </a:lvl3pPr>
            <a:lvl4pPr marL="1600200" indent="-228600">
              <a:buFont typeface="Trebuchet MS" pitchFamily="34" charset="0"/>
              <a:buChar char="◦"/>
              <a:defRPr>
                <a:solidFill>
                  <a:srgbClr val="500D49"/>
                </a:solidFill>
              </a:defRPr>
            </a:lvl4pPr>
            <a:lvl5pPr>
              <a:defRPr>
                <a:solidFill>
                  <a:srgbClr val="500D49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9534-D123-48C7-A5E4-5796E8292839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DE5E0-5E4B-4FF6-AEA8-E7D9CDF8B74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00080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44617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4"/>
            <a:ext cx="5486400" cy="374684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N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11355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F4062-394C-48AC-B97A-7B317B0694CE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D3A28-FBD9-4C1A-B198-D92F856D1C2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2199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90B0-5115-4198-81C4-80B32BFA5347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F0B10-F88F-46FB-B7F1-53A749DC27D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0403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0232" y="1052736"/>
            <a:ext cx="2057400" cy="547260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032" y="1052736"/>
            <a:ext cx="6019800" cy="547260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742C8-C7DA-4214-89C3-C42C71C92467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BE7DC-A4BB-4AC3-9992-80D2FFFB4E4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5645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7D0A-6977-4CE7-B30F-27FC2D64D8E3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5178C-CBE8-4E58-9AAC-0C849551E4D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983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B29-B2D1-4E41-B6B1-1E5F4826DF1E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0ADF6-8FF0-485B-BA74-5339048D42C6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0935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8884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62860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5369" y="19888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5369" y="262860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F4ADA-7CE3-4E88-A20C-F1EA7FC56D3D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ECF73-5438-4FD2-B97D-43676E6EA13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9794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3028-31D3-4C7A-9965-96CAD15BE47A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12E72-ACC8-47DF-B84C-FC876343CF1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215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B3F64-2C87-40EF-A62F-6223097819D6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04731-9EDB-42CC-A5EC-6563E6AE81A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0500" y="116632"/>
            <a:ext cx="6696075" cy="9255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443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08721"/>
            <a:ext cx="5111750" cy="56166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70771"/>
            <a:ext cx="3008313" cy="44545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BCAAA-B26D-4A44-8E7F-16B2F6A89213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41BA9-B175-4E7B-89D0-5057E71DC7C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3941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44617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4"/>
            <a:ext cx="5486400" cy="374684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N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11355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F4062-394C-48AC-B97A-7B317B0694CE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D3A28-FBD9-4C1A-B198-D92F856D1C2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84349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" y="116632"/>
            <a:ext cx="8709025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title</a:t>
            </a:r>
            <a:endParaRPr lang="en-NZ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9388" y="1051669"/>
            <a:ext cx="8713092" cy="49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6108C-D8D2-455C-9432-4913255EBBD0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B1ACC3-8A26-4DEA-815B-31733BA064F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1032" name="TextBox 1"/>
          <p:cNvSpPr txBox="1">
            <a:spLocks noChangeArrowheads="1"/>
          </p:cNvSpPr>
          <p:nvPr/>
        </p:nvSpPr>
        <p:spPr bwMode="auto">
          <a:xfrm>
            <a:off x="179388" y="6453188"/>
            <a:ext cx="295275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NZ" sz="1700">
                <a:solidFill>
                  <a:schemeClr val="bg1"/>
                </a:solidFill>
                <a:latin typeface="Minion Pro" pitchFamily="18" charset="0"/>
              </a:rPr>
              <a:t>www.matuaraki.org.nz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237288"/>
            <a:ext cx="9144000" cy="620712"/>
          </a:xfrm>
          <a:prstGeom prst="rect">
            <a:avLst/>
          </a:prstGeom>
          <a:gradFill flip="none" rotWithShape="1">
            <a:gsLst>
              <a:gs pos="2000">
                <a:srgbClr val="1F4C6C"/>
              </a:gs>
              <a:gs pos="100000">
                <a:srgbClr val="500D49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/>
          </a:p>
        </p:txBody>
      </p:sp>
      <p:sp>
        <p:nvSpPr>
          <p:cNvPr id="1035" name="TextBox 10"/>
          <p:cNvSpPr txBox="1">
            <a:spLocks noChangeArrowheads="1"/>
          </p:cNvSpPr>
          <p:nvPr/>
        </p:nvSpPr>
        <p:spPr bwMode="auto">
          <a:xfrm>
            <a:off x="250825" y="6381750"/>
            <a:ext cx="2808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NZ" sz="1600" dirty="0">
                <a:solidFill>
                  <a:schemeClr val="bg1"/>
                </a:solidFill>
                <a:latin typeface="Minion Pro" pitchFamily="18" charset="0"/>
              </a:rPr>
              <a:t>www.matuaraki.org.nz</a:t>
            </a:r>
          </a:p>
        </p:txBody>
      </p:sp>
      <p:sp>
        <p:nvSpPr>
          <p:cNvPr id="1036" name="TextBox 11"/>
          <p:cNvSpPr txBox="1">
            <a:spLocks noChangeArrowheads="1"/>
          </p:cNvSpPr>
          <p:nvPr/>
        </p:nvSpPr>
        <p:spPr bwMode="auto">
          <a:xfrm>
            <a:off x="6089650" y="6381750"/>
            <a:ext cx="2809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NZ" sz="1600">
                <a:solidFill>
                  <a:schemeClr val="bg1"/>
                </a:solidFill>
                <a:latin typeface="Minion Pro" pitchFamily="18" charset="0"/>
              </a:rPr>
              <a:t>www.tepou.co.nz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kern="1200">
          <a:solidFill>
            <a:srgbClr val="1F4C6C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C6C"/>
        </a:buClr>
        <a:buFont typeface="Arial" charset="0"/>
        <a:buChar char="•"/>
        <a:defRPr sz="32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C6C"/>
        </a:buClr>
        <a:buFont typeface="Trebuchet MS" pitchFamily="34" charset="0"/>
        <a:buChar char="◦"/>
        <a:defRPr sz="28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C6C"/>
        </a:buClr>
        <a:buFont typeface="Arial" charset="0"/>
        <a:buChar char="•"/>
        <a:defRPr sz="24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C6C"/>
        </a:buClr>
        <a:buFont typeface="Trebuchet MS" pitchFamily="34" charset="0"/>
        <a:buChar char="◦"/>
        <a:defRPr sz="20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C6C"/>
        </a:buClr>
        <a:buFont typeface="Arial" charset="0"/>
        <a:buChar char="•"/>
        <a:defRPr sz="20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" y="116632"/>
            <a:ext cx="8709025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title</a:t>
            </a:r>
            <a:endParaRPr lang="en-NZ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9388" y="1051669"/>
            <a:ext cx="8713092" cy="49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6108C-D8D2-455C-9432-4913255EBBD0}" type="datetimeFigureOut">
              <a:rPr lang="en-NZ"/>
              <a:pPr>
                <a:defRPr/>
              </a:pPr>
              <a:t>1/11/2018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B1ACC3-8A26-4DEA-815B-31733BA064F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1032" name="TextBox 1"/>
          <p:cNvSpPr txBox="1">
            <a:spLocks noChangeArrowheads="1"/>
          </p:cNvSpPr>
          <p:nvPr/>
        </p:nvSpPr>
        <p:spPr bwMode="auto">
          <a:xfrm>
            <a:off x="179388" y="6453188"/>
            <a:ext cx="295275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NZ" sz="1700">
                <a:solidFill>
                  <a:schemeClr val="bg1"/>
                </a:solidFill>
                <a:latin typeface="Minion Pro" pitchFamily="18" charset="0"/>
              </a:rPr>
              <a:t>www.matuaraki.org.nz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237288"/>
            <a:ext cx="9144000" cy="620712"/>
          </a:xfrm>
          <a:prstGeom prst="rect">
            <a:avLst/>
          </a:prstGeom>
          <a:gradFill flip="none" rotWithShape="1">
            <a:gsLst>
              <a:gs pos="2000">
                <a:srgbClr val="1F4C6C"/>
              </a:gs>
              <a:gs pos="100000">
                <a:srgbClr val="500D49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/>
          </a:p>
        </p:txBody>
      </p:sp>
      <p:sp>
        <p:nvSpPr>
          <p:cNvPr id="1035" name="TextBox 10"/>
          <p:cNvSpPr txBox="1">
            <a:spLocks noChangeArrowheads="1"/>
          </p:cNvSpPr>
          <p:nvPr/>
        </p:nvSpPr>
        <p:spPr bwMode="auto">
          <a:xfrm>
            <a:off x="250825" y="6381750"/>
            <a:ext cx="2808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NZ" sz="1600" dirty="0">
                <a:solidFill>
                  <a:schemeClr val="bg1"/>
                </a:solidFill>
                <a:latin typeface="Minion Pro" pitchFamily="18" charset="0"/>
              </a:rPr>
              <a:t>www.matuaraki.org.nz</a:t>
            </a:r>
          </a:p>
        </p:txBody>
      </p:sp>
      <p:sp>
        <p:nvSpPr>
          <p:cNvPr id="1036" name="TextBox 11"/>
          <p:cNvSpPr txBox="1">
            <a:spLocks noChangeArrowheads="1"/>
          </p:cNvSpPr>
          <p:nvPr/>
        </p:nvSpPr>
        <p:spPr bwMode="auto">
          <a:xfrm>
            <a:off x="6089650" y="6381750"/>
            <a:ext cx="2809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NZ" sz="1600">
                <a:solidFill>
                  <a:schemeClr val="bg1"/>
                </a:solidFill>
                <a:latin typeface="Minion Pro" pitchFamily="18" charset="0"/>
              </a:rPr>
              <a:t>www.tepou.co.nz</a:t>
            </a:r>
          </a:p>
        </p:txBody>
      </p:sp>
    </p:spTree>
    <p:extLst>
      <p:ext uri="{BB962C8B-B14F-4D97-AF65-F5344CB8AC3E}">
        <p14:creationId xmlns:p14="http://schemas.microsoft.com/office/powerpoint/2010/main" val="359979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kern="1200">
          <a:solidFill>
            <a:srgbClr val="1F4C6C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C6C"/>
        </a:buClr>
        <a:buFont typeface="Arial" charset="0"/>
        <a:buChar char="•"/>
        <a:defRPr sz="32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C6C"/>
        </a:buClr>
        <a:buFont typeface="Trebuchet MS" pitchFamily="34" charset="0"/>
        <a:buChar char="◦"/>
        <a:defRPr sz="28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C6C"/>
        </a:buClr>
        <a:buFont typeface="Arial" charset="0"/>
        <a:buChar char="•"/>
        <a:defRPr sz="24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C6C"/>
        </a:buClr>
        <a:buFont typeface="Trebuchet MS" pitchFamily="34" charset="0"/>
        <a:buChar char="◦"/>
        <a:defRPr sz="20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C6C"/>
        </a:buClr>
        <a:buFont typeface="Arial" charset="0"/>
        <a:buChar char="•"/>
        <a:defRPr sz="20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pou.co.nz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539552" y="3861048"/>
            <a:ext cx="6624637" cy="1871563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NZ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Enhancing connection through values-informed practice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Attitudes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5184576" cy="4392488"/>
          </a:xfrm>
        </p:spPr>
        <p:txBody>
          <a:bodyPr/>
          <a:lstStyle/>
          <a:p>
            <a:r>
              <a:rPr lang="en-US" dirty="0"/>
              <a:t>Compassionate</a:t>
            </a:r>
          </a:p>
          <a:p>
            <a:r>
              <a:rPr lang="en-US" dirty="0"/>
              <a:t>Genuine</a:t>
            </a:r>
          </a:p>
          <a:p>
            <a:r>
              <a:rPr lang="en-US" dirty="0"/>
              <a:t>Honest</a:t>
            </a:r>
          </a:p>
          <a:p>
            <a:r>
              <a:rPr lang="en-US" dirty="0"/>
              <a:t>Open minded</a:t>
            </a:r>
          </a:p>
          <a:p>
            <a:r>
              <a:rPr lang="en-US" dirty="0"/>
              <a:t>Optimistic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68678E-68E6-4748-96CD-CD1B86CC8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7034" y="2276872"/>
            <a:ext cx="3399482" cy="338437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3A91A-C518-491C-8780-3E1720038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Seven Real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D5868-60B1-4D8D-B6CF-C872270A9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NZ" dirty="0"/>
              <a:t>Working with people</a:t>
            </a:r>
          </a:p>
          <a:p>
            <a:pPr lvl="0"/>
            <a:r>
              <a:rPr lang="en-NZ" dirty="0"/>
              <a:t>Working with Māori</a:t>
            </a:r>
          </a:p>
          <a:p>
            <a:pPr lvl="0"/>
            <a:r>
              <a:rPr lang="en-NZ" dirty="0"/>
              <a:t>Working with whānau</a:t>
            </a:r>
          </a:p>
          <a:p>
            <a:pPr lvl="0"/>
            <a:r>
              <a:rPr lang="en-NZ" dirty="0"/>
              <a:t>Working within communities</a:t>
            </a:r>
          </a:p>
          <a:p>
            <a:pPr lvl="0"/>
            <a:r>
              <a:rPr lang="en-NZ" dirty="0"/>
              <a:t>Challenging discrimination</a:t>
            </a:r>
          </a:p>
          <a:p>
            <a:pPr lvl="0"/>
            <a:r>
              <a:rPr lang="en-NZ" dirty="0"/>
              <a:t>Applying law, policy and practice</a:t>
            </a:r>
          </a:p>
          <a:p>
            <a:pPr lvl="0"/>
            <a:r>
              <a:rPr lang="en-NZ" dirty="0"/>
              <a:t>Professional and personal </a:t>
            </a:r>
            <a:br>
              <a:rPr lang="en-NZ" dirty="0"/>
            </a:br>
            <a:r>
              <a:rPr lang="en-NZ" dirty="0"/>
              <a:t>development</a:t>
            </a:r>
          </a:p>
          <a:p>
            <a:endParaRPr lang="en-NZ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2123FD-FC34-4926-954A-DD61E0D71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1663" y="1596359"/>
            <a:ext cx="2042337" cy="435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396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10D06-08D5-4CAE-9D61-AD8C167D8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691" y="287287"/>
            <a:ext cx="8229600" cy="1008113"/>
          </a:xfrm>
        </p:spPr>
        <p:txBody>
          <a:bodyPr/>
          <a:lstStyle/>
          <a:p>
            <a:r>
              <a:rPr lang="en-NZ" dirty="0"/>
              <a:t>Working with people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ED82047-4E72-4E96-B873-8AC99616BB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908" y="1295400"/>
            <a:ext cx="9097166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870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E3753-AEBD-4C4D-95D3-FCF80B314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04664"/>
            <a:ext cx="8157592" cy="606994"/>
          </a:xfrm>
        </p:spPr>
        <p:txBody>
          <a:bodyPr/>
          <a:lstStyle/>
          <a:p>
            <a:r>
              <a:rPr lang="en-NZ" dirty="0"/>
              <a:t>Working with whānau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DB0396-796B-483B-AA66-63A683EF90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960" y="1227557"/>
            <a:ext cx="9078306" cy="461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732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7BC0D-04B8-4B19-9A01-732D7C0C2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Maintaining professional &amp; personal development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57A7F9B-C091-4CD5-82C2-98E112D2C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0625" y="1988840"/>
            <a:ext cx="8762750" cy="372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967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D515D0-4A7F-4B11-BDF0-D59EE8705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/>
              <a:t>Values,attitudes</a:t>
            </a:r>
            <a:r>
              <a:rPr lang="en-NZ" dirty="0"/>
              <a:t> and being trauma informed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0F169E-8178-4EE3-9A1D-1E4F7D70F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45" y="1412776"/>
            <a:ext cx="8229600" cy="4248472"/>
          </a:xfrm>
        </p:spPr>
        <p:txBody>
          <a:bodyPr/>
          <a:lstStyle/>
          <a:p>
            <a:r>
              <a:rPr lang="en-NZ" dirty="0"/>
              <a:t>What do values and attitudes look like in practice?</a:t>
            </a:r>
          </a:p>
          <a:p>
            <a:endParaRPr lang="en-NZ" dirty="0"/>
          </a:p>
          <a:p>
            <a:r>
              <a:rPr lang="en-NZ" dirty="0"/>
              <a:t>How does this assist us being trauma informed?</a:t>
            </a:r>
          </a:p>
          <a:p>
            <a:endParaRPr lang="en-NZ" dirty="0"/>
          </a:p>
          <a:p>
            <a:r>
              <a:rPr lang="en-NZ" dirty="0"/>
              <a:t>What gets in the way?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ABC12C-5123-47EE-9FD4-3C5FED67F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3732244"/>
            <a:ext cx="3505504" cy="230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1522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D3304-6055-49BD-AFD8-6F0841BED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Our own well-being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2ACAE-2893-472B-B4AB-1192ABF22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34" y="1390181"/>
            <a:ext cx="8229600" cy="4248472"/>
          </a:xfrm>
        </p:spPr>
        <p:txBody>
          <a:bodyPr/>
          <a:lstStyle/>
          <a:p>
            <a:pPr marL="0" indent="0">
              <a:buNone/>
            </a:pPr>
            <a:r>
              <a:rPr lang="en-NZ" dirty="0"/>
              <a:t>Our work is important, as is our well-being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ONE thing you can do</a:t>
            </a:r>
          </a:p>
          <a:p>
            <a:pPr marL="0" indent="0">
              <a:buNone/>
            </a:pPr>
            <a:r>
              <a:rPr lang="en-NZ" dirty="0"/>
              <a:t>for you from today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E0F43D-AA8D-49F1-B337-3A72D5E6F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2924944"/>
            <a:ext cx="3463998" cy="316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643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0DECB-2E29-4C18-AD9D-E52DE3EBF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1801A0-8885-42BF-A79F-A7532B606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>
                <a:hlinkClick r:id="rId3"/>
              </a:rPr>
              <a:t>www.tepou.co.nz</a:t>
            </a:r>
            <a:endParaRPr lang="en-NZ" dirty="0"/>
          </a:p>
          <a:p>
            <a:endParaRPr lang="en-NZ" dirty="0"/>
          </a:p>
          <a:p>
            <a:r>
              <a:rPr lang="en-NZ" i="1" dirty="0"/>
              <a:t>Let’s get real</a:t>
            </a:r>
          </a:p>
          <a:p>
            <a:r>
              <a:rPr lang="en-NZ" dirty="0"/>
              <a:t>Trauma informed care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89119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E793E-F3A3-4AF0-8BF5-B4874AAD9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Values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5D213-160F-4D90-A003-858715027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Our own values</a:t>
            </a:r>
          </a:p>
          <a:p>
            <a:r>
              <a:rPr lang="en-NZ" dirty="0"/>
              <a:t>Shared values</a:t>
            </a:r>
          </a:p>
          <a:p>
            <a:endParaRPr lang="en-NZ" dirty="0"/>
          </a:p>
          <a:p>
            <a:r>
              <a:rPr lang="en-NZ" dirty="0"/>
              <a:t>Awareness</a:t>
            </a:r>
          </a:p>
          <a:p>
            <a:r>
              <a:rPr lang="en-NZ" dirty="0"/>
              <a:t>Communication</a:t>
            </a:r>
          </a:p>
          <a:p>
            <a:r>
              <a:rPr lang="en-NZ" dirty="0"/>
              <a:t>Partnership</a:t>
            </a:r>
          </a:p>
          <a:p>
            <a:endParaRPr lang="en-NZ" dirty="0"/>
          </a:p>
          <a:p>
            <a:endParaRPr lang="en-NZ" dirty="0"/>
          </a:p>
          <a:p>
            <a:endParaRPr lang="en-NZ" dirty="0"/>
          </a:p>
          <a:p>
            <a:endParaRPr lang="en-NZ" dirty="0"/>
          </a:p>
        </p:txBody>
      </p:sp>
      <p:pic>
        <p:nvPicPr>
          <p:cNvPr id="2050" name="Picture 2" descr="Image result for values">
            <a:extLst>
              <a:ext uri="{FF2B5EF4-FFF2-40B4-BE49-F238E27FC236}">
                <a16:creationId xmlns:a16="http://schemas.microsoft.com/office/drawing/2014/main" id="{CE9766E3-E63D-4791-AA48-FE96A62EA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518" y="2268025"/>
            <a:ext cx="5057032" cy="336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647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67AD8-766F-43A8-AC7A-7265BDEE0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Values informed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0ED7D-A29F-4C6A-8FA7-33F4CF6A9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412776"/>
            <a:ext cx="5544616" cy="4248472"/>
          </a:xfrm>
        </p:spPr>
        <p:txBody>
          <a:bodyPr/>
          <a:lstStyle/>
          <a:p>
            <a:r>
              <a:rPr lang="en-NZ" sz="2800" dirty="0"/>
              <a:t>Recognising the impact of values-including the values of people accessing services, practitioners and organisations</a:t>
            </a:r>
          </a:p>
          <a:p>
            <a:r>
              <a:rPr lang="en-NZ" sz="2800" dirty="0"/>
              <a:t>Understanding how to work with values more effectively for better outcomes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CFD499-24F8-4E50-8E44-1617CB433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6755" y="1412372"/>
            <a:ext cx="3023878" cy="42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00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A7AD0-F2FA-4C9D-95F4-4A25487F2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What is trauma?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786F262-74A6-404E-A5A8-17BB67C1D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418450"/>
            <a:ext cx="8229600" cy="4248472"/>
          </a:xfrm>
        </p:spPr>
        <p:txBody>
          <a:bodyPr/>
          <a:lstStyle/>
          <a:p>
            <a:r>
              <a:rPr lang="en-NZ" dirty="0"/>
              <a:t>The lasting effect on a person’s or collective’s functioning and mental, physical, social, emotional or spiritual wellbeing, caused by events, circumstances or intergenerational historical traumatic experiences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448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9C549-51A5-4087-9C17-F0BFEA80F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Impact of trauma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47F81-0E26-4FB7-8363-40E4EDD87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>
                <a:solidFill>
                  <a:schemeClr val="accent6"/>
                </a:solidFill>
              </a:rPr>
              <a:t>E</a:t>
            </a:r>
            <a:r>
              <a:rPr lang="en-NZ" dirty="0"/>
              <a:t>vent</a:t>
            </a:r>
          </a:p>
          <a:p>
            <a:r>
              <a:rPr lang="en-NZ" dirty="0">
                <a:solidFill>
                  <a:schemeClr val="accent6"/>
                </a:solidFill>
              </a:rPr>
              <a:t>E</a:t>
            </a:r>
            <a:r>
              <a:rPr lang="en-NZ" dirty="0"/>
              <a:t>xperience</a:t>
            </a:r>
          </a:p>
          <a:p>
            <a:r>
              <a:rPr lang="en-NZ" dirty="0">
                <a:solidFill>
                  <a:schemeClr val="accent6"/>
                </a:solidFill>
              </a:rPr>
              <a:t>E</a:t>
            </a:r>
            <a:r>
              <a:rPr lang="en-NZ" dirty="0"/>
              <a:t>ffects</a:t>
            </a:r>
          </a:p>
          <a:p>
            <a:endParaRPr lang="en-NZ" dirty="0"/>
          </a:p>
          <a:p>
            <a:r>
              <a:rPr lang="en-NZ" dirty="0"/>
              <a:t>Our work</a:t>
            </a:r>
          </a:p>
          <a:p>
            <a:r>
              <a:rPr lang="en-NZ" dirty="0"/>
              <a:t>Values and attitudes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9A420C-3EEE-4037-8232-71DDE68C96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34479">
            <a:off x="5617530" y="1279430"/>
            <a:ext cx="2986971" cy="4210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35899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E3E94-566A-451F-8240-C23A62A19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Trauma informed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F48C4-A994-4371-A894-760A1C8CC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Principles rather than prescribed practice</a:t>
            </a:r>
          </a:p>
          <a:p>
            <a:r>
              <a:rPr lang="en-NZ" dirty="0"/>
              <a:t>Organisational culture, values</a:t>
            </a:r>
          </a:p>
          <a:p>
            <a:pPr lvl="1"/>
            <a:r>
              <a:rPr lang="en-NZ" dirty="0"/>
              <a:t>Safety</a:t>
            </a:r>
          </a:p>
          <a:p>
            <a:pPr lvl="1"/>
            <a:r>
              <a:rPr lang="en-NZ" dirty="0"/>
              <a:t>Trustworthiness</a:t>
            </a:r>
          </a:p>
          <a:p>
            <a:pPr lvl="1"/>
            <a:r>
              <a:rPr lang="en-NZ" dirty="0"/>
              <a:t>Peer support</a:t>
            </a:r>
          </a:p>
          <a:p>
            <a:pPr lvl="1"/>
            <a:r>
              <a:rPr lang="en-NZ" dirty="0"/>
              <a:t>Collaboration &amp; mutuality</a:t>
            </a:r>
          </a:p>
          <a:p>
            <a:pPr lvl="1"/>
            <a:r>
              <a:rPr lang="en-NZ" dirty="0"/>
              <a:t>Empowerment, voice, choice</a:t>
            </a:r>
          </a:p>
          <a:p>
            <a:pPr lvl="1"/>
            <a:r>
              <a:rPr lang="en-NZ" dirty="0"/>
              <a:t>Cultural, historical &amp; gender issues</a:t>
            </a:r>
          </a:p>
        </p:txBody>
      </p:sp>
    </p:spTree>
    <p:extLst>
      <p:ext uri="{BB962C8B-B14F-4D97-AF65-F5344CB8AC3E}">
        <p14:creationId xmlns:p14="http://schemas.microsoft.com/office/powerpoint/2010/main" val="1464604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4066D-D3A4-47C2-96D9-146157440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Key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7300E-C5D5-4126-B908-F750EE849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Realisation</a:t>
            </a:r>
          </a:p>
          <a:p>
            <a:r>
              <a:rPr lang="en-NZ" dirty="0"/>
              <a:t>Recognition</a:t>
            </a:r>
          </a:p>
          <a:p>
            <a:r>
              <a:rPr lang="en-NZ" dirty="0"/>
              <a:t>Response</a:t>
            </a:r>
          </a:p>
          <a:p>
            <a:r>
              <a:rPr lang="en-NZ" dirty="0"/>
              <a:t>Avoiding re-traumatisation</a:t>
            </a:r>
          </a:p>
          <a:p>
            <a:endParaRPr lang="en-NZ" dirty="0"/>
          </a:p>
          <a:p>
            <a:r>
              <a:rPr lang="en-NZ" dirty="0"/>
              <a:t>Impact of historical trauma and impact on health disparities</a:t>
            </a:r>
          </a:p>
        </p:txBody>
      </p:sp>
    </p:spTree>
    <p:extLst>
      <p:ext uri="{BB962C8B-B14F-4D97-AF65-F5344CB8AC3E}">
        <p14:creationId xmlns:p14="http://schemas.microsoft.com/office/powerpoint/2010/main" val="4068688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70CFF-D6B7-4C93-8355-FF3AEE9C1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132856"/>
            <a:ext cx="3096344" cy="1008113"/>
          </a:xfrm>
        </p:spPr>
        <p:txBody>
          <a:bodyPr/>
          <a:lstStyle/>
          <a:p>
            <a:r>
              <a:rPr lang="en-NZ" dirty="0"/>
              <a:t>A refreshed approach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4693E8B-316B-4013-9BB0-4A3AAC1F56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53523">
            <a:off x="3400512" y="1268921"/>
            <a:ext cx="5348705" cy="3744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08491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Respect</a:t>
            </a:r>
          </a:p>
          <a:p>
            <a:r>
              <a:rPr lang="en-US" dirty="0" err="1"/>
              <a:t>Manaaki</a:t>
            </a:r>
            <a:endParaRPr lang="en-US" dirty="0"/>
          </a:p>
          <a:p>
            <a:r>
              <a:rPr lang="en-US" dirty="0"/>
              <a:t>Hope</a:t>
            </a:r>
          </a:p>
          <a:p>
            <a:pPr lvl="0"/>
            <a:r>
              <a:rPr lang="en-US" dirty="0"/>
              <a:t>Partnership</a:t>
            </a:r>
          </a:p>
          <a:p>
            <a:r>
              <a:rPr lang="en-US" dirty="0"/>
              <a:t>Wellbeing</a:t>
            </a:r>
          </a:p>
          <a:p>
            <a:r>
              <a:rPr lang="en-US" dirty="0"/>
              <a:t>Whanaungatanga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8D556C-A762-463F-BCFB-E1AB3EA29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946" y="1844824"/>
            <a:ext cx="4524434" cy="188518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atua Raki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E62DB231-A1C8-994E-9A56-7D5B76D0301E}" vid="{E3984245-789D-AE47-86B8-8EFA3358E480}"/>
    </a:ext>
  </a:extLst>
</a:theme>
</file>

<file path=ppt/theme/theme2.xml><?xml version="1.0" encoding="utf-8"?>
<a:theme xmlns:a="http://schemas.openxmlformats.org/drawingml/2006/main" name="1_Matua Raki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P+MR Co-branded Powerpoint Template" id="{5E447EB2-7B7A-984F-90CF-86DC1440FA58}" vid="{4AF43A56-7B85-A440-AB63-96FE1B8336D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TP+MR Co-branded Powerpoint 2016</Template>
  <TotalTime>204</TotalTime>
  <Words>272</Words>
  <Application>Microsoft Office PowerPoint</Application>
  <PresentationFormat>On-screen Show (4:3)</PresentationFormat>
  <Paragraphs>95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Minion Pro</vt:lpstr>
      <vt:lpstr>Times New Roman</vt:lpstr>
      <vt:lpstr>Trebuchet MS</vt:lpstr>
      <vt:lpstr>Matua Raki Powerpoint Template</vt:lpstr>
      <vt:lpstr>1_Matua Raki Powerpoint Template</vt:lpstr>
      <vt:lpstr>PowerPoint Presentation</vt:lpstr>
      <vt:lpstr>Values</vt:lpstr>
      <vt:lpstr>Values informed practice</vt:lpstr>
      <vt:lpstr>What is trauma?</vt:lpstr>
      <vt:lpstr>Impact of trauma</vt:lpstr>
      <vt:lpstr>Trauma informed approach</vt:lpstr>
      <vt:lpstr>Key elements</vt:lpstr>
      <vt:lpstr>A refreshed approach</vt:lpstr>
      <vt:lpstr>Values</vt:lpstr>
      <vt:lpstr>Attitudes</vt:lpstr>
      <vt:lpstr>Seven Real Skills</vt:lpstr>
      <vt:lpstr>Working with people</vt:lpstr>
      <vt:lpstr>Working with whānau</vt:lpstr>
      <vt:lpstr>Maintaining professional &amp; personal development</vt:lpstr>
      <vt:lpstr>Values,attitudes and being trauma informed</vt:lpstr>
      <vt:lpstr>Our own well-being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Wood</dc:creator>
  <cp:lastModifiedBy>support it</cp:lastModifiedBy>
  <cp:revision>71</cp:revision>
  <cp:lastPrinted>2018-10-30T18:53:20Z</cp:lastPrinted>
  <dcterms:created xsi:type="dcterms:W3CDTF">2018-10-28T04:15:41Z</dcterms:created>
  <dcterms:modified xsi:type="dcterms:W3CDTF">2018-10-31T20:52:10Z</dcterms:modified>
</cp:coreProperties>
</file>