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handoutMasterIdLst>
    <p:handoutMasterId r:id="rId22"/>
  </p:handoutMasterIdLst>
  <p:sldIdLst>
    <p:sldId id="256" r:id="rId2"/>
    <p:sldId id="257" r:id="rId3"/>
    <p:sldId id="268" r:id="rId4"/>
    <p:sldId id="271" r:id="rId5"/>
    <p:sldId id="267" r:id="rId6"/>
    <p:sldId id="265" r:id="rId7"/>
    <p:sldId id="276" r:id="rId8"/>
    <p:sldId id="277" r:id="rId9"/>
    <p:sldId id="258" r:id="rId10"/>
    <p:sldId id="259" r:id="rId11"/>
    <p:sldId id="269" r:id="rId12"/>
    <p:sldId id="275" r:id="rId13"/>
    <p:sldId id="261" r:id="rId14"/>
    <p:sldId id="274" r:id="rId15"/>
    <p:sldId id="273" r:id="rId16"/>
    <p:sldId id="270" r:id="rId17"/>
    <p:sldId id="279" r:id="rId18"/>
    <p:sldId id="262"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4" d="100"/>
          <a:sy n="94" d="100"/>
        </p:scale>
        <p:origin x="-35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88765E-91F6-7B4E-A7E1-37FE2DB13045}" type="datetimeFigureOut">
              <a:rPr lang="en-US" smtClean="0"/>
              <a:t>29/10/18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BEB0B7-9689-134C-BA94-0EB0E061A237}" type="slidenum">
              <a:rPr lang="en-US" smtClean="0"/>
              <a:t>‹#›</a:t>
            </a:fld>
            <a:endParaRPr lang="en-US" dirty="0"/>
          </a:p>
        </p:txBody>
      </p:sp>
    </p:spTree>
    <p:extLst>
      <p:ext uri="{BB962C8B-B14F-4D97-AF65-F5344CB8AC3E}">
        <p14:creationId xmlns:p14="http://schemas.microsoft.com/office/powerpoint/2010/main" val="4090219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B5D83-AE39-C742-9DDB-ADC3746CC525}" type="datetimeFigureOut">
              <a:rPr lang="en-US" smtClean="0"/>
              <a:t>29/10/18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310E0B-E51B-1749-8F0A-3FAE1977B620}" type="slidenum">
              <a:rPr lang="en-US" smtClean="0"/>
              <a:t>‹#›</a:t>
            </a:fld>
            <a:endParaRPr lang="en-US" dirty="0"/>
          </a:p>
        </p:txBody>
      </p:sp>
    </p:spTree>
    <p:extLst>
      <p:ext uri="{BB962C8B-B14F-4D97-AF65-F5344CB8AC3E}">
        <p14:creationId xmlns:p14="http://schemas.microsoft.com/office/powerpoint/2010/main" val="40458547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Kia</a:t>
            </a:r>
            <a:r>
              <a:rPr lang="en-US" baseline="0" dirty="0" smtClean="0"/>
              <a:t> ora Tatou									</a:t>
            </a:r>
          </a:p>
          <a:p>
            <a:r>
              <a:rPr lang="en-US" baseline="0" dirty="0" smtClean="0"/>
              <a:t>Ko Mauao Te Maunga</a:t>
            </a:r>
          </a:p>
          <a:p>
            <a:r>
              <a:rPr lang="en-US" baseline="0" dirty="0" smtClean="0"/>
              <a:t>Ko Tauranga  Moana Te Awa</a:t>
            </a:r>
          </a:p>
          <a:p>
            <a:r>
              <a:rPr lang="en-US" baseline="0" dirty="0" smtClean="0"/>
              <a:t>Ko Scotland ahau</a:t>
            </a:r>
          </a:p>
          <a:p>
            <a:r>
              <a:rPr lang="en-US" baseline="0" dirty="0" smtClean="0"/>
              <a:t>Ko Peters Toku whanau</a:t>
            </a:r>
          </a:p>
          <a:p>
            <a:r>
              <a:rPr lang="en-US" baseline="0" dirty="0" smtClean="0"/>
              <a:t>Ko Janet Toku ingoa</a:t>
            </a:r>
          </a:p>
          <a:p>
            <a:r>
              <a:rPr lang="en-US" baseline="0" dirty="0" smtClean="0"/>
              <a:t>As you can see I have changed my focus and gone BIG!</a:t>
            </a:r>
          </a:p>
          <a:p>
            <a:r>
              <a:rPr lang="en-US" baseline="0" dirty="0" smtClean="0"/>
              <a:t>But I will also cover my original topic.</a:t>
            </a:r>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a:t>
            </a:fld>
            <a:endParaRPr lang="en-US" dirty="0"/>
          </a:p>
        </p:txBody>
      </p:sp>
    </p:spTree>
    <p:extLst>
      <p:ext uri="{BB962C8B-B14F-4D97-AF65-F5344CB8AC3E}">
        <p14:creationId xmlns:p14="http://schemas.microsoft.com/office/powerpoint/2010/main" val="1090927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card games, 4 ACEs are a great hand</a:t>
            </a:r>
          </a:p>
          <a:p>
            <a:r>
              <a:rPr lang="en-US" baseline="0" dirty="0" smtClean="0"/>
              <a:t>In ACEs research they are not</a:t>
            </a:r>
          </a:p>
          <a:p>
            <a:r>
              <a:rPr lang="en-US" baseline="0" dirty="0" smtClean="0"/>
              <a:t> </a:t>
            </a:r>
            <a:r>
              <a:rPr lang="en-US" dirty="0" smtClean="0"/>
              <a:t>These</a:t>
            </a:r>
            <a:r>
              <a:rPr lang="en-US" baseline="0" dirty="0" smtClean="0"/>
              <a:t> findings</a:t>
            </a:r>
            <a:r>
              <a:rPr lang="en-US" dirty="0" smtClean="0"/>
              <a:t> also fit  with the Equally Well story.</a:t>
            </a:r>
          </a:p>
          <a:p>
            <a:r>
              <a:rPr lang="en-US" dirty="0" smtClean="0"/>
              <a:t>In terms of cost I think if I added up the financial cost of my personal journey to society it would be colossal -</a:t>
            </a:r>
            <a:r>
              <a:rPr lang="en-US" baseline="0" dirty="0" smtClean="0"/>
              <a:t> let alone the emotional toll on my whanau</a:t>
            </a:r>
          </a:p>
          <a:p>
            <a:r>
              <a:rPr lang="en-US" baseline="0" dirty="0" smtClean="0"/>
              <a:t>Prevention is better than (and cheaper) than attempts at cure</a:t>
            </a:r>
            <a:r>
              <a:rPr lang="mr-IN" baseline="0" dirty="0" smtClean="0"/>
              <a:t>…</a:t>
            </a:r>
            <a:r>
              <a:rPr lang="en-AU" baseline="0" dirty="0" smtClean="0"/>
              <a:t>.</a:t>
            </a:r>
          </a:p>
          <a:p>
            <a:endParaRPr lang="en-US" dirty="0" smtClean="0"/>
          </a:p>
        </p:txBody>
      </p:sp>
      <p:sp>
        <p:nvSpPr>
          <p:cNvPr id="4" name="Slide Number Placeholder 3"/>
          <p:cNvSpPr>
            <a:spLocks noGrp="1"/>
          </p:cNvSpPr>
          <p:nvPr>
            <p:ph type="sldNum" sz="quarter" idx="10"/>
          </p:nvPr>
        </p:nvSpPr>
        <p:spPr/>
        <p:txBody>
          <a:bodyPr/>
          <a:lstStyle/>
          <a:p>
            <a:fld id="{E0310E0B-E51B-1749-8F0A-3FAE1977B620}" type="slidenum">
              <a:rPr lang="en-US" smtClean="0"/>
              <a:t>10</a:t>
            </a:fld>
            <a:endParaRPr lang="en-US" dirty="0"/>
          </a:p>
        </p:txBody>
      </p:sp>
    </p:spTree>
    <p:extLst>
      <p:ext uri="{BB962C8B-B14F-4D97-AF65-F5344CB8AC3E}">
        <p14:creationId xmlns:p14="http://schemas.microsoft.com/office/powerpoint/2010/main" val="3460125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is called a “Pair of ACEs” </a:t>
            </a:r>
          </a:p>
          <a:p>
            <a:r>
              <a:rPr lang="en-US" b="1" dirty="0" smtClean="0"/>
              <a:t>What this means is that the 10 research ACEs are compounded by the </a:t>
            </a:r>
            <a:r>
              <a:rPr lang="en-US" b="1" u="sng" dirty="0" smtClean="0"/>
              <a:t>environment</a:t>
            </a:r>
            <a:r>
              <a:rPr lang="en-US" b="1" dirty="0" smtClean="0"/>
              <a:t> tangata whaiora</a:t>
            </a:r>
            <a:r>
              <a:rPr lang="en-US" b="1" baseline="0" dirty="0" smtClean="0"/>
              <a:t> and whanau live in.</a:t>
            </a:r>
          </a:p>
          <a:p>
            <a:r>
              <a:rPr lang="en-US" b="1" dirty="0" smtClean="0"/>
              <a:t>I am now going to show one example of what we could do in NZ</a:t>
            </a:r>
          </a:p>
          <a:p>
            <a:r>
              <a:rPr lang="en-US" b="1" dirty="0" smtClean="0"/>
              <a:t>This</a:t>
            </a:r>
            <a:r>
              <a:rPr lang="en-US" b="1" baseline="0" dirty="0" smtClean="0"/>
              <a:t> example is </a:t>
            </a:r>
            <a:r>
              <a:rPr lang="en-US" b="1" dirty="0" smtClean="0"/>
              <a:t>from the US </a:t>
            </a:r>
            <a:r>
              <a:rPr lang="mr-IN" b="1" dirty="0" smtClean="0"/>
              <a:t>–</a:t>
            </a:r>
            <a:r>
              <a:rPr lang="en-US" b="1" dirty="0" smtClean="0"/>
              <a:t> as</a:t>
            </a:r>
            <a:r>
              <a:rPr lang="en-US" b="1" baseline="0" dirty="0" smtClean="0"/>
              <a:t> much as I don’t like US politics </a:t>
            </a:r>
            <a:r>
              <a:rPr lang="mr-IN" b="1" baseline="0" dirty="0" smtClean="0"/>
              <a:t>–</a:t>
            </a:r>
            <a:r>
              <a:rPr lang="en-US" b="1" baseline="0" dirty="0" smtClean="0"/>
              <a:t> their work on trauma still leads the world (although countries like Scotland are coming up fast)</a:t>
            </a:r>
          </a:p>
          <a:p>
            <a:endParaRPr lang="en-US" b="1" dirty="0" smtClean="0"/>
          </a:p>
          <a:p>
            <a:r>
              <a:rPr lang="en-US" b="1" dirty="0" smtClean="0"/>
              <a:t>The work done in Philadelphia is great but Montana is another good example of statewide planning and collaboration</a:t>
            </a:r>
          </a:p>
        </p:txBody>
      </p:sp>
      <p:sp>
        <p:nvSpPr>
          <p:cNvPr id="4" name="Slide Number Placeholder 3"/>
          <p:cNvSpPr>
            <a:spLocks noGrp="1"/>
          </p:cNvSpPr>
          <p:nvPr>
            <p:ph type="sldNum" sz="quarter" idx="10"/>
          </p:nvPr>
        </p:nvSpPr>
        <p:spPr/>
        <p:txBody>
          <a:bodyPr/>
          <a:lstStyle/>
          <a:p>
            <a:fld id="{E0310E0B-E51B-1749-8F0A-3FAE1977B620}" type="slidenum">
              <a:rPr lang="en-US" smtClean="0"/>
              <a:t>11</a:t>
            </a:fld>
            <a:endParaRPr lang="en-US" dirty="0"/>
          </a:p>
        </p:txBody>
      </p:sp>
    </p:spTree>
    <p:extLst>
      <p:ext uri="{BB962C8B-B14F-4D97-AF65-F5344CB8AC3E}">
        <p14:creationId xmlns:p14="http://schemas.microsoft.com/office/powerpoint/2010/main" val="811048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community, state</a:t>
            </a:r>
            <a:r>
              <a:rPr lang="en-US" baseline="0" dirty="0" smtClean="0"/>
              <a:t> and tribal leaders got together to help change these stats.</a:t>
            </a:r>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12</a:t>
            </a:fld>
            <a:endParaRPr lang="en-US" dirty="0"/>
          </a:p>
        </p:txBody>
      </p:sp>
    </p:spTree>
    <p:extLst>
      <p:ext uri="{BB962C8B-B14F-4D97-AF65-F5344CB8AC3E}">
        <p14:creationId xmlns:p14="http://schemas.microsoft.com/office/powerpoint/2010/main" val="3411068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Montana</a:t>
            </a:r>
            <a:r>
              <a:rPr lang="en-US" baseline="0" dirty="0" smtClean="0"/>
              <a:t> is a good example of what people can do when they work together.</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Montana had roughly 1/3 of NZ’s population with 1.4 million people</a:t>
            </a:r>
          </a:p>
          <a:p>
            <a:r>
              <a:rPr lang="en-US" baseline="0" dirty="0" smtClean="0"/>
              <a:t>It has 8% indigenous peoples across 8 tribal nations</a:t>
            </a:r>
          </a:p>
          <a:p>
            <a:r>
              <a:rPr lang="en-US" baseline="0" dirty="0" smtClean="0"/>
              <a:t> 56 counties and 800 schools</a:t>
            </a:r>
          </a:p>
        </p:txBody>
      </p:sp>
      <p:sp>
        <p:nvSpPr>
          <p:cNvPr id="4" name="Slide Number Placeholder 3"/>
          <p:cNvSpPr>
            <a:spLocks noGrp="1"/>
          </p:cNvSpPr>
          <p:nvPr>
            <p:ph type="sldNum" sz="quarter" idx="10"/>
          </p:nvPr>
        </p:nvSpPr>
        <p:spPr/>
        <p:txBody>
          <a:bodyPr/>
          <a:lstStyle/>
          <a:p>
            <a:fld id="{E0310E0B-E51B-1749-8F0A-3FAE1977B620}" type="slidenum">
              <a:rPr lang="en-US" smtClean="0"/>
              <a:t>13</a:t>
            </a:fld>
            <a:endParaRPr lang="en-US" dirty="0"/>
          </a:p>
        </p:txBody>
      </p:sp>
    </p:spTree>
    <p:extLst>
      <p:ext uri="{BB962C8B-B14F-4D97-AF65-F5344CB8AC3E}">
        <p14:creationId xmlns:p14="http://schemas.microsoft.com/office/powerpoint/2010/main" val="3411068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smtClean="0">
                <a:solidFill>
                  <a:srgbClr val="B08D2F"/>
                </a:solidFill>
              </a:rPr>
              <a:t>MARC</a:t>
            </a:r>
            <a:r>
              <a:rPr lang="en-US" dirty="0" smtClean="0">
                <a:solidFill>
                  <a:srgbClr val="B08D2F"/>
                </a:solidFill>
              </a:rPr>
              <a:t> aims to promote a “Just, healthy &amp; resilient world” = 14 community agencies Police, Tribal etc.</a:t>
            </a:r>
          </a:p>
          <a:p>
            <a:pPr marL="0" indent="0">
              <a:buNone/>
            </a:pPr>
            <a:r>
              <a:rPr lang="en-US" dirty="0" smtClean="0">
                <a:solidFill>
                  <a:srgbClr val="B08D2F"/>
                </a:solidFill>
              </a:rPr>
              <a:t>“Hurt people, hurt people</a:t>
            </a:r>
          </a:p>
          <a:p>
            <a:pPr marL="0" indent="0">
              <a:buNone/>
            </a:pPr>
            <a:endParaRPr lang="en-US" dirty="0" smtClean="0">
              <a:solidFill>
                <a:srgbClr val="B08D2F"/>
              </a:solidFill>
            </a:endParaRPr>
          </a:p>
          <a:p>
            <a:pPr marL="0" indent="0">
              <a:buNone/>
            </a:pPr>
            <a:r>
              <a:rPr lang="en-US" dirty="0" smtClean="0">
                <a:solidFill>
                  <a:srgbClr val="B08D2F"/>
                </a:solidFill>
              </a:rPr>
              <a:t>Maslow:</a:t>
            </a:r>
          </a:p>
          <a:p>
            <a:pPr marL="0" indent="0">
              <a:buNone/>
            </a:pPr>
            <a:r>
              <a:rPr lang="en-US" dirty="0" smtClean="0">
                <a:solidFill>
                  <a:srgbClr val="B08D2F"/>
                </a:solidFill>
              </a:rPr>
              <a:t>Physiological</a:t>
            </a:r>
          </a:p>
          <a:p>
            <a:pPr marL="0" indent="0">
              <a:buNone/>
            </a:pPr>
            <a:r>
              <a:rPr lang="en-US" dirty="0" smtClean="0">
                <a:solidFill>
                  <a:srgbClr val="B08D2F"/>
                </a:solidFill>
              </a:rPr>
              <a:t>Safety: employment, family, health</a:t>
            </a:r>
          </a:p>
          <a:p>
            <a:pPr marL="0" indent="0">
              <a:buNone/>
            </a:pPr>
            <a:r>
              <a:rPr lang="en-US" dirty="0" smtClean="0">
                <a:solidFill>
                  <a:srgbClr val="B08D2F"/>
                </a:solidFill>
              </a:rPr>
              <a:t>Love/belonging: friendship &amp; family</a:t>
            </a:r>
          </a:p>
          <a:p>
            <a:pPr marL="0" indent="0">
              <a:buNone/>
            </a:pPr>
            <a:r>
              <a:rPr lang="en-US" dirty="0" smtClean="0">
                <a:solidFill>
                  <a:srgbClr val="B08D2F"/>
                </a:solidFill>
              </a:rPr>
              <a:t>Esteem: confidence, respect of others/by others</a:t>
            </a:r>
          </a:p>
          <a:p>
            <a:pPr marL="0" indent="0">
              <a:buNone/>
            </a:pPr>
            <a:r>
              <a:rPr lang="en-US" dirty="0" smtClean="0">
                <a:solidFill>
                  <a:srgbClr val="B08D2F"/>
                </a:solidFill>
              </a:rPr>
              <a:t>Self-actualisation: self-awareness, values clarification, morality, lack of prejudice, problem solving </a:t>
            </a:r>
          </a:p>
          <a:p>
            <a:pPr marL="0" indent="0">
              <a:buNone/>
            </a:pPr>
            <a:r>
              <a:rPr lang="en-US" dirty="0" smtClean="0">
                <a:solidFill>
                  <a:srgbClr val="B08D2F"/>
                </a:solidFill>
              </a:rPr>
              <a:t>”</a:t>
            </a:r>
          </a:p>
          <a:p>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14</a:t>
            </a:fld>
            <a:endParaRPr lang="en-US" dirty="0"/>
          </a:p>
        </p:txBody>
      </p:sp>
    </p:spTree>
    <p:extLst>
      <p:ext uri="{BB962C8B-B14F-4D97-AF65-F5344CB8AC3E}">
        <p14:creationId xmlns:p14="http://schemas.microsoft.com/office/powerpoint/2010/main" val="3411068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of mass media for the</a:t>
            </a:r>
            <a:r>
              <a:rPr lang="en-US" baseline="0" dirty="0" smtClean="0"/>
              <a:t> public health campaign run by “Elevate Montana” in 2014.</a:t>
            </a:r>
          </a:p>
          <a:p>
            <a:pPr marL="0" indent="0">
              <a:buNone/>
            </a:pPr>
            <a:r>
              <a:rPr lang="en-US" dirty="0" smtClean="0">
                <a:solidFill>
                  <a:srgbClr val="B08D2F"/>
                </a:solidFill>
              </a:rPr>
              <a:t>I am a big believer in mass media campaigns together with community action. I have learnt that from LMLM and the NDI. </a:t>
            </a:r>
          </a:p>
          <a:p>
            <a:pPr marL="0" indent="0">
              <a:buNone/>
            </a:pPr>
            <a:r>
              <a:rPr lang="en-US" dirty="0" smtClean="0">
                <a:solidFill>
                  <a:srgbClr val="B08D2F"/>
                </a:solidFill>
              </a:rPr>
              <a:t>I do think an</a:t>
            </a:r>
            <a:r>
              <a:rPr lang="en-US" baseline="0" dirty="0" smtClean="0">
                <a:solidFill>
                  <a:srgbClr val="B08D2F"/>
                </a:solidFill>
              </a:rPr>
              <a:t> ACEs mass media campaign would be powerful and could enhance existing public health campaigns (e.g. family violence and alcohol messages) and public mental health campaigns </a:t>
            </a:r>
            <a:r>
              <a:rPr lang="mr-IN" baseline="0" dirty="0" smtClean="0">
                <a:solidFill>
                  <a:srgbClr val="B08D2F"/>
                </a:solidFill>
              </a:rPr>
              <a:t>–</a:t>
            </a:r>
            <a:r>
              <a:rPr lang="en-US" baseline="0" dirty="0" smtClean="0">
                <a:solidFill>
                  <a:srgbClr val="B08D2F"/>
                </a:solidFill>
              </a:rPr>
              <a:t> I am willing to help!!</a:t>
            </a:r>
          </a:p>
          <a:p>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15</a:t>
            </a:fld>
            <a:endParaRPr lang="en-US" dirty="0"/>
          </a:p>
        </p:txBody>
      </p:sp>
    </p:spTree>
    <p:extLst>
      <p:ext uri="{BB962C8B-B14F-4D97-AF65-F5344CB8AC3E}">
        <p14:creationId xmlns:p14="http://schemas.microsoft.com/office/powerpoint/2010/main" val="3411068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These</a:t>
            </a:r>
            <a:r>
              <a:rPr lang="en-US" baseline="0" dirty="0" smtClean="0"/>
              <a:t> efforts are showing </a:t>
            </a:r>
            <a:r>
              <a:rPr lang="en-US" dirty="0" smtClean="0"/>
              <a:t>promise in turning child stats around</a:t>
            </a:r>
          </a:p>
          <a:p>
            <a:endParaRPr lang="en-US" dirty="0" smtClean="0"/>
          </a:p>
        </p:txBody>
      </p:sp>
      <p:sp>
        <p:nvSpPr>
          <p:cNvPr id="4" name="Slide Number Placeholder 3"/>
          <p:cNvSpPr>
            <a:spLocks noGrp="1"/>
          </p:cNvSpPr>
          <p:nvPr>
            <p:ph type="sldNum" sz="quarter" idx="10"/>
          </p:nvPr>
        </p:nvSpPr>
        <p:spPr/>
        <p:txBody>
          <a:bodyPr/>
          <a:lstStyle/>
          <a:p>
            <a:fld id="{E0310E0B-E51B-1749-8F0A-3FAE1977B620}" type="slidenum">
              <a:rPr lang="en-US" smtClean="0"/>
              <a:t>16</a:t>
            </a:fld>
            <a:endParaRPr lang="en-US" dirty="0"/>
          </a:p>
        </p:txBody>
      </p:sp>
    </p:spTree>
    <p:extLst>
      <p:ext uri="{BB962C8B-B14F-4D97-AF65-F5344CB8AC3E}">
        <p14:creationId xmlns:p14="http://schemas.microsoft.com/office/powerpoint/2010/main" val="3411068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Issues</a:t>
            </a:r>
            <a:r>
              <a:rPr lang="en-US" baseline="0" dirty="0" smtClean="0"/>
              <a:t> raised along the way include:</a:t>
            </a:r>
            <a:endParaRPr lang="en-US" dirty="0" smtClean="0"/>
          </a:p>
          <a:p>
            <a:r>
              <a:rPr lang="en-US" dirty="0" smtClean="0"/>
              <a:t>Language: trauma or toxic stress or resilience?</a:t>
            </a:r>
          </a:p>
          <a:p>
            <a:r>
              <a:rPr lang="en-US" dirty="0" smtClean="0"/>
              <a:t>Tribal nations need universal interventions &amp; own solutions?</a:t>
            </a:r>
          </a:p>
          <a:p>
            <a:r>
              <a:rPr lang="en-US" dirty="0" smtClean="0"/>
              <a:t>Longer-term investment and support</a:t>
            </a:r>
          </a:p>
          <a:p>
            <a:r>
              <a:rPr lang="en-US" dirty="0" smtClean="0"/>
              <a:t>Develop centralised resource centre</a:t>
            </a:r>
          </a:p>
          <a:p>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17</a:t>
            </a:fld>
            <a:endParaRPr lang="en-US" dirty="0"/>
          </a:p>
        </p:txBody>
      </p:sp>
    </p:spTree>
    <p:extLst>
      <p:ext uri="{BB962C8B-B14F-4D97-AF65-F5344CB8AC3E}">
        <p14:creationId xmlns:p14="http://schemas.microsoft.com/office/powerpoint/2010/main" val="3400504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 addiction I recently talked with both Ashley Kong and Vanessa Caldwell. They both noted that currently trauma skills have been lost over the past 3 decades and addiction staff often currently</a:t>
            </a:r>
            <a:r>
              <a:rPr lang="en-US" b="1" baseline="0" dirty="0" smtClean="0"/>
              <a:t> think trauma is ACC business. However the MOH recently advised that trauma  is mental health &amp; addiction business. There is a gap here that needs filling.</a:t>
            </a:r>
            <a:endParaRPr lang="en-US" b="1" dirty="0" smtClean="0"/>
          </a:p>
          <a:p>
            <a:r>
              <a:rPr lang="en-US" b="1" baseline="0" dirty="0" smtClean="0"/>
              <a:t>I really do believe that we need an informed more empathetic community so I am a strong supporter of mass media work like LMLM and NDI work! It’s a critical piece of the puzzle.</a:t>
            </a:r>
          </a:p>
          <a:p>
            <a:r>
              <a:rPr lang="en-US" b="1" baseline="0" dirty="0" smtClean="0"/>
              <a:t>The UK has a Govt Inquiry into First 1000 days work </a:t>
            </a:r>
            <a:r>
              <a:rPr lang="mr-IN" b="1" baseline="0" dirty="0" smtClean="0"/>
              <a:t>–</a:t>
            </a:r>
            <a:r>
              <a:rPr lang="en-US" b="1" baseline="0" dirty="0" smtClean="0"/>
              <a:t> there is a call for a National Strategy which includes ACEs</a:t>
            </a:r>
            <a:r>
              <a:rPr lang="mr-IN" b="1" baseline="0" dirty="0" smtClean="0"/>
              <a:t>…</a:t>
            </a:r>
            <a:r>
              <a:rPr lang="en-AU" b="1" baseline="0" dirty="0" smtClean="0"/>
              <a:t>NZ could learn from this work too.</a:t>
            </a:r>
          </a:p>
          <a:p>
            <a:r>
              <a:rPr lang="en-AU" b="1" baseline="0" dirty="0" smtClean="0"/>
              <a:t>Mental health &amp; addiction problems start young. The UK has just put out a new way of strengthening child/youth resilience </a:t>
            </a:r>
            <a:r>
              <a:rPr lang="mr-IN" b="1" baseline="0" dirty="0" smtClean="0"/>
              <a:t>–</a:t>
            </a:r>
            <a:r>
              <a:rPr lang="en-AU" b="1" baseline="0" dirty="0" smtClean="0"/>
              <a:t> we could learn from this</a:t>
            </a:r>
          </a:p>
          <a:p>
            <a:r>
              <a:rPr lang="en-AU" b="1" baseline="0" dirty="0" smtClean="0"/>
              <a:t>And finally the document “Investing in a resilient generation” from Paul </a:t>
            </a:r>
            <a:r>
              <a:rPr lang="en-AU" b="1" baseline="0" dirty="0" err="1" smtClean="0"/>
              <a:t>Burstow</a:t>
            </a:r>
            <a:r>
              <a:rPr lang="en-AU" b="1" baseline="0" dirty="0" smtClean="0"/>
              <a:t> colleagues in UK says it all for me.</a:t>
            </a:r>
            <a:endParaRPr lang="en-US" b="1" dirty="0" smtClean="0"/>
          </a:p>
        </p:txBody>
      </p:sp>
      <p:sp>
        <p:nvSpPr>
          <p:cNvPr id="4" name="Slide Number Placeholder 3"/>
          <p:cNvSpPr>
            <a:spLocks noGrp="1"/>
          </p:cNvSpPr>
          <p:nvPr>
            <p:ph type="sldNum" sz="quarter" idx="10"/>
          </p:nvPr>
        </p:nvSpPr>
        <p:spPr/>
        <p:txBody>
          <a:bodyPr/>
          <a:lstStyle/>
          <a:p>
            <a:fld id="{E0310E0B-E51B-1749-8F0A-3FAE1977B620}" type="slidenum">
              <a:rPr lang="en-US" smtClean="0"/>
              <a:t>18</a:t>
            </a:fld>
            <a:endParaRPr lang="en-US" dirty="0"/>
          </a:p>
        </p:txBody>
      </p:sp>
    </p:spTree>
    <p:extLst>
      <p:ext uri="{BB962C8B-B14F-4D97-AF65-F5344CB8AC3E}">
        <p14:creationId xmlns:p14="http://schemas.microsoft.com/office/powerpoint/2010/main" val="3685798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Ngā mihi nuiki a koutou</a:t>
            </a:r>
          </a:p>
          <a:p>
            <a:r>
              <a:rPr lang="en-US" dirty="0" smtClean="0"/>
              <a:t>Thank you</a:t>
            </a:r>
            <a:r>
              <a:rPr lang="en-US" baseline="0" dirty="0" smtClean="0"/>
              <a:t> for listening</a:t>
            </a:r>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19</a:t>
            </a:fld>
            <a:endParaRPr lang="en-US" dirty="0"/>
          </a:p>
        </p:txBody>
      </p:sp>
    </p:spTree>
    <p:extLst>
      <p:ext uri="{BB962C8B-B14F-4D97-AF65-F5344CB8AC3E}">
        <p14:creationId xmlns:p14="http://schemas.microsoft.com/office/powerpoint/2010/main" val="3685798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not be aspirational I say?</a:t>
            </a:r>
          </a:p>
          <a:p>
            <a:r>
              <a:rPr lang="en-US" dirty="0" smtClean="0"/>
              <a:t>I share personal information in order to hopefully make a difference</a:t>
            </a:r>
          </a:p>
          <a:p>
            <a:r>
              <a:rPr lang="en-US" dirty="0" smtClean="0"/>
              <a:t>And I share international research around Adverse Childhood Experiences for the same reason</a:t>
            </a:r>
          </a:p>
        </p:txBody>
      </p:sp>
      <p:sp>
        <p:nvSpPr>
          <p:cNvPr id="4" name="Slide Number Placeholder 3"/>
          <p:cNvSpPr>
            <a:spLocks noGrp="1"/>
          </p:cNvSpPr>
          <p:nvPr>
            <p:ph type="sldNum" sz="quarter" idx="10"/>
          </p:nvPr>
        </p:nvSpPr>
        <p:spPr/>
        <p:txBody>
          <a:bodyPr/>
          <a:lstStyle/>
          <a:p>
            <a:fld id="{E0310E0B-E51B-1749-8F0A-3FAE1977B620}" type="slidenum">
              <a:rPr lang="en-US" smtClean="0"/>
              <a:t>2</a:t>
            </a:fld>
            <a:endParaRPr lang="en-US" dirty="0"/>
          </a:p>
        </p:txBody>
      </p:sp>
    </p:spTree>
    <p:extLst>
      <p:ext uri="{BB962C8B-B14F-4D97-AF65-F5344CB8AC3E}">
        <p14:creationId xmlns:p14="http://schemas.microsoft.com/office/powerpoint/2010/main" val="1636546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As many of you may know my interest in this is personal</a:t>
            </a:r>
          </a:p>
          <a:p>
            <a:r>
              <a:rPr lang="en-US" dirty="0" smtClean="0"/>
              <a:t>Both my parents had mental distress and they often found life difficult, so did my</a:t>
            </a:r>
            <a:r>
              <a:rPr lang="en-US" baseline="0" dirty="0" smtClean="0"/>
              <a:t> brother and I</a:t>
            </a:r>
            <a:r>
              <a:rPr lang="mr-IN" baseline="0" dirty="0" smtClean="0"/>
              <a:t>…</a:t>
            </a:r>
            <a:r>
              <a:rPr lang="en-AU" baseline="0" dirty="0" smtClean="0"/>
              <a:t>but in those days children were ignored</a:t>
            </a:r>
          </a:p>
          <a:p>
            <a:r>
              <a:rPr lang="en-AU" baseline="0" dirty="0" smtClean="0"/>
              <a:t>In 2011, I heard 2 presentations at IIMHL in San Francisco, one by Nadine Burke-Harris and one by a consumer who had a tragic background with many ACEs and turned her life around. Her documentary is called “Healing Neen” an amazing film.</a:t>
            </a:r>
          </a:p>
          <a:p>
            <a:r>
              <a:rPr lang="en-AU" baseline="0" dirty="0" smtClean="0"/>
              <a:t>This work helped me make sense of my life for the first time.</a:t>
            </a:r>
            <a:endParaRPr lang="en-US" dirty="0" smtClean="0"/>
          </a:p>
        </p:txBody>
      </p:sp>
      <p:sp>
        <p:nvSpPr>
          <p:cNvPr id="4" name="Slide Number Placeholder 3"/>
          <p:cNvSpPr>
            <a:spLocks noGrp="1"/>
          </p:cNvSpPr>
          <p:nvPr>
            <p:ph type="sldNum" sz="quarter" idx="10"/>
          </p:nvPr>
        </p:nvSpPr>
        <p:spPr/>
        <p:txBody>
          <a:bodyPr/>
          <a:lstStyle/>
          <a:p>
            <a:fld id="{E0310E0B-E51B-1749-8F0A-3FAE1977B620}" type="slidenum">
              <a:rPr lang="en-US" smtClean="0"/>
              <a:t>3</a:t>
            </a:fld>
            <a:endParaRPr lang="en-US" dirty="0"/>
          </a:p>
        </p:txBody>
      </p:sp>
    </p:spTree>
    <p:extLst>
      <p:ext uri="{BB962C8B-B14F-4D97-AF65-F5344CB8AC3E}">
        <p14:creationId xmlns:p14="http://schemas.microsoft.com/office/powerpoint/2010/main" val="2695479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2018 I still struggle with anxiety but it is getting less</a:t>
            </a:r>
            <a:r>
              <a:rPr lang="en-US" baseline="0" dirty="0" smtClean="0"/>
              <a:t> frequent</a:t>
            </a:r>
            <a:r>
              <a:rPr lang="en-US" dirty="0" smtClean="0"/>
              <a:t> through my psychiatrist, my</a:t>
            </a:r>
            <a:r>
              <a:rPr lang="en-US" baseline="0" dirty="0" smtClean="0"/>
              <a:t> whanau, </a:t>
            </a:r>
            <a:r>
              <a:rPr lang="en-US" dirty="0" smtClean="0"/>
              <a:t>my GP, my friends and my own learning. </a:t>
            </a:r>
          </a:p>
          <a:p>
            <a:r>
              <a:rPr lang="en-US" dirty="0" smtClean="0"/>
              <a:t>I have</a:t>
            </a:r>
            <a:r>
              <a:rPr lang="en-US" baseline="0" dirty="0" smtClean="0"/>
              <a:t> had </a:t>
            </a:r>
            <a:r>
              <a:rPr lang="en-US" dirty="0" smtClean="0"/>
              <a:t>the various addiction, mental health &amp; physical issues that make me a poster woman for ACEs.</a:t>
            </a:r>
          </a:p>
          <a:p>
            <a:r>
              <a:rPr lang="en-US" dirty="0" smtClean="0"/>
              <a:t>My “body now tells the score” as trauma legend Bessel van der Kolk wrote.</a:t>
            </a:r>
          </a:p>
          <a:p>
            <a:r>
              <a:rPr lang="en-US" dirty="0" smtClean="0"/>
              <a:t>The good news is that</a:t>
            </a:r>
            <a:r>
              <a:rPr lang="en-US" baseline="0" dirty="0" smtClean="0"/>
              <a:t> as Leonard Cohen says: “there is a crack in everything, that’s how the light  gets in” </a:t>
            </a:r>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4</a:t>
            </a:fld>
            <a:endParaRPr lang="en-US" dirty="0"/>
          </a:p>
        </p:txBody>
      </p:sp>
    </p:spTree>
    <p:extLst>
      <p:ext uri="{BB962C8B-B14F-4D97-AF65-F5344CB8AC3E}">
        <p14:creationId xmlns:p14="http://schemas.microsoft.com/office/powerpoint/2010/main" val="204948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 reminder about what the 10 ACEs in this research are</a:t>
            </a:r>
            <a:r>
              <a:rPr lang="mr-IN" dirty="0" smtClean="0"/>
              <a:t>…</a:t>
            </a:r>
            <a:r>
              <a:rPr lang="en-AU" dirty="0" smtClean="0"/>
              <a:t>.obviously there are others e.g. colonisation </a:t>
            </a:r>
            <a:r>
              <a:rPr lang="mr-IN" dirty="0" smtClean="0"/>
              <a:t>–</a:t>
            </a:r>
            <a:r>
              <a:rPr lang="en-AU" dirty="0" smtClean="0"/>
              <a:t> loss of culture &amp; language, war, homelessness</a:t>
            </a:r>
            <a:endParaRPr lang="en-US" dirty="0" smtClean="0"/>
          </a:p>
          <a:p>
            <a:r>
              <a:rPr lang="en-US" dirty="0" smtClean="0"/>
              <a:t>We know more than 65% of people in this room will have at least one ACE</a:t>
            </a:r>
          </a:p>
          <a:p>
            <a:r>
              <a:rPr lang="en-US" dirty="0" smtClean="0"/>
              <a:t>Why I am so passionate about this area, is that although in the past I had help from at least 20 agencies &amp; 10 therapists all up </a:t>
            </a:r>
            <a:r>
              <a:rPr lang="mr-IN" dirty="0" smtClean="0"/>
              <a:t>–</a:t>
            </a:r>
            <a:r>
              <a:rPr lang="en-US" dirty="0" smtClean="0"/>
              <a:t> nothing made sense to me until I saw my life in terms of ACEs. The puzzle was finally put together.</a:t>
            </a:r>
          </a:p>
          <a:p>
            <a:r>
              <a:rPr lang="en-US" dirty="0" smtClean="0"/>
              <a:t>No-one had asked me about trauma</a:t>
            </a:r>
            <a:r>
              <a:rPr lang="en-US" baseline="0" dirty="0" smtClean="0"/>
              <a:t> except ACC for sexual assault.</a:t>
            </a:r>
            <a:endParaRPr lang="en-US" dirty="0" smtClean="0"/>
          </a:p>
          <a:p>
            <a:r>
              <a:rPr lang="en-US" dirty="0" smtClean="0"/>
              <a:t>For me the beauty is it that ACEs research brings everything</a:t>
            </a:r>
            <a:r>
              <a:rPr lang="en-US" baseline="0" dirty="0" smtClean="0"/>
              <a:t> together and shows a way to progress through trauma informed approaches and wellbeing and resilience foci.</a:t>
            </a:r>
          </a:p>
          <a:p>
            <a:r>
              <a:rPr lang="en-US" baseline="0" dirty="0" smtClean="0"/>
              <a:t>I have recently (together with Aubrey Quinn and Michele Te Ahuru) done a one </a:t>
            </a:r>
            <a:r>
              <a:rPr lang="mr-IN" baseline="0" dirty="0" smtClean="0"/>
              <a:t>–</a:t>
            </a:r>
            <a:r>
              <a:rPr lang="en-AU" baseline="0" dirty="0" smtClean="0"/>
              <a:t> </a:t>
            </a:r>
            <a:r>
              <a:rPr lang="en-US" baseline="0" dirty="0" smtClean="0"/>
              <a:t>day trauma 101 for about 30 NGOs in the Bay of Plenty </a:t>
            </a:r>
            <a:r>
              <a:rPr lang="mr-IN" baseline="0" dirty="0" smtClean="0"/>
              <a:t>–</a:t>
            </a:r>
            <a:r>
              <a:rPr lang="en-US" baseline="0" dirty="0" smtClean="0"/>
              <a:t> what great staff! They gave me hope for the future! </a:t>
            </a:r>
          </a:p>
          <a:p>
            <a:r>
              <a:rPr lang="en-US" baseline="0" dirty="0" smtClean="0"/>
              <a:t>Trauma informed care is a topic in itself and I won’t progress it here today.</a:t>
            </a:r>
          </a:p>
          <a:p>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5</a:t>
            </a:fld>
            <a:endParaRPr lang="en-US" dirty="0"/>
          </a:p>
        </p:txBody>
      </p:sp>
    </p:spTree>
    <p:extLst>
      <p:ext uri="{BB962C8B-B14F-4D97-AF65-F5344CB8AC3E}">
        <p14:creationId xmlns:p14="http://schemas.microsoft.com/office/powerpoint/2010/main" val="2989912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So if ACEs ARE</a:t>
            </a:r>
            <a:r>
              <a:rPr lang="en-US" b="1" baseline="0" dirty="0" smtClean="0"/>
              <a:t> the most powerful determinant of public health </a:t>
            </a:r>
            <a:r>
              <a:rPr lang="mr-IN" b="1" baseline="0" dirty="0" smtClean="0"/>
              <a:t>–</a:t>
            </a:r>
            <a:r>
              <a:rPr lang="en-US" b="1" baseline="0" dirty="0" smtClean="0"/>
              <a:t> why aren’t we doing something about this using Public Health methods that work?</a:t>
            </a:r>
            <a:endParaRPr lang="en-US" b="1" dirty="0"/>
          </a:p>
        </p:txBody>
      </p:sp>
      <p:sp>
        <p:nvSpPr>
          <p:cNvPr id="4" name="Slide Number Placeholder 3"/>
          <p:cNvSpPr>
            <a:spLocks noGrp="1"/>
          </p:cNvSpPr>
          <p:nvPr>
            <p:ph type="sldNum" sz="quarter" idx="10"/>
          </p:nvPr>
        </p:nvSpPr>
        <p:spPr/>
        <p:txBody>
          <a:bodyPr/>
          <a:lstStyle/>
          <a:p>
            <a:fld id="{E0310E0B-E51B-1749-8F0A-3FAE1977B620}" type="slidenum">
              <a:rPr lang="en-US" smtClean="0"/>
              <a:t>6</a:t>
            </a:fld>
            <a:endParaRPr lang="en-US" dirty="0"/>
          </a:p>
        </p:txBody>
      </p:sp>
    </p:spTree>
    <p:extLst>
      <p:ext uri="{BB962C8B-B14F-4D97-AF65-F5344CB8AC3E}">
        <p14:creationId xmlns:p14="http://schemas.microsoft.com/office/powerpoint/2010/main" val="3860663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All</a:t>
            </a:r>
            <a:r>
              <a:rPr lang="en-US" b="1" baseline="0" dirty="0" smtClean="0"/>
              <a:t> this makes sense for mental health and addiction issues, and for ACEs.</a:t>
            </a:r>
          </a:p>
          <a:p>
            <a:r>
              <a:rPr lang="en-US" b="1" baseline="0" dirty="0" smtClean="0"/>
              <a:t>It is similar to the “we all need somewhere to live, someone to love and something to do”</a:t>
            </a:r>
            <a:endParaRPr lang="en-US" b="1" dirty="0"/>
          </a:p>
        </p:txBody>
      </p:sp>
      <p:sp>
        <p:nvSpPr>
          <p:cNvPr id="4" name="Slide Number Placeholder 3"/>
          <p:cNvSpPr>
            <a:spLocks noGrp="1"/>
          </p:cNvSpPr>
          <p:nvPr>
            <p:ph type="sldNum" sz="quarter" idx="10"/>
          </p:nvPr>
        </p:nvSpPr>
        <p:spPr/>
        <p:txBody>
          <a:bodyPr/>
          <a:lstStyle/>
          <a:p>
            <a:fld id="{E0310E0B-E51B-1749-8F0A-3FAE1977B620}" type="slidenum">
              <a:rPr lang="en-US" smtClean="0"/>
              <a:t>7</a:t>
            </a:fld>
            <a:endParaRPr lang="en-US" dirty="0"/>
          </a:p>
        </p:txBody>
      </p:sp>
    </p:spTree>
    <p:extLst>
      <p:ext uri="{BB962C8B-B14F-4D97-AF65-F5344CB8AC3E}">
        <p14:creationId xmlns:p14="http://schemas.microsoft.com/office/powerpoint/2010/main" val="3860663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Again - All</a:t>
            </a:r>
            <a:r>
              <a:rPr lang="en-US" b="1" baseline="0" dirty="0" smtClean="0"/>
              <a:t> this makes sense..</a:t>
            </a:r>
            <a:endParaRPr lang="en-US" b="1" dirty="0"/>
          </a:p>
        </p:txBody>
      </p:sp>
      <p:sp>
        <p:nvSpPr>
          <p:cNvPr id="4" name="Slide Number Placeholder 3"/>
          <p:cNvSpPr>
            <a:spLocks noGrp="1"/>
          </p:cNvSpPr>
          <p:nvPr>
            <p:ph type="sldNum" sz="quarter" idx="10"/>
          </p:nvPr>
        </p:nvSpPr>
        <p:spPr/>
        <p:txBody>
          <a:bodyPr/>
          <a:lstStyle/>
          <a:p>
            <a:fld id="{E0310E0B-E51B-1749-8F0A-3FAE1977B620}" type="slidenum">
              <a:rPr lang="en-US" smtClean="0"/>
              <a:t>8</a:t>
            </a:fld>
            <a:endParaRPr lang="en-US" dirty="0"/>
          </a:p>
        </p:txBody>
      </p:sp>
    </p:spTree>
    <p:extLst>
      <p:ext uri="{BB962C8B-B14F-4D97-AF65-F5344CB8AC3E}">
        <p14:creationId xmlns:p14="http://schemas.microsoft.com/office/powerpoint/2010/main" val="3860663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310E0B-E51B-1749-8F0A-3FAE1977B620}" type="slidenum">
              <a:rPr lang="en-US" smtClean="0"/>
              <a:t>9</a:t>
            </a:fld>
            <a:endParaRPr lang="en-US" dirty="0"/>
          </a:p>
        </p:txBody>
      </p:sp>
    </p:spTree>
    <p:extLst>
      <p:ext uri="{BB962C8B-B14F-4D97-AF65-F5344CB8AC3E}">
        <p14:creationId xmlns:p14="http://schemas.microsoft.com/office/powerpoint/2010/main" val="92659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a:xfrm>
            <a:off x="5988423" y="6221506"/>
            <a:ext cx="2743200" cy="365125"/>
          </a:xfrm>
        </p:spPr>
        <p:txBody>
          <a:bodyPr/>
          <a:lstStyle/>
          <a:p>
            <a:fld id="{E90C4CEC-16D5-4229-B4DE-FDE9B679D7E2}" type="datetimeFigureOut">
              <a:rPr lang="en-US" smtClean="0"/>
              <a:t>29/10/18</a:t>
            </a:fld>
            <a:endParaRPr lang="en-US" dirty="0"/>
          </a:p>
        </p:txBody>
      </p:sp>
      <p:sp>
        <p:nvSpPr>
          <p:cNvPr id="5" name="Footer Placeholder 4"/>
          <p:cNvSpPr>
            <a:spLocks noGrp="1"/>
          </p:cNvSpPr>
          <p:nvPr>
            <p:ph type="ftr" sz="quarter" idx="11"/>
          </p:nvPr>
        </p:nvSpPr>
        <p:spPr>
          <a:xfrm>
            <a:off x="1295400" y="6221506"/>
            <a:ext cx="2743200" cy="365125"/>
          </a:xfrm>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AU"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dirty="0" smtClean="0"/>
              <a:t>Drag picture to placeholder or click icon to add</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AU"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AU"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AU"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Date Placeholder 4"/>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7" name="Date Placeholder 6"/>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AU"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AU"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dirty="0" smtClean="0"/>
              <a:t>Drag picture to placeholder or click icon to add</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AU"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29/10/18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AU"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E90C4CEC-16D5-4229-B4DE-FDE9B679D7E2}" type="datetimeFigureOut">
              <a:rPr lang="en-US" smtClean="0"/>
              <a:t>29/10/18</a:t>
            </a:fld>
            <a:endParaRPr lang="en-US" dirty="0"/>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DBAE4E6-4D12-4A48-9B6B-6FA0B79BEE9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19262" y="581209"/>
            <a:ext cx="7086600" cy="1847850"/>
          </a:xfrm>
        </p:spPr>
        <p:txBody>
          <a:bodyPr/>
          <a:lstStyle/>
          <a:p>
            <a:r>
              <a:rPr lang="en-US" sz="4000" dirty="0" smtClean="0"/>
              <a:t/>
            </a:r>
            <a:br>
              <a:rPr lang="en-US" sz="4000" dirty="0" smtClean="0"/>
            </a:br>
            <a:r>
              <a:rPr lang="en-US" sz="2000" dirty="0" smtClean="0"/>
              <a:t>“To </a:t>
            </a:r>
            <a:r>
              <a:rPr lang="en-US" sz="2000" dirty="0"/>
              <a:t>treat addiction and mental </a:t>
            </a:r>
            <a:br>
              <a:rPr lang="en-US" sz="2000" dirty="0"/>
            </a:br>
            <a:r>
              <a:rPr lang="en-US" sz="2000" dirty="0"/>
              <a:t>distress, treat trauma and loss of </a:t>
            </a:r>
            <a:r>
              <a:rPr lang="en-US" sz="2000" dirty="0" smtClean="0"/>
              <a:t>connection”</a:t>
            </a:r>
            <a:r>
              <a:rPr lang="en-US" sz="2000" dirty="0"/>
              <a:t/>
            </a:r>
            <a:br>
              <a:rPr lang="en-US" sz="2000" dirty="0"/>
            </a:br>
            <a:endParaRPr lang="en-US" sz="2000" dirty="0"/>
          </a:p>
        </p:txBody>
      </p:sp>
      <p:sp>
        <p:nvSpPr>
          <p:cNvPr id="3" name="Subtitle 2"/>
          <p:cNvSpPr>
            <a:spLocks noGrp="1"/>
          </p:cNvSpPr>
          <p:nvPr>
            <p:ph type="subTitle" idx="1"/>
          </p:nvPr>
        </p:nvSpPr>
        <p:spPr>
          <a:xfrm>
            <a:off x="1519262" y="3149676"/>
            <a:ext cx="7086600" cy="1752600"/>
          </a:xfrm>
        </p:spPr>
        <p:txBody>
          <a:bodyPr/>
          <a:lstStyle/>
          <a:p>
            <a:r>
              <a:rPr lang="en-AU" sz="3600" b="1" i="1" dirty="0" smtClean="0"/>
              <a:t>“What Aotearoa could do to help all our children and whanau to have healthy futures”</a:t>
            </a:r>
          </a:p>
          <a:p>
            <a:pPr algn="l"/>
            <a:endParaRPr lang="en-AU" sz="3600" b="1" dirty="0"/>
          </a:p>
          <a:p>
            <a:r>
              <a:rPr lang="en-AU" sz="3600" b="1" dirty="0" smtClean="0"/>
              <a:t>Janet Peters</a:t>
            </a:r>
            <a:endParaRPr lang="en-US" sz="3600" b="1" dirty="0" smtClean="0"/>
          </a:p>
        </p:txBody>
      </p:sp>
      <p:pic>
        <p:nvPicPr>
          <p:cNvPr id="4" name="Picture 3" descr="logo_thinker_only.png"/>
          <p:cNvPicPr>
            <a:picLocks noChangeAspect="1"/>
          </p:cNvPicPr>
          <p:nvPr/>
        </p:nvPicPr>
        <p:blipFill>
          <a:blip r:embed="rId3"/>
          <a:stretch>
            <a:fillRect/>
          </a:stretch>
        </p:blipFill>
        <p:spPr>
          <a:xfrm>
            <a:off x="7994052" y="5330178"/>
            <a:ext cx="1108363" cy="1272400"/>
          </a:xfrm>
          <a:prstGeom prst="rect">
            <a:avLst/>
          </a:prstGeom>
        </p:spPr>
      </p:pic>
    </p:spTree>
    <p:extLst>
      <p:ext uri="{BB962C8B-B14F-4D97-AF65-F5344CB8AC3E}">
        <p14:creationId xmlns:p14="http://schemas.microsoft.com/office/powerpoint/2010/main" val="36721526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rgbClr val="B08D2F"/>
                </a:solidFill>
              </a:rPr>
              <a:t>When </a:t>
            </a:r>
            <a:r>
              <a:rPr lang="en-US" sz="4000" u="sng" dirty="0" smtClean="0">
                <a:solidFill>
                  <a:srgbClr val="B08D2F"/>
                </a:solidFill>
              </a:rPr>
              <a:t>4 ACEs is a bad hand</a:t>
            </a:r>
            <a:endParaRPr lang="en-US" sz="4000" u="sng" dirty="0">
              <a:solidFill>
                <a:srgbClr val="B08D2F"/>
              </a:solidFill>
            </a:endParaRPr>
          </a:p>
        </p:txBody>
      </p:sp>
      <p:sp>
        <p:nvSpPr>
          <p:cNvPr id="3" name="Content Placeholder 2"/>
          <p:cNvSpPr>
            <a:spLocks noGrp="1"/>
          </p:cNvSpPr>
          <p:nvPr>
            <p:ph idx="1"/>
          </p:nvPr>
        </p:nvSpPr>
        <p:spPr/>
        <p:txBody>
          <a:bodyPr>
            <a:normAutofit fontScale="77500" lnSpcReduction="20000"/>
          </a:bodyPr>
          <a:lstStyle/>
          <a:p>
            <a:r>
              <a:rPr lang="en-US" sz="3600" b="1" dirty="0" smtClean="0">
                <a:solidFill>
                  <a:srgbClr val="B08D2F"/>
                </a:solidFill>
              </a:rPr>
              <a:t>Over </a:t>
            </a:r>
            <a:r>
              <a:rPr lang="en-US" sz="3600" b="1" dirty="0">
                <a:solidFill>
                  <a:srgbClr val="B08D2F"/>
                </a:solidFill>
              </a:rPr>
              <a:t>4 ACEs = twice risk of heart disease and cancer</a:t>
            </a:r>
          </a:p>
          <a:p>
            <a:r>
              <a:rPr lang="en-US" sz="3600" b="1" dirty="0">
                <a:solidFill>
                  <a:srgbClr val="B08D2F"/>
                </a:solidFill>
              </a:rPr>
              <a:t>Over 5 ACEs = 8 x risk of alcoholism</a:t>
            </a:r>
          </a:p>
          <a:p>
            <a:r>
              <a:rPr lang="en-US" sz="3600" b="1" dirty="0">
                <a:solidFill>
                  <a:srgbClr val="B08D2F"/>
                </a:solidFill>
              </a:rPr>
              <a:t>Over 6 ACEs = died 20 years </a:t>
            </a:r>
            <a:r>
              <a:rPr lang="en-US" sz="3600" b="1" dirty="0" smtClean="0">
                <a:solidFill>
                  <a:srgbClr val="B08D2F"/>
                </a:solidFill>
              </a:rPr>
              <a:t>younger</a:t>
            </a:r>
          </a:p>
          <a:p>
            <a:r>
              <a:rPr lang="en-US" sz="3600" b="1" dirty="0">
                <a:solidFill>
                  <a:srgbClr val="B08D2F"/>
                </a:solidFill>
              </a:rPr>
              <a:t>Mental health issues, addiction, victim of violence/sexual assault, crime</a:t>
            </a:r>
          </a:p>
          <a:p>
            <a:r>
              <a:rPr lang="en-US" sz="3600" b="1" dirty="0">
                <a:solidFill>
                  <a:srgbClr val="B08D2F"/>
                </a:solidFill>
              </a:rPr>
              <a:t>Costs for NZ: </a:t>
            </a:r>
            <a:r>
              <a:rPr lang="en-US" sz="3600" b="1" i="1" u="sng" dirty="0">
                <a:solidFill>
                  <a:srgbClr val="B08D2F"/>
                </a:solidFill>
              </a:rPr>
              <a:t>HUGE</a:t>
            </a:r>
            <a:r>
              <a:rPr lang="en-US" sz="3600" b="1" dirty="0">
                <a:solidFill>
                  <a:srgbClr val="B08D2F"/>
                </a:solidFill>
              </a:rPr>
              <a:t> i.e. workplace absenteeism, health care costs, social care, truanting, homelessness, criminal justice</a:t>
            </a:r>
          </a:p>
          <a:p>
            <a:endParaRPr lang="en-US" sz="3600" b="1" dirty="0">
              <a:solidFill>
                <a:srgbClr val="B08D2F"/>
              </a:solidFill>
            </a:endParaRPr>
          </a:p>
          <a:p>
            <a:endParaRPr lang="en-US" dirty="0"/>
          </a:p>
        </p:txBody>
      </p:sp>
      <p:pic>
        <p:nvPicPr>
          <p:cNvPr id="4" name="Picture 3" descr="logo_thinker_only.png"/>
          <p:cNvPicPr>
            <a:picLocks noChangeAspect="1"/>
          </p:cNvPicPr>
          <p:nvPr/>
        </p:nvPicPr>
        <p:blipFill>
          <a:blip r:embed="rId3"/>
          <a:stretch>
            <a:fillRect/>
          </a:stretch>
        </p:blipFill>
        <p:spPr>
          <a:xfrm>
            <a:off x="8035637" y="5660678"/>
            <a:ext cx="1108363" cy="1197321"/>
          </a:xfrm>
          <a:prstGeom prst="rect">
            <a:avLst/>
          </a:prstGeom>
        </p:spPr>
      </p:pic>
    </p:spTree>
    <p:extLst>
      <p:ext uri="{BB962C8B-B14F-4D97-AF65-F5344CB8AC3E}">
        <p14:creationId xmlns:p14="http://schemas.microsoft.com/office/powerpoint/2010/main" val="182921546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B08D2F"/>
                </a:solidFill>
              </a:rPr>
              <a:t>When a </a:t>
            </a:r>
            <a:r>
              <a:rPr lang="en-US" sz="3200" i="1" dirty="0" smtClean="0">
                <a:solidFill>
                  <a:srgbClr val="B08D2F"/>
                </a:solidFill>
              </a:rPr>
              <a:t>“</a:t>
            </a:r>
            <a:r>
              <a:rPr lang="en-US" sz="3200" i="1" u="sng" dirty="0" smtClean="0">
                <a:solidFill>
                  <a:srgbClr val="B08D2F"/>
                </a:solidFill>
              </a:rPr>
              <a:t>Pair of ACEs</a:t>
            </a:r>
            <a:r>
              <a:rPr lang="en-US" sz="3200" dirty="0" smtClean="0">
                <a:solidFill>
                  <a:srgbClr val="B08D2F"/>
                </a:solidFill>
              </a:rPr>
              <a:t>” is even worse</a:t>
            </a:r>
            <a:endParaRPr lang="en-US" sz="3200" dirty="0">
              <a:solidFill>
                <a:srgbClr val="B08D2F"/>
              </a:solidFill>
            </a:endParaRPr>
          </a:p>
        </p:txBody>
      </p:sp>
      <p:sp>
        <p:nvSpPr>
          <p:cNvPr id="3" name="Content Placeholder 2"/>
          <p:cNvSpPr>
            <a:spLocks noGrp="1"/>
          </p:cNvSpPr>
          <p:nvPr>
            <p:ph idx="1"/>
          </p:nvPr>
        </p:nvSpPr>
        <p:spPr/>
        <p:txBody>
          <a:bodyPr>
            <a:normAutofit fontScale="77500" lnSpcReduction="20000"/>
          </a:bodyPr>
          <a:lstStyle/>
          <a:p>
            <a:pPr marL="0" indent="0" algn="ctr">
              <a:buNone/>
            </a:pPr>
            <a:r>
              <a:rPr lang="en-US" b="1" dirty="0">
                <a:solidFill>
                  <a:srgbClr val="B08D2F"/>
                </a:solidFill>
              </a:rPr>
              <a:t>“Adverse Childhood </a:t>
            </a:r>
            <a:r>
              <a:rPr lang="en-US" b="1" u="sng" dirty="0">
                <a:solidFill>
                  <a:srgbClr val="B08D2F"/>
                </a:solidFill>
              </a:rPr>
              <a:t>Experiences</a:t>
            </a:r>
            <a:r>
              <a:rPr lang="en-US" b="1" dirty="0" smtClean="0">
                <a:solidFill>
                  <a:srgbClr val="B08D2F"/>
                </a:solidFill>
              </a:rPr>
              <a:t>” PLUS </a:t>
            </a:r>
          </a:p>
          <a:p>
            <a:pPr marL="0" indent="0" algn="ctr">
              <a:buNone/>
            </a:pPr>
            <a:r>
              <a:rPr lang="en-US" sz="3600" b="1" dirty="0" smtClean="0">
                <a:solidFill>
                  <a:srgbClr val="B08D2F"/>
                </a:solidFill>
              </a:rPr>
              <a:t>“ADVERSE CHILDHOOD </a:t>
            </a:r>
            <a:r>
              <a:rPr lang="en-US" sz="3600" b="1" u="sng" dirty="0" smtClean="0">
                <a:solidFill>
                  <a:srgbClr val="B08D2F"/>
                </a:solidFill>
              </a:rPr>
              <a:t>ENVIRONMENTS</a:t>
            </a:r>
            <a:r>
              <a:rPr lang="en-US" sz="3600" b="1" dirty="0" smtClean="0">
                <a:solidFill>
                  <a:srgbClr val="B08D2F"/>
                </a:solidFill>
              </a:rPr>
              <a:t>”</a:t>
            </a:r>
          </a:p>
          <a:p>
            <a:r>
              <a:rPr lang="en-US" b="1" dirty="0" smtClean="0">
                <a:solidFill>
                  <a:srgbClr val="B08D2F"/>
                </a:solidFill>
              </a:rPr>
              <a:t>Poverty</a:t>
            </a:r>
          </a:p>
          <a:p>
            <a:r>
              <a:rPr lang="en-US" b="1" dirty="0" smtClean="0">
                <a:solidFill>
                  <a:srgbClr val="B08D2F"/>
                </a:solidFill>
              </a:rPr>
              <a:t>Discrimination</a:t>
            </a:r>
          </a:p>
          <a:p>
            <a:r>
              <a:rPr lang="en-US" b="1" dirty="0" smtClean="0">
                <a:solidFill>
                  <a:srgbClr val="B08D2F"/>
                </a:solidFill>
              </a:rPr>
              <a:t>Racism</a:t>
            </a:r>
          </a:p>
          <a:p>
            <a:r>
              <a:rPr lang="en-US" b="1" dirty="0" smtClean="0">
                <a:solidFill>
                  <a:srgbClr val="B08D2F"/>
                </a:solidFill>
              </a:rPr>
              <a:t>Violence</a:t>
            </a:r>
          </a:p>
          <a:p>
            <a:r>
              <a:rPr lang="en-US" b="1" dirty="0" smtClean="0">
                <a:solidFill>
                  <a:srgbClr val="B08D2F"/>
                </a:solidFill>
              </a:rPr>
              <a:t>Poor housing</a:t>
            </a:r>
          </a:p>
          <a:p>
            <a:r>
              <a:rPr lang="en-US" b="1" dirty="0" smtClean="0">
                <a:solidFill>
                  <a:srgbClr val="B08D2F"/>
                </a:solidFill>
              </a:rPr>
              <a:t>Lack of employment</a:t>
            </a:r>
          </a:p>
          <a:p>
            <a:r>
              <a:rPr lang="en-US" b="1" dirty="0" smtClean="0">
                <a:solidFill>
                  <a:srgbClr val="B08D2F"/>
                </a:solidFill>
              </a:rPr>
              <a:t>Loss of connection &amp; loneliness      </a:t>
            </a:r>
            <a:r>
              <a:rPr lang="en-US" sz="1800" b="1" dirty="0" smtClean="0">
                <a:solidFill>
                  <a:srgbClr val="B08D2F"/>
                </a:solidFill>
              </a:rPr>
              <a:t>Ellis &amp; Dietz (2017)</a:t>
            </a:r>
            <a:endParaRPr lang="en-US" sz="1800"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660678"/>
            <a:ext cx="1108363" cy="1197321"/>
          </a:xfrm>
          <a:prstGeom prst="rect">
            <a:avLst/>
          </a:prstGeom>
        </p:spPr>
      </p:pic>
    </p:spTree>
    <p:extLst>
      <p:ext uri="{BB962C8B-B14F-4D97-AF65-F5344CB8AC3E}">
        <p14:creationId xmlns:p14="http://schemas.microsoft.com/office/powerpoint/2010/main" val="65860836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2">
                    <a:lumMod val="75000"/>
                    <a:lumOff val="25000"/>
                  </a:schemeClr>
                </a:solidFill>
              </a:rPr>
              <a:t>Montana in 2013: </a:t>
            </a:r>
            <a:br>
              <a:rPr lang="en-US" sz="4000" dirty="0" smtClean="0">
                <a:solidFill>
                  <a:schemeClr val="tx2">
                    <a:lumMod val="75000"/>
                    <a:lumOff val="25000"/>
                  </a:schemeClr>
                </a:solidFill>
              </a:rPr>
            </a:br>
            <a:r>
              <a:rPr lang="en-US" sz="2800" dirty="0" smtClean="0">
                <a:solidFill>
                  <a:schemeClr val="tx2">
                    <a:lumMod val="75000"/>
                    <a:lumOff val="25000"/>
                  </a:schemeClr>
                </a:solidFill>
              </a:rPr>
              <a:t>Suicide overall = twice US rate</a:t>
            </a:r>
            <a:endParaRPr lang="en-US" sz="2800" dirty="0">
              <a:solidFill>
                <a:schemeClr val="tx2">
                  <a:lumMod val="75000"/>
                  <a:lumOff val="25000"/>
                </a:schemeClr>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sz="2800" b="1" i="1" dirty="0" smtClean="0">
                <a:solidFill>
                  <a:srgbClr val="B08D2F"/>
                </a:solidFill>
              </a:rPr>
              <a:t>Prior to 2012</a:t>
            </a:r>
            <a:r>
              <a:rPr lang="en-US" sz="2800" b="1" i="1" dirty="0">
                <a:solidFill>
                  <a:srgbClr val="B08D2F"/>
                </a:solidFill>
              </a:rPr>
              <a:t> </a:t>
            </a:r>
            <a:r>
              <a:rPr lang="en-US" sz="2800" b="1" i="1" dirty="0" smtClean="0">
                <a:solidFill>
                  <a:srgbClr val="B08D2F"/>
                </a:solidFill>
              </a:rPr>
              <a:t> Montana ranked </a:t>
            </a:r>
            <a:r>
              <a:rPr lang="en-US" sz="2800" b="1" i="1" u="sng" dirty="0" smtClean="0">
                <a:solidFill>
                  <a:srgbClr val="B08D2F"/>
                </a:solidFill>
              </a:rPr>
              <a:t>LAST in US for child health</a:t>
            </a:r>
          </a:p>
          <a:p>
            <a:pPr marL="0" indent="0">
              <a:buNone/>
            </a:pPr>
            <a:r>
              <a:rPr lang="en-US" sz="2800" b="1" i="1" dirty="0" smtClean="0">
                <a:solidFill>
                  <a:srgbClr val="B08D2F"/>
                </a:solidFill>
              </a:rPr>
              <a:t>One of the highest rates for teen suicide</a:t>
            </a:r>
          </a:p>
          <a:p>
            <a:pPr marL="0" indent="0">
              <a:buNone/>
            </a:pPr>
            <a:r>
              <a:rPr lang="en-US" sz="2800" b="1" i="1" dirty="0" smtClean="0">
                <a:solidFill>
                  <a:srgbClr val="B08D2F"/>
                </a:solidFill>
              </a:rPr>
              <a:t>20% children living in poverty, violence &amp; addiction</a:t>
            </a:r>
          </a:p>
          <a:p>
            <a:pPr marL="0" indent="0">
              <a:buNone/>
            </a:pPr>
            <a:r>
              <a:rPr lang="en-US" sz="2800" b="1" i="1" dirty="0" smtClean="0">
                <a:solidFill>
                  <a:srgbClr val="B08D2F"/>
                </a:solidFill>
              </a:rPr>
              <a:t>51% of rapes involved </a:t>
            </a:r>
            <a:r>
              <a:rPr lang="en-US" sz="2800" b="1" i="1" u="sng" dirty="0" smtClean="0">
                <a:solidFill>
                  <a:srgbClr val="B08D2F"/>
                </a:solidFill>
              </a:rPr>
              <a:t>children</a:t>
            </a:r>
            <a:r>
              <a:rPr lang="en-US" sz="2800" b="1" i="1" dirty="0" smtClean="0">
                <a:solidFill>
                  <a:srgbClr val="B08D2F"/>
                </a:solidFill>
              </a:rPr>
              <a:t> in 2014</a:t>
            </a:r>
          </a:p>
          <a:p>
            <a:pPr marL="0" indent="0">
              <a:buNone/>
            </a:pPr>
            <a:r>
              <a:rPr lang="en-US" sz="2800" b="1" i="1" dirty="0">
                <a:solidFill>
                  <a:srgbClr val="B08D2F"/>
                </a:solidFill>
              </a:rPr>
              <a:t>Tribes: Colonisation - risky behaviours, school drop-out: “pipeline to prison”, addiction, </a:t>
            </a:r>
            <a:r>
              <a:rPr lang="en-US" sz="2800" b="1" i="1" dirty="0" smtClean="0">
                <a:solidFill>
                  <a:srgbClr val="B08D2F"/>
                </a:solidFill>
              </a:rPr>
              <a:t>suicide</a:t>
            </a:r>
          </a:p>
          <a:p>
            <a:pPr marL="0" indent="0">
              <a:buNone/>
            </a:pPr>
            <a:r>
              <a:rPr lang="en-US" sz="2800" b="1" i="1" dirty="0" smtClean="0">
                <a:solidFill>
                  <a:srgbClr val="B08D2F"/>
                </a:solidFill>
              </a:rPr>
              <a:t>High rate of teen pregnancy &amp; addiction</a:t>
            </a:r>
          </a:p>
          <a:p>
            <a:pPr marL="0" indent="0">
              <a:buNone/>
            </a:pPr>
            <a:r>
              <a:rPr lang="en-US" sz="2800" b="1" i="1" dirty="0" smtClean="0">
                <a:solidFill>
                  <a:srgbClr val="B08D2F"/>
                </a:solidFill>
              </a:rPr>
              <a:t>Among the highest reported child ACEs score in the US (2014)</a:t>
            </a:r>
          </a:p>
        </p:txBody>
      </p:sp>
      <p:pic>
        <p:nvPicPr>
          <p:cNvPr id="4" name="Picture 3" descr="logo_thinker_only.png"/>
          <p:cNvPicPr>
            <a:picLocks noChangeAspect="1"/>
          </p:cNvPicPr>
          <p:nvPr/>
        </p:nvPicPr>
        <p:blipFill>
          <a:blip r:embed="rId3"/>
          <a:stretch>
            <a:fillRect/>
          </a:stretch>
        </p:blipFill>
        <p:spPr>
          <a:xfrm>
            <a:off x="8035637" y="5431008"/>
            <a:ext cx="1108363" cy="1426991"/>
          </a:xfrm>
          <a:prstGeom prst="rect">
            <a:avLst/>
          </a:prstGeom>
        </p:spPr>
      </p:pic>
    </p:spTree>
    <p:extLst>
      <p:ext uri="{BB962C8B-B14F-4D97-AF65-F5344CB8AC3E}">
        <p14:creationId xmlns:p14="http://schemas.microsoft.com/office/powerpoint/2010/main" val="354254125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lumOff val="25000"/>
                  </a:schemeClr>
                </a:solidFill>
              </a:rPr>
              <a:t>“Elevate Montana” 2013</a:t>
            </a:r>
            <a:endParaRPr lang="en-US" dirty="0">
              <a:solidFill>
                <a:schemeClr val="tx2">
                  <a:lumMod val="75000"/>
                  <a:lumOff val="25000"/>
                </a:schemeClr>
              </a:solidFill>
            </a:endParaRPr>
          </a:p>
        </p:txBody>
      </p:sp>
      <p:sp>
        <p:nvSpPr>
          <p:cNvPr id="3" name="Content Placeholder 2"/>
          <p:cNvSpPr>
            <a:spLocks noGrp="1"/>
          </p:cNvSpPr>
          <p:nvPr>
            <p:ph idx="1"/>
          </p:nvPr>
        </p:nvSpPr>
        <p:spPr/>
        <p:txBody>
          <a:bodyPr>
            <a:normAutofit/>
          </a:bodyPr>
          <a:lstStyle/>
          <a:p>
            <a:pPr marL="0" indent="0" algn="ctr">
              <a:buNone/>
            </a:pPr>
            <a:r>
              <a:rPr lang="en-US" b="1" i="1" dirty="0" smtClean="0">
                <a:solidFill>
                  <a:srgbClr val="B08D2F"/>
                </a:solidFill>
              </a:rPr>
              <a:t>Aim: “</a:t>
            </a:r>
            <a:r>
              <a:rPr lang="en-US" b="1" i="1" u="sng" dirty="0" smtClean="0">
                <a:solidFill>
                  <a:srgbClr val="B08D2F"/>
                </a:solidFill>
              </a:rPr>
              <a:t>To elevate every child’s well being in the state</a:t>
            </a:r>
            <a:r>
              <a:rPr lang="en-US" b="1" i="1" dirty="0" smtClean="0">
                <a:solidFill>
                  <a:srgbClr val="B08D2F"/>
                </a:solidFill>
              </a:rPr>
              <a:t>”</a:t>
            </a:r>
          </a:p>
          <a:p>
            <a:r>
              <a:rPr lang="en-US" sz="2000" b="1" i="1" dirty="0" smtClean="0">
                <a:solidFill>
                  <a:srgbClr val="B08D2F"/>
                </a:solidFill>
              </a:rPr>
              <a:t>A public health “movement”</a:t>
            </a:r>
          </a:p>
          <a:p>
            <a:r>
              <a:rPr lang="en-US" sz="2000" b="1" i="1" dirty="0" smtClean="0">
                <a:solidFill>
                  <a:srgbClr val="B08D2F"/>
                </a:solidFill>
              </a:rPr>
              <a:t>Common language and understanding of long-term outcomes of ACEs </a:t>
            </a:r>
            <a:r>
              <a:rPr lang="mr-IN" sz="2000" b="1" i="1" dirty="0" smtClean="0">
                <a:solidFill>
                  <a:srgbClr val="B08D2F"/>
                </a:solidFill>
              </a:rPr>
              <a:t>–</a:t>
            </a:r>
            <a:r>
              <a:rPr lang="en-US" sz="2000" b="1" i="1" dirty="0" smtClean="0">
                <a:solidFill>
                  <a:srgbClr val="B08D2F"/>
                </a:solidFill>
              </a:rPr>
              <a:t> for all people</a:t>
            </a:r>
            <a:endParaRPr lang="en-US" sz="2000" b="1" i="1" dirty="0">
              <a:solidFill>
                <a:srgbClr val="B08D2F"/>
              </a:solidFill>
            </a:endParaRPr>
          </a:p>
          <a:p>
            <a:r>
              <a:rPr lang="en-US" sz="2000" b="1" i="1" dirty="0">
                <a:solidFill>
                  <a:srgbClr val="B08D2F"/>
                </a:solidFill>
              </a:rPr>
              <a:t>M</a:t>
            </a:r>
            <a:r>
              <a:rPr lang="en-US" sz="2000" b="1" i="1" dirty="0" smtClean="0">
                <a:solidFill>
                  <a:srgbClr val="B08D2F"/>
                </a:solidFill>
              </a:rPr>
              <a:t>otivation to reduce and avoid ACEs in today’s children</a:t>
            </a:r>
          </a:p>
          <a:p>
            <a:r>
              <a:rPr lang="en-US" sz="2000" b="1" i="1" dirty="0" smtClean="0">
                <a:solidFill>
                  <a:srgbClr val="B08D2F"/>
                </a:solidFill>
              </a:rPr>
              <a:t>“What happened to you?” </a:t>
            </a:r>
            <a:r>
              <a:rPr lang="en-US" sz="1800" i="1" dirty="0" smtClean="0">
                <a:solidFill>
                  <a:srgbClr val="B08D2F"/>
                </a:solidFill>
              </a:rPr>
              <a:t>(Not: “what’s wrong with you”?)</a:t>
            </a:r>
          </a:p>
          <a:p>
            <a:pPr marL="0" indent="0" algn="ctr">
              <a:buNone/>
            </a:pPr>
            <a:endParaRPr lang="en-US" sz="1800" i="1" dirty="0" smtClean="0">
              <a:solidFill>
                <a:srgbClr val="B08D2F"/>
              </a:solidFill>
            </a:endParaRPr>
          </a:p>
          <a:p>
            <a:pPr marL="0" indent="0" algn="ctr">
              <a:buNone/>
            </a:pPr>
            <a:r>
              <a:rPr lang="en-US" sz="2800" b="1" i="1" dirty="0" smtClean="0">
                <a:solidFill>
                  <a:srgbClr val="B08D2F"/>
                </a:solidFill>
              </a:rPr>
              <a:t>“Our state’s future depends upon it!”</a:t>
            </a:r>
          </a:p>
        </p:txBody>
      </p:sp>
      <p:pic>
        <p:nvPicPr>
          <p:cNvPr id="4" name="Picture 3" descr="logo_thinker_only.png"/>
          <p:cNvPicPr>
            <a:picLocks noChangeAspect="1"/>
          </p:cNvPicPr>
          <p:nvPr/>
        </p:nvPicPr>
        <p:blipFill>
          <a:blip r:embed="rId3"/>
          <a:stretch>
            <a:fillRect/>
          </a:stretch>
        </p:blipFill>
        <p:spPr>
          <a:xfrm>
            <a:off x="8035637" y="5431008"/>
            <a:ext cx="1108363" cy="1426991"/>
          </a:xfrm>
          <a:prstGeom prst="rect">
            <a:avLst/>
          </a:prstGeom>
        </p:spPr>
      </p:pic>
    </p:spTree>
    <p:extLst>
      <p:ext uri="{BB962C8B-B14F-4D97-AF65-F5344CB8AC3E}">
        <p14:creationId xmlns:p14="http://schemas.microsoft.com/office/powerpoint/2010/main" val="23101355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800" dirty="0">
                <a:solidFill>
                  <a:srgbClr val="B08D2F"/>
                </a:solidFill>
              </a:rPr>
              <a:t>Elevate </a:t>
            </a:r>
            <a:r>
              <a:rPr lang="en-US" sz="2800" dirty="0" smtClean="0">
                <a:solidFill>
                  <a:srgbClr val="B08D2F"/>
                </a:solidFill>
              </a:rPr>
              <a:t>Montana: PLAN - </a:t>
            </a:r>
            <a:r>
              <a:rPr lang="en-US" sz="2000" dirty="0" smtClean="0">
                <a:solidFill>
                  <a:srgbClr val="B08D2F"/>
                </a:solidFill>
              </a:rPr>
              <a:t>Various funding streams</a:t>
            </a:r>
            <a:br>
              <a:rPr lang="en-US" sz="2000" dirty="0" smtClean="0">
                <a:solidFill>
                  <a:srgbClr val="B08D2F"/>
                </a:solidFill>
              </a:rPr>
            </a:br>
            <a:r>
              <a:rPr lang="en-US" sz="2000" dirty="0" smtClean="0">
                <a:solidFill>
                  <a:srgbClr val="B08D2F"/>
                </a:solidFill>
              </a:rPr>
              <a:t>Examples of actions:</a:t>
            </a:r>
            <a:endParaRPr lang="en-US" sz="2000" dirty="0">
              <a:solidFill>
                <a:schemeClr val="tx2">
                  <a:lumMod val="75000"/>
                  <a:lumOff val="25000"/>
                </a:schemeClr>
              </a:solidFill>
            </a:endParaRPr>
          </a:p>
        </p:txBody>
      </p:sp>
      <p:sp>
        <p:nvSpPr>
          <p:cNvPr id="3" name="Content Placeholder 2"/>
          <p:cNvSpPr>
            <a:spLocks noGrp="1"/>
          </p:cNvSpPr>
          <p:nvPr>
            <p:ph idx="1"/>
          </p:nvPr>
        </p:nvSpPr>
        <p:spPr>
          <a:xfrm>
            <a:off x="1164675" y="1801906"/>
            <a:ext cx="7272339" cy="4324257"/>
          </a:xfrm>
        </p:spPr>
        <p:txBody>
          <a:bodyPr>
            <a:normAutofit fontScale="85000" lnSpcReduction="20000"/>
          </a:bodyPr>
          <a:lstStyle/>
          <a:p>
            <a:r>
              <a:rPr lang="en-US" b="1" dirty="0" smtClean="0">
                <a:solidFill>
                  <a:srgbClr val="B08D2F"/>
                </a:solidFill>
              </a:rPr>
              <a:t>Tribal Leaders Council support</a:t>
            </a:r>
            <a:r>
              <a:rPr lang="en-US" b="1" i="1" u="sng" dirty="0" smtClean="0">
                <a:solidFill>
                  <a:srgbClr val="B08D2F"/>
                </a:solidFill>
              </a:rPr>
              <a:t>: “Culture as prevention &amp; protection”</a:t>
            </a:r>
            <a:r>
              <a:rPr lang="en-US" b="1" i="1" dirty="0" smtClean="0">
                <a:solidFill>
                  <a:srgbClr val="B08D2F"/>
                </a:solidFill>
              </a:rPr>
              <a:t>*                       Maslow </a:t>
            </a:r>
            <a:r>
              <a:rPr lang="mr-IN" b="1" i="1" dirty="0" smtClean="0">
                <a:solidFill>
                  <a:srgbClr val="B08D2F"/>
                </a:solidFill>
              </a:rPr>
              <a:t>–</a:t>
            </a:r>
            <a:r>
              <a:rPr lang="en-US" b="1" i="1" dirty="0" smtClean="0">
                <a:solidFill>
                  <a:srgbClr val="B08D2F"/>
                </a:solidFill>
              </a:rPr>
              <a:t> Blackfeet community                                                                “</a:t>
            </a:r>
            <a:r>
              <a:rPr lang="en-US" b="1" dirty="0" smtClean="0">
                <a:solidFill>
                  <a:srgbClr val="B08D2F"/>
                </a:solidFill>
              </a:rPr>
              <a:t>Love &amp; connection</a:t>
            </a:r>
            <a:r>
              <a:rPr lang="en-US" b="1" i="1" dirty="0" smtClean="0">
                <a:solidFill>
                  <a:srgbClr val="B08D2F"/>
                </a:solidFill>
              </a:rPr>
              <a:t>” </a:t>
            </a:r>
            <a:r>
              <a:rPr lang="en-US" b="1" dirty="0" smtClean="0">
                <a:solidFill>
                  <a:srgbClr val="B08D2F"/>
                </a:solidFill>
              </a:rPr>
              <a:t>Used </a:t>
            </a:r>
            <a:r>
              <a:rPr lang="en-US" b="1" u="sng" dirty="0" smtClean="0">
                <a:solidFill>
                  <a:srgbClr val="B08D2F"/>
                </a:solidFill>
              </a:rPr>
              <a:t>Maslow</a:t>
            </a:r>
            <a:r>
              <a:rPr lang="en-US" b="1" dirty="0" smtClean="0">
                <a:solidFill>
                  <a:srgbClr val="B08D2F"/>
                </a:solidFill>
              </a:rPr>
              <a:t>’s hierarchy of needs* </a:t>
            </a:r>
          </a:p>
          <a:p>
            <a:r>
              <a:rPr lang="en-US" b="1" dirty="0" smtClean="0">
                <a:solidFill>
                  <a:srgbClr val="B08D2F"/>
                </a:solidFill>
              </a:rPr>
              <a:t>Government &amp; Tribal systems, Health, Education (schools), Social care, Justice, State, County &amp; City leaders,  Police, Courts, Prisons, Businesses, Law School, churches</a:t>
            </a:r>
          </a:p>
          <a:p>
            <a:r>
              <a:rPr lang="en-US" b="1" dirty="0" smtClean="0">
                <a:solidFill>
                  <a:srgbClr val="B08D2F"/>
                </a:solidFill>
              </a:rPr>
              <a:t>Zero to three, Parenting programmes, teen agencies, family planning, family violence “Hurt people, hurt people”</a:t>
            </a:r>
          </a:p>
          <a:p>
            <a:r>
              <a:rPr lang="en-US" b="1" dirty="0" smtClean="0">
                <a:solidFill>
                  <a:srgbClr val="B08D2F"/>
                </a:solidFill>
              </a:rPr>
              <a:t>11,000 people ACEs trained (MARC: Mobilising Action for Resilient Communities) &amp; “ACE Master Trainers”</a:t>
            </a:r>
          </a:p>
          <a:p>
            <a:r>
              <a:rPr lang="en-US" b="1" dirty="0" smtClean="0">
                <a:solidFill>
                  <a:srgbClr val="B08D2F"/>
                </a:solidFill>
              </a:rPr>
              <a:t>Films “Resilience” and “Paper Tigers” free &amp; often, Summits</a:t>
            </a:r>
          </a:p>
          <a:p>
            <a:r>
              <a:rPr lang="en-US" b="1" dirty="0" smtClean="0">
                <a:solidFill>
                  <a:srgbClr val="B08D2F"/>
                </a:solidFill>
              </a:rPr>
              <a:t>Mass </a:t>
            </a:r>
            <a:r>
              <a:rPr lang="en-US" b="1" dirty="0">
                <a:solidFill>
                  <a:srgbClr val="B08D2F"/>
                </a:solidFill>
              </a:rPr>
              <a:t>media </a:t>
            </a:r>
            <a:r>
              <a:rPr lang="en-US" b="1" dirty="0" smtClean="0">
                <a:solidFill>
                  <a:srgbClr val="B08D2F"/>
                </a:solidFill>
              </a:rPr>
              <a:t>campaign</a:t>
            </a:r>
            <a:endParaRPr lang="en-US" b="1" dirty="0">
              <a:solidFill>
                <a:srgbClr val="B08D2F"/>
              </a:solidFill>
            </a:endParaRPr>
          </a:p>
          <a:p>
            <a:endParaRPr lang="en-US" b="1" dirty="0" smtClean="0">
              <a:solidFill>
                <a:srgbClr val="B08D2F"/>
              </a:solidFill>
            </a:endParaRPr>
          </a:p>
          <a:p>
            <a:endParaRPr lang="en-US" b="1" dirty="0">
              <a:solidFill>
                <a:srgbClr val="B08D2F"/>
              </a:solidFill>
            </a:endParaRPr>
          </a:p>
          <a:p>
            <a:pPr marL="0" indent="0">
              <a:buNone/>
            </a:pPr>
            <a:endParaRPr lang="en-US" b="1" dirty="0" smtClean="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431008"/>
            <a:ext cx="1108363" cy="1426991"/>
          </a:xfrm>
          <a:prstGeom prst="rect">
            <a:avLst/>
          </a:prstGeom>
        </p:spPr>
      </p:pic>
    </p:spTree>
    <p:extLst>
      <p:ext uri="{BB962C8B-B14F-4D97-AF65-F5344CB8AC3E}">
        <p14:creationId xmlns:p14="http://schemas.microsoft.com/office/powerpoint/2010/main" val="16581787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lgn="ctr">
              <a:buNone/>
            </a:pPr>
            <a:endParaRPr lang="en-US" dirty="0" smtClean="0">
              <a:solidFill>
                <a:srgbClr val="B08D2F"/>
              </a:solidFill>
            </a:endParaRPr>
          </a:p>
          <a:p>
            <a:pPr marL="0" indent="0" algn="ctr">
              <a:buNone/>
            </a:pPr>
            <a:endParaRPr lang="en-US"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431008"/>
            <a:ext cx="1108363" cy="1426991"/>
          </a:xfrm>
          <a:prstGeom prst="rect">
            <a:avLst/>
          </a:prstGeom>
        </p:spPr>
      </p:pic>
      <p:pic>
        <p:nvPicPr>
          <p:cNvPr id="5" name="Picture 4" descr="aising awareness"/>
          <p:cNvPicPr/>
          <p:nvPr/>
        </p:nvPicPr>
        <p:blipFill>
          <a:blip r:embed="rId4">
            <a:extLst>
              <a:ext uri="{28A0092B-C50C-407E-A947-70E740481C1C}">
                <a14:useLocalDpi xmlns:a14="http://schemas.microsoft.com/office/drawing/2010/main" val="0"/>
              </a:ext>
            </a:extLst>
          </a:blip>
          <a:srcRect/>
          <a:stretch>
            <a:fillRect/>
          </a:stretch>
        </p:blipFill>
        <p:spPr bwMode="auto">
          <a:xfrm>
            <a:off x="2397759" y="428909"/>
            <a:ext cx="5357919" cy="5624830"/>
          </a:xfrm>
          <a:prstGeom prst="rect">
            <a:avLst/>
          </a:prstGeom>
          <a:noFill/>
          <a:ln>
            <a:noFill/>
          </a:ln>
        </p:spPr>
      </p:pic>
    </p:spTree>
    <p:extLst>
      <p:ext uri="{BB962C8B-B14F-4D97-AF65-F5344CB8AC3E}">
        <p14:creationId xmlns:p14="http://schemas.microsoft.com/office/powerpoint/2010/main" val="27181441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80000"/>
              </a:lnSpc>
            </a:pPr>
            <a:r>
              <a:rPr lang="en-US" sz="2000" dirty="0" smtClean="0">
                <a:solidFill>
                  <a:srgbClr val="B08D2F"/>
                </a:solidFill>
              </a:rPr>
              <a:t/>
            </a:r>
            <a:br>
              <a:rPr lang="en-US" sz="2000" dirty="0" smtClean="0">
                <a:solidFill>
                  <a:srgbClr val="B08D2F"/>
                </a:solidFill>
              </a:rPr>
            </a:br>
            <a:r>
              <a:rPr lang="en-US" sz="2000" dirty="0" smtClean="0">
                <a:solidFill>
                  <a:srgbClr val="B08D2F"/>
                </a:solidFill>
              </a:rPr>
              <a:t>2018 - The </a:t>
            </a:r>
            <a:r>
              <a:rPr lang="en-US" sz="2000" dirty="0">
                <a:solidFill>
                  <a:srgbClr val="B08D2F"/>
                </a:solidFill>
              </a:rPr>
              <a:t>Trauma-informed care resolution (443) passed in the </a:t>
            </a:r>
            <a:r>
              <a:rPr lang="en-US" sz="2000" dirty="0" smtClean="0">
                <a:solidFill>
                  <a:srgbClr val="B08D2F"/>
                </a:solidFill>
              </a:rPr>
              <a:t>House of </a:t>
            </a:r>
            <a:r>
              <a:rPr lang="en-US" sz="2000" dirty="0">
                <a:solidFill>
                  <a:srgbClr val="B08D2F"/>
                </a:solidFill>
              </a:rPr>
              <a:t>Representatives on Feb. </a:t>
            </a:r>
            <a:r>
              <a:rPr lang="en-US" sz="2000" dirty="0" smtClean="0">
                <a:solidFill>
                  <a:srgbClr val="B08D2F"/>
                </a:solidFill>
              </a:rPr>
              <a:t>26</a:t>
            </a:r>
            <a:r>
              <a:rPr lang="en-US" sz="2000" dirty="0">
                <a:solidFill>
                  <a:srgbClr val="B08D2F"/>
                </a:solidFill>
              </a:rPr>
              <a:t/>
            </a:r>
            <a:br>
              <a:rPr lang="en-US" sz="2000" dirty="0">
                <a:solidFill>
                  <a:srgbClr val="B08D2F"/>
                </a:solidFill>
              </a:rPr>
            </a:br>
            <a:r>
              <a:rPr lang="en-US" sz="2000" dirty="0" smtClean="0">
                <a:solidFill>
                  <a:srgbClr val="B08D2F"/>
                </a:solidFill>
              </a:rPr>
              <a:t/>
            </a:r>
            <a:br>
              <a:rPr lang="en-US" sz="2000" dirty="0" smtClean="0">
                <a:solidFill>
                  <a:srgbClr val="B08D2F"/>
                </a:solidFill>
              </a:rPr>
            </a:br>
            <a:r>
              <a:rPr lang="en-US" sz="1600" i="1" dirty="0" smtClean="0">
                <a:solidFill>
                  <a:srgbClr val="B2901A"/>
                </a:solidFill>
              </a:rPr>
              <a:t> “trauma </a:t>
            </a:r>
            <a:r>
              <a:rPr lang="en-US" sz="1600" i="1" dirty="0">
                <a:solidFill>
                  <a:srgbClr val="B2901A"/>
                </a:solidFill>
              </a:rPr>
              <a:t>informed care should be part of any fabric of any system of care at the </a:t>
            </a:r>
            <a:r>
              <a:rPr lang="en-US" sz="1600" i="1" u="sng" dirty="0">
                <a:solidFill>
                  <a:srgbClr val="B2901A"/>
                </a:solidFill>
              </a:rPr>
              <a:t>Federal</a:t>
            </a:r>
            <a:r>
              <a:rPr lang="en-US" sz="1600" i="1" dirty="0">
                <a:solidFill>
                  <a:srgbClr val="B2901A"/>
                </a:solidFill>
              </a:rPr>
              <a:t> level”</a:t>
            </a:r>
            <a:br>
              <a:rPr lang="en-US" sz="1600" i="1" dirty="0">
                <a:solidFill>
                  <a:srgbClr val="B2901A"/>
                </a:solidFill>
              </a:rPr>
            </a:br>
            <a:endParaRPr lang="en-US" sz="1600" i="1" dirty="0">
              <a:solidFill>
                <a:srgbClr val="B2901A"/>
              </a:solidFill>
            </a:endParaRPr>
          </a:p>
        </p:txBody>
      </p:sp>
      <p:sp>
        <p:nvSpPr>
          <p:cNvPr id="3" name="Content Placeholder 2"/>
          <p:cNvSpPr>
            <a:spLocks noGrp="1"/>
          </p:cNvSpPr>
          <p:nvPr>
            <p:ph idx="1"/>
          </p:nvPr>
        </p:nvSpPr>
        <p:spPr/>
        <p:txBody>
          <a:bodyPr>
            <a:normAutofit lnSpcReduction="10000"/>
          </a:bodyPr>
          <a:lstStyle/>
          <a:p>
            <a:r>
              <a:rPr lang="en-US" b="1" dirty="0" smtClean="0">
                <a:solidFill>
                  <a:srgbClr val="B08D2F"/>
                </a:solidFill>
              </a:rPr>
              <a:t>Focus on addiction </a:t>
            </a:r>
            <a:r>
              <a:rPr lang="mr-IN" b="1" dirty="0" smtClean="0">
                <a:solidFill>
                  <a:srgbClr val="B08D2F"/>
                </a:solidFill>
              </a:rPr>
              <a:t>–</a:t>
            </a:r>
            <a:r>
              <a:rPr lang="en-US" b="1" dirty="0" smtClean="0">
                <a:solidFill>
                  <a:srgbClr val="B08D2F"/>
                </a:solidFill>
              </a:rPr>
              <a:t> a health issue rather than a crime (where possible), compassionate care</a:t>
            </a:r>
          </a:p>
          <a:p>
            <a:r>
              <a:rPr lang="en-US" b="1" dirty="0" smtClean="0">
                <a:solidFill>
                  <a:srgbClr val="B08D2F"/>
                </a:solidFill>
              </a:rPr>
              <a:t>Tribal customs promoted to build resilience, sports</a:t>
            </a:r>
          </a:p>
          <a:p>
            <a:r>
              <a:rPr lang="en-US" b="1" dirty="0" smtClean="0">
                <a:solidFill>
                  <a:srgbClr val="B08D2F"/>
                </a:solidFill>
              </a:rPr>
              <a:t>QPR, SafeTalk, ASIST - for suicide reduction</a:t>
            </a:r>
          </a:p>
          <a:p>
            <a:r>
              <a:rPr lang="en-US" b="1" dirty="0" smtClean="0">
                <a:solidFill>
                  <a:srgbClr val="B08D2F"/>
                </a:solidFill>
              </a:rPr>
              <a:t>Trauma informed schools &amp;  the “Barr method: Building assets, Reducing </a:t>
            </a:r>
            <a:r>
              <a:rPr lang="en-US" b="1" dirty="0">
                <a:solidFill>
                  <a:srgbClr val="B08D2F"/>
                </a:solidFill>
              </a:rPr>
              <a:t>R</a:t>
            </a:r>
            <a:r>
              <a:rPr lang="en-US" b="1" dirty="0" smtClean="0">
                <a:solidFill>
                  <a:srgbClr val="B08D2F"/>
                </a:solidFill>
              </a:rPr>
              <a:t>isks”</a:t>
            </a:r>
          </a:p>
          <a:p>
            <a:r>
              <a:rPr lang="en-US" b="1" dirty="0" smtClean="0">
                <a:solidFill>
                  <a:srgbClr val="B08D2F"/>
                </a:solidFill>
              </a:rPr>
              <a:t>“Personal Responsibility Education Programme”</a:t>
            </a:r>
          </a:p>
          <a:p>
            <a:r>
              <a:rPr lang="en-US" b="1" dirty="0" smtClean="0">
                <a:solidFill>
                  <a:srgbClr val="B08D2F"/>
                </a:solidFill>
              </a:rPr>
              <a:t>2-1-1 State line/website connects to </a:t>
            </a:r>
            <a:r>
              <a:rPr lang="en-US" b="1" i="1" u="sng" dirty="0" smtClean="0">
                <a:solidFill>
                  <a:srgbClr val="B08D2F"/>
                </a:solidFill>
              </a:rPr>
              <a:t>any health or human service </a:t>
            </a:r>
            <a:r>
              <a:rPr lang="en-US" b="1" dirty="0" smtClean="0">
                <a:solidFill>
                  <a:srgbClr val="B08D2F"/>
                </a:solidFill>
              </a:rPr>
              <a:t>24/7                            (911 = emergency)</a:t>
            </a:r>
          </a:p>
          <a:p>
            <a:endParaRPr lang="en-US" b="1" dirty="0" smtClean="0">
              <a:solidFill>
                <a:srgbClr val="B08D2F"/>
              </a:solidFill>
            </a:endParaRPr>
          </a:p>
          <a:p>
            <a:endParaRPr lang="en-US" b="1" dirty="0" smtClean="0">
              <a:solidFill>
                <a:srgbClr val="B08D2F"/>
              </a:solidFill>
            </a:endParaRPr>
          </a:p>
          <a:p>
            <a:endParaRPr lang="en-US"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431008"/>
            <a:ext cx="1108363" cy="1426991"/>
          </a:xfrm>
          <a:prstGeom prst="rect">
            <a:avLst/>
          </a:prstGeom>
        </p:spPr>
      </p:pic>
    </p:spTree>
    <p:extLst>
      <p:ext uri="{BB962C8B-B14F-4D97-AF65-F5344CB8AC3E}">
        <p14:creationId xmlns:p14="http://schemas.microsoft.com/office/powerpoint/2010/main" val="213465421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solidFill>
                  <a:srgbClr val="B2901A"/>
                </a:solidFill>
              </a:rPr>
              <a:t>Examples of positive changes made 2016/17</a:t>
            </a:r>
            <a:endParaRPr lang="en-US" sz="2400" dirty="0">
              <a:solidFill>
                <a:srgbClr val="B2901A"/>
              </a:solidFill>
            </a:endParaRPr>
          </a:p>
        </p:txBody>
      </p:sp>
      <p:sp>
        <p:nvSpPr>
          <p:cNvPr id="3" name="Content Placeholder 2"/>
          <p:cNvSpPr>
            <a:spLocks noGrp="1"/>
          </p:cNvSpPr>
          <p:nvPr>
            <p:ph idx="1"/>
          </p:nvPr>
        </p:nvSpPr>
        <p:spPr/>
        <p:txBody>
          <a:bodyPr>
            <a:normAutofit fontScale="92500"/>
          </a:bodyPr>
          <a:lstStyle/>
          <a:p>
            <a:r>
              <a:rPr lang="en-US" b="1" i="1" u="sng" dirty="0" smtClean="0">
                <a:solidFill>
                  <a:schemeClr val="tx2">
                    <a:lumMod val="75000"/>
                    <a:lumOff val="25000"/>
                  </a:schemeClr>
                </a:solidFill>
              </a:rPr>
              <a:t>Up</a:t>
            </a:r>
            <a:r>
              <a:rPr lang="en-US" b="1" dirty="0" smtClean="0">
                <a:solidFill>
                  <a:schemeClr val="tx2">
                    <a:lumMod val="75000"/>
                    <a:lumOff val="25000"/>
                  </a:schemeClr>
                </a:solidFill>
              </a:rPr>
              <a:t>: </a:t>
            </a:r>
            <a:r>
              <a:rPr lang="en-US" dirty="0" smtClean="0">
                <a:solidFill>
                  <a:schemeClr val="tx2">
                    <a:lumMod val="75000"/>
                    <a:lumOff val="25000"/>
                  </a:schemeClr>
                </a:solidFill>
              </a:rPr>
              <a:t>Public awareness of ACEs and what helps resilience</a:t>
            </a:r>
          </a:p>
          <a:p>
            <a:r>
              <a:rPr lang="en-US" dirty="0" smtClean="0">
                <a:solidFill>
                  <a:schemeClr val="tx2">
                    <a:lumMod val="75000"/>
                    <a:lumOff val="25000"/>
                  </a:schemeClr>
                </a:solidFill>
              </a:rPr>
              <a:t>Reported “More supportive neighborhoods”</a:t>
            </a:r>
          </a:p>
          <a:p>
            <a:r>
              <a:rPr lang="en-US" dirty="0" smtClean="0">
                <a:solidFill>
                  <a:schemeClr val="tx2">
                    <a:lumMod val="75000"/>
                    <a:lumOff val="25000"/>
                  </a:schemeClr>
                </a:solidFill>
              </a:rPr>
              <a:t>Organisational awareness &amp; changing practices (i.e. “trauma informed care in practice”)</a:t>
            </a:r>
          </a:p>
          <a:p>
            <a:r>
              <a:rPr lang="en-US" b="1" i="1" u="sng" dirty="0" smtClean="0">
                <a:solidFill>
                  <a:schemeClr val="tx2">
                    <a:lumMod val="75000"/>
                    <a:lumOff val="25000"/>
                  </a:schemeClr>
                </a:solidFill>
              </a:rPr>
              <a:t>Down</a:t>
            </a:r>
            <a:r>
              <a:rPr lang="en-US" b="1" dirty="0" smtClean="0">
                <a:solidFill>
                  <a:schemeClr val="tx2">
                    <a:lumMod val="75000"/>
                    <a:lumOff val="25000"/>
                  </a:schemeClr>
                </a:solidFill>
              </a:rPr>
              <a:t>: </a:t>
            </a:r>
            <a:r>
              <a:rPr lang="en-US" dirty="0" smtClean="0">
                <a:solidFill>
                  <a:schemeClr val="tx2">
                    <a:lumMod val="75000"/>
                    <a:lumOff val="25000"/>
                  </a:schemeClr>
                </a:solidFill>
              </a:rPr>
              <a:t>Restorative Justice system: Children in Justice system much lower </a:t>
            </a:r>
          </a:p>
          <a:p>
            <a:r>
              <a:rPr lang="en-US" dirty="0" smtClean="0">
                <a:solidFill>
                  <a:schemeClr val="tx2">
                    <a:lumMod val="75000"/>
                    <a:lumOff val="25000"/>
                  </a:schemeClr>
                </a:solidFill>
              </a:rPr>
              <a:t>70% students reported less impact of trauma in school situation after trauma training &amp; school developments.</a:t>
            </a: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370075696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90000"/>
              </a:lnSpc>
            </a:pPr>
            <a:r>
              <a:rPr lang="en-US" sz="3600" dirty="0" smtClean="0">
                <a:solidFill>
                  <a:srgbClr val="B08D2F"/>
                </a:solidFill>
              </a:rPr>
              <a:t/>
            </a:r>
            <a:br>
              <a:rPr lang="en-US" sz="3600" dirty="0" smtClean="0">
                <a:solidFill>
                  <a:srgbClr val="B08D2F"/>
                </a:solidFill>
              </a:rPr>
            </a:br>
            <a:r>
              <a:rPr lang="en-US" sz="3600" dirty="0">
                <a:solidFill>
                  <a:srgbClr val="B08D2F"/>
                </a:solidFill>
              </a:rPr>
              <a:t/>
            </a:r>
            <a:br>
              <a:rPr lang="en-US" sz="3600" dirty="0">
                <a:solidFill>
                  <a:srgbClr val="B08D2F"/>
                </a:solidFill>
              </a:rPr>
            </a:br>
            <a:r>
              <a:rPr lang="en-US" sz="2800" dirty="0" smtClean="0">
                <a:solidFill>
                  <a:srgbClr val="B08D2F"/>
                </a:solidFill>
              </a:rPr>
              <a:t>Janet’s starter NZ plan for </a:t>
            </a:r>
            <a:r>
              <a:rPr lang="en-US" sz="2800" dirty="0" smtClean="0">
                <a:solidFill>
                  <a:srgbClr val="B08D2F"/>
                </a:solidFill>
              </a:rPr>
              <a:t>flourishing </a:t>
            </a:r>
            <a:r>
              <a:rPr lang="en-US" sz="3600" dirty="0" smtClean="0">
                <a:solidFill>
                  <a:srgbClr val="B08D2F"/>
                </a:solidFill>
              </a:rPr>
              <a:t/>
            </a:r>
            <a:br>
              <a:rPr lang="en-US" sz="3600" dirty="0" smtClean="0">
                <a:solidFill>
                  <a:srgbClr val="B08D2F"/>
                </a:solidFill>
              </a:rPr>
            </a:br>
            <a:r>
              <a:rPr lang="en-US" sz="1800" i="1" dirty="0" smtClean="0">
                <a:solidFill>
                  <a:srgbClr val="B08D2F"/>
                </a:solidFill>
              </a:rPr>
              <a:t>Maori </a:t>
            </a:r>
            <a:r>
              <a:rPr lang="en-US" sz="1800" i="1" dirty="0">
                <a:solidFill>
                  <a:srgbClr val="B08D2F"/>
                </a:solidFill>
              </a:rPr>
              <a:t>for Maori, </a:t>
            </a:r>
            <a:r>
              <a:rPr lang="en-US" sz="1800" i="1" dirty="0" smtClean="0">
                <a:solidFill>
                  <a:srgbClr val="B08D2F"/>
                </a:solidFill>
              </a:rPr>
              <a:t>Pacifika </a:t>
            </a:r>
            <a:r>
              <a:rPr lang="en-US" sz="1800" i="1" dirty="0">
                <a:solidFill>
                  <a:srgbClr val="B08D2F"/>
                </a:solidFill>
              </a:rPr>
              <a:t>for </a:t>
            </a:r>
            <a:r>
              <a:rPr lang="en-US" sz="1800" i="1" dirty="0" smtClean="0">
                <a:solidFill>
                  <a:srgbClr val="B08D2F"/>
                </a:solidFill>
              </a:rPr>
              <a:t>Pacifika &amp; share results</a:t>
            </a:r>
            <a:r>
              <a:rPr lang="en-US" sz="3600" dirty="0">
                <a:solidFill>
                  <a:srgbClr val="B08D2F"/>
                </a:solidFill>
              </a:rPr>
              <a:t/>
            </a:r>
            <a:br>
              <a:rPr lang="en-US" sz="3600" dirty="0">
                <a:solidFill>
                  <a:srgbClr val="B08D2F"/>
                </a:solidFill>
              </a:rPr>
            </a:br>
            <a:endParaRPr lang="en-US" sz="3600" dirty="0">
              <a:solidFill>
                <a:srgbClr val="B08D2F"/>
              </a:solidFill>
            </a:endParaRPr>
          </a:p>
        </p:txBody>
      </p:sp>
      <p:sp>
        <p:nvSpPr>
          <p:cNvPr id="3" name="Content Placeholder 2"/>
          <p:cNvSpPr>
            <a:spLocks noGrp="1"/>
          </p:cNvSpPr>
          <p:nvPr>
            <p:ph idx="1"/>
          </p:nvPr>
        </p:nvSpPr>
        <p:spPr/>
        <p:txBody>
          <a:bodyPr>
            <a:normAutofit fontScale="47500" lnSpcReduction="20000"/>
          </a:bodyPr>
          <a:lstStyle/>
          <a:p>
            <a:r>
              <a:rPr lang="en-US" b="1" i="1" u="sng" dirty="0" smtClean="0">
                <a:solidFill>
                  <a:srgbClr val="B08D2F"/>
                </a:solidFill>
              </a:rPr>
              <a:t>Building healthy public policies</a:t>
            </a:r>
            <a:r>
              <a:rPr lang="en-US" b="1" dirty="0" smtClean="0">
                <a:solidFill>
                  <a:srgbClr val="B08D2F"/>
                </a:solidFill>
              </a:rPr>
              <a:t>: Include first 1000 days &amp; wellbeing &amp; ACEs &amp; resilience &amp; trauma informed care in all policy work across government. Start with pregnant mums. Better access to MH &amp; A services in the community. Develop personal skills in public</a:t>
            </a:r>
          </a:p>
          <a:p>
            <a:r>
              <a:rPr lang="en-US" b="1" i="1" u="sng" dirty="0" smtClean="0">
                <a:solidFill>
                  <a:srgbClr val="B08D2F"/>
                </a:solidFill>
              </a:rPr>
              <a:t>Creating supportive environments: </a:t>
            </a:r>
            <a:r>
              <a:rPr lang="en-US" b="1" dirty="0" smtClean="0">
                <a:solidFill>
                  <a:srgbClr val="B08D2F"/>
                </a:solidFill>
              </a:rPr>
              <a:t>Community based MH &amp; A, better access to housing, income, employment education, health </a:t>
            </a:r>
            <a:r>
              <a:rPr lang="en-US" b="1" dirty="0" err="1" smtClean="0">
                <a:solidFill>
                  <a:srgbClr val="B08D2F"/>
                </a:solidFill>
              </a:rPr>
              <a:t>etc</a:t>
            </a:r>
            <a:endParaRPr lang="en-US" b="1" dirty="0" smtClean="0">
              <a:solidFill>
                <a:srgbClr val="B08D2F"/>
              </a:solidFill>
            </a:endParaRPr>
          </a:p>
          <a:p>
            <a:r>
              <a:rPr lang="en-US" b="1" i="1" u="sng" dirty="0" smtClean="0">
                <a:solidFill>
                  <a:srgbClr val="B08D2F"/>
                </a:solidFill>
              </a:rPr>
              <a:t>Strengthening community action: </a:t>
            </a:r>
            <a:r>
              <a:rPr lang="en-US" b="1" i="1" dirty="0" smtClean="0">
                <a:solidFill>
                  <a:srgbClr val="B08D2F"/>
                </a:solidFill>
              </a:rPr>
              <a:t>P</a:t>
            </a:r>
            <a:r>
              <a:rPr lang="en-US" b="1" dirty="0" smtClean="0">
                <a:solidFill>
                  <a:srgbClr val="B08D2F"/>
                </a:solidFill>
              </a:rPr>
              <a:t>ublic education of ACEs science (as above via mass media &amp; community action) &amp; strengthen public knowledge of first 1000 days, parenting, resilience </a:t>
            </a:r>
          </a:p>
          <a:p>
            <a:r>
              <a:rPr lang="en-US" b="1" i="1" u="sng" dirty="0" smtClean="0">
                <a:solidFill>
                  <a:srgbClr val="B08D2F"/>
                </a:solidFill>
              </a:rPr>
              <a:t>Workforce development across government</a:t>
            </a:r>
            <a:r>
              <a:rPr lang="en-US" b="1" dirty="0" smtClean="0">
                <a:solidFill>
                  <a:srgbClr val="B08D2F"/>
                </a:solidFill>
              </a:rPr>
              <a:t>: </a:t>
            </a:r>
            <a:r>
              <a:rPr lang="en-US" b="1" dirty="0">
                <a:solidFill>
                  <a:srgbClr val="B08D2F"/>
                </a:solidFill>
              </a:rPr>
              <a:t>Work towards an across-Government </a:t>
            </a:r>
            <a:r>
              <a:rPr lang="en-US" b="1" dirty="0" smtClean="0">
                <a:solidFill>
                  <a:srgbClr val="B08D2F"/>
                </a:solidFill>
              </a:rPr>
              <a:t>trauma informed care workforce </a:t>
            </a:r>
            <a:r>
              <a:rPr lang="en-US" b="1" dirty="0">
                <a:solidFill>
                  <a:srgbClr val="B08D2F"/>
                </a:solidFill>
              </a:rPr>
              <a:t>development framework to suit the NZ context (</a:t>
            </a:r>
            <a:r>
              <a:rPr lang="en-US" b="1" dirty="0" smtClean="0">
                <a:solidFill>
                  <a:srgbClr val="B08D2F"/>
                </a:solidFill>
              </a:rPr>
              <a:t>e.g. adapt Scotland’s work)? Compassion, empathy, </a:t>
            </a:r>
            <a:r>
              <a:rPr lang="en-US" b="1" dirty="0" smtClean="0">
                <a:solidFill>
                  <a:srgbClr val="B08D2F"/>
                </a:solidFill>
              </a:rPr>
              <a:t>connection &amp; </a:t>
            </a:r>
            <a:r>
              <a:rPr lang="en-US" b="1" smtClean="0">
                <a:solidFill>
                  <a:srgbClr val="B08D2F"/>
                </a:solidFill>
              </a:rPr>
              <a:t>engagement skills</a:t>
            </a:r>
            <a:endParaRPr lang="en-US" b="1" dirty="0" smtClean="0">
              <a:solidFill>
                <a:srgbClr val="B08D2F"/>
              </a:solidFill>
            </a:endParaRPr>
          </a:p>
          <a:p>
            <a:r>
              <a:rPr lang="en-US" b="1" u="sng" dirty="0" smtClean="0">
                <a:solidFill>
                  <a:srgbClr val="B08D2F"/>
                </a:solidFill>
              </a:rPr>
              <a:t>MH &amp; A </a:t>
            </a:r>
            <a:r>
              <a:rPr lang="mr-IN" b="1" u="sng" dirty="0" smtClean="0">
                <a:solidFill>
                  <a:srgbClr val="B08D2F"/>
                </a:solidFill>
              </a:rPr>
              <a:t>–</a:t>
            </a:r>
            <a:r>
              <a:rPr lang="en-US" b="1" u="sng" dirty="0" smtClean="0">
                <a:solidFill>
                  <a:srgbClr val="B08D2F"/>
                </a:solidFill>
              </a:rPr>
              <a:t> Inquiry recommendations:</a:t>
            </a:r>
            <a:r>
              <a:rPr lang="en-US" b="1" dirty="0" smtClean="0">
                <a:solidFill>
                  <a:srgbClr val="B08D2F"/>
                </a:solidFill>
              </a:rPr>
              <a:t> action them</a:t>
            </a:r>
          </a:p>
          <a:p>
            <a:r>
              <a:rPr lang="en-US" b="1" u="sng" dirty="0" smtClean="0">
                <a:solidFill>
                  <a:srgbClr val="B08D2F"/>
                </a:solidFill>
              </a:rPr>
              <a:t>MH &amp; A workforce development</a:t>
            </a:r>
            <a:r>
              <a:rPr lang="en-US" b="1" dirty="0" smtClean="0">
                <a:solidFill>
                  <a:srgbClr val="B08D2F"/>
                </a:solidFill>
              </a:rPr>
              <a:t>: commend the practical work by Werry Whakaruru (</a:t>
            </a:r>
            <a:r>
              <a:rPr lang="en-US" b="1" dirty="0" smtClean="0">
                <a:solidFill>
                  <a:srgbClr val="B08D2F"/>
                </a:solidFill>
              </a:rPr>
              <a:t>Goodfellow Unit training </a:t>
            </a:r>
            <a:r>
              <a:rPr lang="en-US" b="1" dirty="0" smtClean="0">
                <a:solidFill>
                  <a:srgbClr val="B08D2F"/>
                </a:solidFill>
              </a:rPr>
              <a:t>modules), and research by Te </a:t>
            </a:r>
            <a:r>
              <a:rPr lang="en-US" b="1" dirty="0">
                <a:solidFill>
                  <a:srgbClr val="B08D2F"/>
                </a:solidFill>
              </a:rPr>
              <a:t>Pou, Te Rau Matatini and Le </a:t>
            </a:r>
            <a:r>
              <a:rPr lang="en-US" b="1" dirty="0" smtClean="0">
                <a:solidFill>
                  <a:srgbClr val="B08D2F"/>
                </a:solidFill>
              </a:rPr>
              <a:t>Va. Increase access to talking therapies &amp; trauma informed care </a:t>
            </a:r>
          </a:p>
          <a:p>
            <a:r>
              <a:rPr lang="en-US" b="1" i="1" u="sng" dirty="0" smtClean="0">
                <a:solidFill>
                  <a:srgbClr val="B08D2F"/>
                </a:solidFill>
              </a:rPr>
              <a:t>Addiction</a:t>
            </a:r>
            <a:r>
              <a:rPr lang="en-US" b="1" dirty="0" smtClean="0">
                <a:solidFill>
                  <a:srgbClr val="B08D2F"/>
                </a:solidFill>
              </a:rPr>
              <a:t>: </a:t>
            </a:r>
            <a:r>
              <a:rPr lang="en-US" b="1" dirty="0">
                <a:solidFill>
                  <a:srgbClr val="B08D2F"/>
                </a:solidFill>
              </a:rPr>
              <a:t>up funding by </a:t>
            </a:r>
            <a:r>
              <a:rPr lang="en-US" b="1" dirty="0" smtClean="0">
                <a:solidFill>
                  <a:srgbClr val="B08D2F"/>
                </a:solidFill>
              </a:rPr>
              <a:t>40%;  ACEs &amp; trauma informed care &amp; resilience skills, knowledge and attitudes, addiction as a health issue,  more residential </a:t>
            </a:r>
            <a:r>
              <a:rPr lang="en-US" b="1" dirty="0">
                <a:solidFill>
                  <a:srgbClr val="B08D2F"/>
                </a:solidFill>
              </a:rPr>
              <a:t>services. </a:t>
            </a:r>
            <a:endParaRPr lang="en-US" b="1" dirty="0" smtClean="0">
              <a:solidFill>
                <a:srgbClr val="B08D2F"/>
              </a:solidFill>
            </a:endParaRPr>
          </a:p>
          <a:p>
            <a:pPr marL="0" indent="0" algn="ctr">
              <a:buNone/>
            </a:pPr>
            <a:r>
              <a:rPr lang="en-AU" sz="2900" b="1" u="sng" dirty="0" smtClean="0">
                <a:solidFill>
                  <a:srgbClr val="B08D2F"/>
                </a:solidFill>
              </a:rPr>
              <a:t>We </a:t>
            </a:r>
            <a:r>
              <a:rPr lang="en-AU" sz="2900" b="1" u="sng" dirty="0">
                <a:solidFill>
                  <a:srgbClr val="B08D2F"/>
                </a:solidFill>
              </a:rPr>
              <a:t>all need to share what works for </a:t>
            </a:r>
            <a:r>
              <a:rPr lang="en-AU" sz="2900" b="1" u="sng" dirty="0" smtClean="0">
                <a:solidFill>
                  <a:srgbClr val="B08D2F"/>
                </a:solidFill>
              </a:rPr>
              <a:t>who, </a:t>
            </a:r>
            <a:r>
              <a:rPr lang="en-AU" sz="2900" b="1" u="sng" dirty="0">
                <a:solidFill>
                  <a:srgbClr val="B08D2F"/>
                </a:solidFill>
              </a:rPr>
              <a:t>when and where!!</a:t>
            </a:r>
            <a:r>
              <a:rPr lang="en-AU" sz="2900" b="1" u="sng" dirty="0" smtClean="0">
                <a:solidFill>
                  <a:srgbClr val="B08D2F"/>
                </a:solidFill>
              </a:rPr>
              <a:t>!</a:t>
            </a:r>
          </a:p>
          <a:p>
            <a:pPr marL="0" indent="0" algn="ctr">
              <a:buNone/>
            </a:pPr>
            <a:endParaRPr lang="en-US" sz="2900" b="1" u="sng" dirty="0">
              <a:solidFill>
                <a:srgbClr val="B08D2F"/>
              </a:solidFill>
            </a:endParaRPr>
          </a:p>
          <a:p>
            <a:pPr marL="0" indent="0">
              <a:buNone/>
            </a:pPr>
            <a:endParaRPr lang="en-US" b="1" u="sng" dirty="0" smtClean="0">
              <a:solidFill>
                <a:srgbClr val="B08D2F"/>
              </a:solidFill>
            </a:endParaRPr>
          </a:p>
          <a:p>
            <a:endParaRPr lang="en-US" b="1" dirty="0">
              <a:solidFill>
                <a:srgbClr val="B08D2F"/>
              </a:solidFill>
            </a:endParaRPr>
          </a:p>
        </p:txBody>
      </p:sp>
      <p:pic>
        <p:nvPicPr>
          <p:cNvPr id="5" name="Picture 4" descr="logo_thinker_only.png"/>
          <p:cNvPicPr>
            <a:picLocks noChangeAspect="1"/>
          </p:cNvPicPr>
          <p:nvPr/>
        </p:nvPicPr>
        <p:blipFill>
          <a:blip r:embed="rId3"/>
          <a:stretch>
            <a:fillRect/>
          </a:stretch>
        </p:blipFill>
        <p:spPr>
          <a:xfrm>
            <a:off x="8035637" y="5458028"/>
            <a:ext cx="1108363" cy="1399971"/>
          </a:xfrm>
          <a:prstGeom prst="rect">
            <a:avLst/>
          </a:prstGeom>
        </p:spPr>
      </p:pic>
    </p:spTree>
    <p:extLst>
      <p:ext uri="{BB962C8B-B14F-4D97-AF65-F5344CB8AC3E}">
        <p14:creationId xmlns:p14="http://schemas.microsoft.com/office/powerpoint/2010/main" val="4092413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heart">
            <a:avLst/>
          </a:prstGeom>
        </p:spPr>
        <p:txBody>
          <a:bodyPr/>
          <a:lstStyle/>
          <a:p>
            <a:pPr marL="0" indent="0"/>
            <a:endParaRPr lang="en-US" sz="2400" dirty="0">
              <a:solidFill>
                <a:srgbClr val="B08D2F"/>
              </a:solidFill>
            </a:endParaRPr>
          </a:p>
        </p:txBody>
      </p:sp>
      <p:sp>
        <p:nvSpPr>
          <p:cNvPr id="3" name="Content Placeholder 2"/>
          <p:cNvSpPr>
            <a:spLocks noGrp="1"/>
          </p:cNvSpPr>
          <p:nvPr>
            <p:ph idx="1"/>
          </p:nvPr>
        </p:nvSpPr>
        <p:spPr/>
        <p:txBody>
          <a:bodyPr>
            <a:normAutofit/>
          </a:bodyPr>
          <a:lstStyle/>
          <a:p>
            <a:pPr marL="0" indent="0">
              <a:buNone/>
            </a:pPr>
            <a:r>
              <a:rPr lang="en-US" sz="2800" b="1" dirty="0" smtClean="0">
                <a:solidFill>
                  <a:srgbClr val="B2901A"/>
                </a:solidFill>
              </a:rPr>
              <a:t>Research is clear: one </a:t>
            </a:r>
            <a:r>
              <a:rPr lang="en-US" sz="2800" b="1" dirty="0">
                <a:solidFill>
                  <a:srgbClr val="B2901A"/>
                </a:solidFill>
              </a:rPr>
              <a:t>stable adult is all that is needed to make a difference to a child’s life. </a:t>
            </a:r>
            <a:endParaRPr lang="en-US" sz="2800" b="1" dirty="0" smtClean="0">
              <a:solidFill>
                <a:srgbClr val="B2901A"/>
              </a:solidFill>
            </a:endParaRPr>
          </a:p>
          <a:p>
            <a:pPr marL="0" indent="0">
              <a:buNone/>
            </a:pPr>
            <a:r>
              <a:rPr lang="en-US" sz="2800" b="1" dirty="0" smtClean="0">
                <a:solidFill>
                  <a:srgbClr val="B2901A"/>
                </a:solidFill>
              </a:rPr>
              <a:t>As a child I wished I had such a person.</a:t>
            </a:r>
          </a:p>
          <a:p>
            <a:pPr marL="0" indent="0">
              <a:buNone/>
            </a:pPr>
            <a:r>
              <a:rPr lang="en-US" sz="2800" b="1" dirty="0" smtClean="0">
                <a:solidFill>
                  <a:srgbClr val="B2901A"/>
                </a:solidFill>
              </a:rPr>
              <a:t>As an adult I </a:t>
            </a:r>
            <a:r>
              <a:rPr lang="en-US" sz="2800" b="1" dirty="0">
                <a:solidFill>
                  <a:srgbClr val="B2901A"/>
                </a:solidFill>
              </a:rPr>
              <a:t>try to be that person for some of my friends children. </a:t>
            </a:r>
            <a:endParaRPr lang="en-US" sz="2800" b="1" dirty="0" smtClean="0">
              <a:solidFill>
                <a:srgbClr val="B2901A"/>
              </a:solidFill>
            </a:endParaRPr>
          </a:p>
          <a:p>
            <a:pPr marL="0" indent="0">
              <a:buNone/>
            </a:pPr>
            <a:r>
              <a:rPr lang="en-US" sz="2800" b="1" dirty="0" smtClean="0">
                <a:solidFill>
                  <a:srgbClr val="B2901A"/>
                </a:solidFill>
              </a:rPr>
              <a:t>Think </a:t>
            </a:r>
            <a:r>
              <a:rPr lang="en-US" sz="2800" b="1" dirty="0">
                <a:solidFill>
                  <a:srgbClr val="B2901A"/>
                </a:solidFill>
              </a:rPr>
              <a:t>of who you could be that person </a:t>
            </a:r>
            <a:r>
              <a:rPr lang="en-US" sz="2800" b="1" dirty="0" smtClean="0">
                <a:solidFill>
                  <a:srgbClr val="B2901A"/>
                </a:solidFill>
              </a:rPr>
              <a:t>for</a:t>
            </a:r>
            <a:r>
              <a:rPr lang="en-AU" sz="2800" b="1" dirty="0" smtClean="0">
                <a:solidFill>
                  <a:srgbClr val="B2901A"/>
                </a:solidFill>
              </a:rPr>
              <a:t>....</a:t>
            </a:r>
            <a:endParaRPr lang="en-AU" sz="2800" b="1" dirty="0">
              <a:solidFill>
                <a:srgbClr val="B2901A"/>
              </a:solidFill>
            </a:endParaRPr>
          </a:p>
          <a:p>
            <a:endParaRPr lang="en-US" sz="2800" b="1" dirty="0">
              <a:solidFill>
                <a:srgbClr val="B2901A"/>
              </a:solidFill>
            </a:endParaRPr>
          </a:p>
        </p:txBody>
      </p:sp>
      <p:pic>
        <p:nvPicPr>
          <p:cNvPr id="5" name="Picture 4" descr="logo_thinker_only.png"/>
          <p:cNvPicPr>
            <a:picLocks noChangeAspect="1"/>
          </p:cNvPicPr>
          <p:nvPr/>
        </p:nvPicPr>
        <p:blipFill>
          <a:blip r:embed="rId3"/>
          <a:stretch>
            <a:fillRect/>
          </a:stretch>
        </p:blipFill>
        <p:spPr>
          <a:xfrm>
            <a:off x="8035637" y="5458028"/>
            <a:ext cx="1108363" cy="1399971"/>
          </a:xfrm>
          <a:prstGeom prst="rect">
            <a:avLst/>
          </a:prstGeom>
        </p:spPr>
      </p:pic>
    </p:spTree>
    <p:extLst>
      <p:ext uri="{BB962C8B-B14F-4D97-AF65-F5344CB8AC3E}">
        <p14:creationId xmlns:p14="http://schemas.microsoft.com/office/powerpoint/2010/main" val="236602862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08D2F"/>
                </a:solidFill>
              </a:rPr>
              <a:t>Aim:</a:t>
            </a:r>
            <a:endParaRPr lang="en-US" dirty="0">
              <a:solidFill>
                <a:srgbClr val="B08D2F"/>
              </a:solidFill>
            </a:endParaRPr>
          </a:p>
        </p:txBody>
      </p:sp>
      <p:sp>
        <p:nvSpPr>
          <p:cNvPr id="3" name="Content Placeholder 2"/>
          <p:cNvSpPr>
            <a:spLocks noGrp="1"/>
          </p:cNvSpPr>
          <p:nvPr>
            <p:ph idx="1"/>
          </p:nvPr>
        </p:nvSpPr>
        <p:spPr/>
        <p:txBody>
          <a:bodyPr>
            <a:normAutofit fontScale="92500" lnSpcReduction="20000"/>
          </a:bodyPr>
          <a:lstStyle/>
          <a:p>
            <a:pPr marL="0" indent="0" algn="ctr">
              <a:buNone/>
            </a:pPr>
            <a:r>
              <a:rPr lang="en-US" sz="4200" b="1" dirty="0" smtClean="0">
                <a:solidFill>
                  <a:srgbClr val="B08D2F"/>
                </a:solidFill>
              </a:rPr>
              <a:t>Recovery</a:t>
            </a:r>
          </a:p>
          <a:p>
            <a:pPr marL="0" indent="0" algn="ctr">
              <a:buNone/>
            </a:pPr>
            <a:r>
              <a:rPr lang="en-US" sz="4200" b="1" dirty="0" smtClean="0">
                <a:solidFill>
                  <a:srgbClr val="B08D2F"/>
                </a:solidFill>
              </a:rPr>
              <a:t>Wellbeing</a:t>
            </a:r>
          </a:p>
          <a:p>
            <a:pPr marL="0" indent="0" algn="ctr">
              <a:buNone/>
            </a:pPr>
            <a:r>
              <a:rPr lang="en-US" sz="4200" b="1" dirty="0" smtClean="0">
                <a:solidFill>
                  <a:srgbClr val="B08D2F"/>
                </a:solidFill>
              </a:rPr>
              <a:t>Resilience</a:t>
            </a:r>
          </a:p>
          <a:p>
            <a:pPr marL="0" indent="0" algn="ctr">
              <a:buNone/>
            </a:pPr>
            <a:r>
              <a:rPr lang="en-US" sz="4200" b="1" dirty="0" smtClean="0">
                <a:solidFill>
                  <a:srgbClr val="B08D2F"/>
                </a:solidFill>
              </a:rPr>
              <a:t>Connection </a:t>
            </a:r>
          </a:p>
          <a:p>
            <a:pPr marL="0" indent="0" algn="ctr">
              <a:buNone/>
            </a:pPr>
            <a:r>
              <a:rPr lang="en-US" sz="4200" b="1" dirty="0" smtClean="0">
                <a:solidFill>
                  <a:srgbClr val="B08D2F"/>
                </a:solidFill>
              </a:rPr>
              <a:t>Joy &amp; Flourishing</a:t>
            </a:r>
          </a:p>
          <a:p>
            <a:pPr marL="0" indent="0" algn="ctr">
              <a:buNone/>
            </a:pPr>
            <a:r>
              <a:rPr lang="en-US" sz="4200" b="1" dirty="0">
                <a:solidFill>
                  <a:srgbClr val="B08D2F"/>
                </a:solidFill>
              </a:rPr>
              <a:t>i</a:t>
            </a:r>
            <a:r>
              <a:rPr lang="en-US" sz="4200" b="1" dirty="0" smtClean="0">
                <a:solidFill>
                  <a:srgbClr val="B08D2F"/>
                </a:solidFill>
              </a:rPr>
              <a:t>n Aotearoa</a:t>
            </a:r>
            <a:endParaRPr lang="en-US" sz="4200" b="1" dirty="0">
              <a:solidFill>
                <a:srgbClr val="B08D2F"/>
              </a:solidFill>
            </a:endParaRPr>
          </a:p>
          <a:p>
            <a:pPr marL="0" indent="0" algn="ctr">
              <a:buNone/>
            </a:pPr>
            <a:endParaRPr lang="en-US" sz="4800" b="1" dirty="0"/>
          </a:p>
        </p:txBody>
      </p:sp>
      <p:pic>
        <p:nvPicPr>
          <p:cNvPr id="4" name="Picture 3" descr="logo_thinker_only.png"/>
          <p:cNvPicPr>
            <a:picLocks noChangeAspect="1"/>
          </p:cNvPicPr>
          <p:nvPr/>
        </p:nvPicPr>
        <p:blipFill>
          <a:blip r:embed="rId3"/>
          <a:stretch>
            <a:fillRect/>
          </a:stretch>
        </p:blipFill>
        <p:spPr>
          <a:xfrm>
            <a:off x="8035637" y="5489963"/>
            <a:ext cx="1108363" cy="1272400"/>
          </a:xfrm>
          <a:prstGeom prst="rect">
            <a:avLst/>
          </a:prstGeom>
        </p:spPr>
      </p:pic>
    </p:spTree>
    <p:extLst>
      <p:ext uri="{BB962C8B-B14F-4D97-AF65-F5344CB8AC3E}">
        <p14:creationId xmlns:p14="http://schemas.microsoft.com/office/powerpoint/2010/main" val="3559921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2901A"/>
                </a:solidFill>
              </a:rPr>
              <a:t>It’s personal</a:t>
            </a:r>
            <a:r>
              <a:rPr lang="mr-IN" dirty="0" smtClean="0">
                <a:solidFill>
                  <a:srgbClr val="B2901A"/>
                </a:solidFill>
              </a:rPr>
              <a:t>…</a:t>
            </a:r>
            <a:r>
              <a:rPr lang="en-AU" dirty="0" smtClean="0">
                <a:solidFill>
                  <a:srgbClr val="B2901A"/>
                </a:solidFill>
              </a:rPr>
              <a:t>..</a:t>
            </a:r>
            <a:endParaRPr lang="en-US" dirty="0">
              <a:solidFill>
                <a:srgbClr val="B2901A"/>
              </a:solidFill>
            </a:endParaRPr>
          </a:p>
        </p:txBody>
      </p:sp>
      <p:sp>
        <p:nvSpPr>
          <p:cNvPr id="3" name="Content Placeholder 2"/>
          <p:cNvSpPr>
            <a:spLocks noGrp="1"/>
          </p:cNvSpPr>
          <p:nvPr>
            <p:ph idx="1"/>
          </p:nvPr>
        </p:nvSpPr>
        <p:spPr/>
        <p:txBody>
          <a:bodyPr>
            <a:normAutofit lnSpcReduction="10000"/>
          </a:bodyPr>
          <a:lstStyle/>
          <a:p>
            <a:pPr marL="0" indent="0" algn="ctr">
              <a:buNone/>
            </a:pPr>
            <a:r>
              <a:rPr lang="en-US" sz="4800" b="1" dirty="0" smtClean="0">
                <a:solidFill>
                  <a:srgbClr val="B08D2F"/>
                </a:solidFill>
              </a:rPr>
              <a:t>“Maybe i</a:t>
            </a:r>
            <a:r>
              <a:rPr lang="en-US" sz="4800" b="1" i="1" dirty="0" smtClean="0">
                <a:solidFill>
                  <a:srgbClr val="B08D2F"/>
                </a:solidFill>
              </a:rPr>
              <a:t>f I had had the help I needed as a child, I wouldn’t have lost my childhood. And then my teens and twenties to addiction &amp; anxiety?</a:t>
            </a:r>
            <a:r>
              <a:rPr lang="en-US" sz="4800" b="1" dirty="0" smtClean="0">
                <a:solidFill>
                  <a:srgbClr val="B08D2F"/>
                </a:solidFill>
              </a:rPr>
              <a:t>”</a:t>
            </a:r>
            <a:endParaRPr lang="en-US" sz="4800"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489963"/>
            <a:ext cx="1108363" cy="1272400"/>
          </a:xfrm>
          <a:prstGeom prst="rect">
            <a:avLst/>
          </a:prstGeom>
        </p:spPr>
      </p:pic>
    </p:spTree>
    <p:extLst>
      <p:ext uri="{BB962C8B-B14F-4D97-AF65-F5344CB8AC3E}">
        <p14:creationId xmlns:p14="http://schemas.microsoft.com/office/powerpoint/2010/main" val="40772813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80000"/>
              </a:lnSpc>
            </a:pPr>
            <a:r>
              <a:rPr lang="en-US" sz="2800" dirty="0" smtClean="0">
                <a:solidFill>
                  <a:srgbClr val="B08D2F"/>
                </a:solidFill>
              </a:rPr>
              <a:t>2018: Past risky choices (in </a:t>
            </a:r>
            <a:r>
              <a:rPr lang="en-US" sz="2800" dirty="0">
                <a:solidFill>
                  <a:srgbClr val="B08D2F"/>
                </a:solidFill>
              </a:rPr>
              <a:t>the 70s) + aging process </a:t>
            </a:r>
            <a:r>
              <a:rPr lang="en-US" sz="2800" dirty="0" smtClean="0">
                <a:solidFill>
                  <a:srgbClr val="B08D2F"/>
                </a:solidFill>
              </a:rPr>
              <a:t/>
            </a:r>
            <a:br>
              <a:rPr lang="en-US" sz="2800" dirty="0" smtClean="0">
                <a:solidFill>
                  <a:srgbClr val="B08D2F"/>
                </a:solidFill>
              </a:rPr>
            </a:br>
            <a:r>
              <a:rPr lang="en-US" sz="2800" dirty="0" smtClean="0">
                <a:solidFill>
                  <a:srgbClr val="B08D2F"/>
                </a:solidFill>
              </a:rPr>
              <a:t>+ genetics + ACEs + </a:t>
            </a:r>
            <a:r>
              <a:rPr lang="en-US" sz="2800" dirty="0">
                <a:solidFill>
                  <a:srgbClr val="B08D2F"/>
                </a:solidFill>
              </a:rPr>
              <a:t>therapy =  present health</a:t>
            </a:r>
            <a:endParaRPr lang="en-US" sz="2800" dirty="0"/>
          </a:p>
        </p:txBody>
      </p:sp>
      <p:pic>
        <p:nvPicPr>
          <p:cNvPr id="4" name="Picture 3" descr="logo_thinker_only.png"/>
          <p:cNvPicPr>
            <a:picLocks noChangeAspect="1"/>
          </p:cNvPicPr>
          <p:nvPr/>
        </p:nvPicPr>
        <p:blipFill>
          <a:blip r:embed="rId3"/>
          <a:stretch>
            <a:fillRect/>
          </a:stretch>
        </p:blipFill>
        <p:spPr>
          <a:xfrm>
            <a:off x="8035637" y="5489963"/>
            <a:ext cx="1108363" cy="1272400"/>
          </a:xfrm>
          <a:prstGeom prst="rect">
            <a:avLst/>
          </a:prstGeom>
        </p:spPr>
      </p:pic>
      <p:pic>
        <p:nvPicPr>
          <p:cNvPr id="5" name="Content Placeholder 4" descr="Graphic-04.jpeg"/>
          <p:cNvPicPr>
            <a:picLocks noGrp="1" noChangeAspect="1"/>
          </p:cNvPicPr>
          <p:nvPr>
            <p:ph idx="1"/>
          </p:nvPr>
        </p:nvPicPr>
        <p:blipFill>
          <a:blip r:embed="rId4"/>
          <a:srcRect t="7995" b="7995"/>
          <a:stretch>
            <a:fillRect/>
          </a:stretch>
        </p:blipFill>
        <p:spPr>
          <a:prstGeom prst="rect">
            <a:avLst/>
          </a:prstGeom>
        </p:spPr>
      </p:pic>
    </p:spTree>
    <p:extLst>
      <p:ext uri="{BB962C8B-B14F-4D97-AF65-F5344CB8AC3E}">
        <p14:creationId xmlns:p14="http://schemas.microsoft.com/office/powerpoint/2010/main" val="22721649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08D2F"/>
                </a:solidFill>
              </a:rPr>
              <a:t>Adverse Childhood Experiences Research</a:t>
            </a:r>
            <a:endParaRPr lang="en-US" dirty="0">
              <a:solidFill>
                <a:srgbClr val="B08D2F"/>
              </a:solidFill>
            </a:endParaRPr>
          </a:p>
        </p:txBody>
      </p:sp>
      <p:sp>
        <p:nvSpPr>
          <p:cNvPr id="3" name="Content Placeholder 2"/>
          <p:cNvSpPr>
            <a:spLocks noGrp="1"/>
          </p:cNvSpPr>
          <p:nvPr>
            <p:ph idx="1"/>
          </p:nvPr>
        </p:nvSpPr>
        <p:spPr/>
        <p:txBody>
          <a:bodyPr>
            <a:normAutofit/>
          </a:bodyPr>
          <a:lstStyle/>
          <a:p>
            <a:pPr marL="800100" lvl="1" indent="-342900">
              <a:buFont typeface="+mj-lt"/>
              <a:buAutoNum type="arabicPeriod"/>
            </a:pPr>
            <a:r>
              <a:rPr lang="en-NZ" sz="1800" b="1" dirty="0">
                <a:solidFill>
                  <a:srgbClr val="B08D2F"/>
                </a:solidFill>
              </a:rPr>
              <a:t>Physical abuse</a:t>
            </a:r>
          </a:p>
          <a:p>
            <a:pPr marL="800100" lvl="1" indent="-342900">
              <a:buFont typeface="+mj-lt"/>
              <a:buAutoNum type="arabicPeriod"/>
            </a:pPr>
            <a:r>
              <a:rPr lang="en-NZ" sz="1800" b="1" dirty="0">
                <a:solidFill>
                  <a:srgbClr val="B08D2F"/>
                </a:solidFill>
              </a:rPr>
              <a:t>Sexual  abuse</a:t>
            </a:r>
          </a:p>
          <a:p>
            <a:pPr marL="800100" lvl="1" indent="-342900">
              <a:buFont typeface="+mj-lt"/>
              <a:buAutoNum type="arabicPeriod"/>
            </a:pPr>
            <a:r>
              <a:rPr lang="en-NZ" sz="1800" b="1" dirty="0">
                <a:solidFill>
                  <a:srgbClr val="B08D2F"/>
                </a:solidFill>
              </a:rPr>
              <a:t>Verbal abuse</a:t>
            </a:r>
          </a:p>
          <a:p>
            <a:pPr marL="800100" lvl="1" indent="-342900">
              <a:buFont typeface="+mj-lt"/>
              <a:buAutoNum type="arabicPeriod"/>
            </a:pPr>
            <a:r>
              <a:rPr lang="en-NZ" sz="1800" b="1" dirty="0">
                <a:solidFill>
                  <a:srgbClr val="B08D2F"/>
                </a:solidFill>
              </a:rPr>
              <a:t>Physical neglect</a:t>
            </a:r>
          </a:p>
          <a:p>
            <a:pPr marL="800100" lvl="1" indent="-342900">
              <a:buFont typeface="+mj-lt"/>
              <a:buAutoNum type="arabicPeriod"/>
            </a:pPr>
            <a:r>
              <a:rPr lang="en-NZ" sz="1800" b="1" dirty="0">
                <a:solidFill>
                  <a:srgbClr val="B08D2F"/>
                </a:solidFill>
              </a:rPr>
              <a:t>Emotional neglect</a:t>
            </a:r>
          </a:p>
          <a:p>
            <a:pPr marL="800100" lvl="1" indent="-342900">
              <a:buFont typeface="+mj-lt"/>
              <a:buAutoNum type="arabicPeriod"/>
            </a:pPr>
            <a:r>
              <a:rPr lang="en-NZ" sz="1800" b="1" dirty="0">
                <a:solidFill>
                  <a:srgbClr val="B08D2F"/>
                </a:solidFill>
              </a:rPr>
              <a:t>A family member who is depressed or diagnosed with other mental illnesses</a:t>
            </a:r>
          </a:p>
          <a:p>
            <a:pPr marL="800100" lvl="1" indent="-342900">
              <a:buFont typeface="+mj-lt"/>
              <a:buAutoNum type="arabicPeriod"/>
            </a:pPr>
            <a:r>
              <a:rPr lang="en-NZ" sz="1800" b="1" dirty="0">
                <a:solidFill>
                  <a:srgbClr val="B08D2F"/>
                </a:solidFill>
              </a:rPr>
              <a:t>A family member who is addicted to alcohol or another substance</a:t>
            </a:r>
          </a:p>
          <a:p>
            <a:pPr marL="800100" lvl="1" indent="-342900">
              <a:buFont typeface="+mj-lt"/>
              <a:buAutoNum type="arabicPeriod"/>
            </a:pPr>
            <a:r>
              <a:rPr lang="en-NZ" sz="1800" b="1" dirty="0">
                <a:solidFill>
                  <a:srgbClr val="B08D2F"/>
                </a:solidFill>
              </a:rPr>
              <a:t>A family member who is in prison</a:t>
            </a:r>
          </a:p>
          <a:p>
            <a:pPr marL="800100" lvl="1" indent="-342900">
              <a:buFont typeface="+mj-lt"/>
              <a:buAutoNum type="arabicPeriod"/>
            </a:pPr>
            <a:r>
              <a:rPr lang="en-NZ" sz="1800" b="1" dirty="0">
                <a:solidFill>
                  <a:srgbClr val="B08D2F"/>
                </a:solidFill>
              </a:rPr>
              <a:t>Witnessing a mother being abused</a:t>
            </a:r>
          </a:p>
          <a:p>
            <a:pPr marL="800100" lvl="1" indent="-342900">
              <a:buFont typeface="+mj-lt"/>
              <a:buAutoNum type="arabicPeriod"/>
            </a:pPr>
            <a:r>
              <a:rPr lang="en-NZ" sz="1800" b="1" dirty="0">
                <a:solidFill>
                  <a:srgbClr val="B08D2F"/>
                </a:solidFill>
              </a:rPr>
              <a:t>Losing a parent to separation, divorce or another reason</a:t>
            </a:r>
          </a:p>
          <a:p>
            <a:pPr marL="0" indent="0" algn="ctr">
              <a:buNone/>
            </a:pPr>
            <a:endParaRPr lang="en-US" sz="4800" b="1" dirty="0"/>
          </a:p>
        </p:txBody>
      </p:sp>
      <p:pic>
        <p:nvPicPr>
          <p:cNvPr id="5" name="Picture 4" descr="logo_thinker_only.png"/>
          <p:cNvPicPr>
            <a:picLocks noChangeAspect="1"/>
          </p:cNvPicPr>
          <p:nvPr/>
        </p:nvPicPr>
        <p:blipFill>
          <a:blip r:embed="rId3"/>
          <a:stretch>
            <a:fillRect/>
          </a:stretch>
        </p:blipFill>
        <p:spPr>
          <a:xfrm>
            <a:off x="8035637" y="5489963"/>
            <a:ext cx="1108363" cy="1272400"/>
          </a:xfrm>
          <a:prstGeom prst="rect">
            <a:avLst/>
          </a:prstGeom>
        </p:spPr>
      </p:pic>
    </p:spTree>
    <p:extLst>
      <p:ext uri="{BB962C8B-B14F-4D97-AF65-F5344CB8AC3E}">
        <p14:creationId xmlns:p14="http://schemas.microsoft.com/office/powerpoint/2010/main" val="27264390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08D2F"/>
                </a:solidFill>
              </a:rPr>
              <a:t>Why ACEs?</a:t>
            </a:r>
            <a:endParaRPr lang="en-US" dirty="0">
              <a:solidFill>
                <a:srgbClr val="B08D2F"/>
              </a:solidFill>
            </a:endParaRPr>
          </a:p>
        </p:txBody>
      </p:sp>
      <p:sp>
        <p:nvSpPr>
          <p:cNvPr id="3" name="Content Placeholder 2"/>
          <p:cNvSpPr>
            <a:spLocks noGrp="1"/>
          </p:cNvSpPr>
          <p:nvPr>
            <p:ph idx="1"/>
          </p:nvPr>
        </p:nvSpPr>
        <p:spPr/>
        <p:txBody>
          <a:bodyPr>
            <a:noAutofit/>
          </a:bodyPr>
          <a:lstStyle/>
          <a:p>
            <a:pPr marL="0" indent="0" algn="ctr">
              <a:buNone/>
            </a:pPr>
            <a:r>
              <a:rPr lang="en-US" sz="3600" b="1" dirty="0" smtClean="0">
                <a:solidFill>
                  <a:srgbClr val="B08D2F"/>
                </a:solidFill>
              </a:rPr>
              <a:t>Experience of trauma is one of the strongest predictors of mental health, physical health, addiction &amp; social problems!</a:t>
            </a:r>
            <a:endParaRPr lang="en-US" sz="3600" b="1" dirty="0">
              <a:solidFill>
                <a:srgbClr val="B08D2F"/>
              </a:solidFill>
            </a:endParaRPr>
          </a:p>
          <a:p>
            <a:pPr marL="0" indent="0" algn="ctr">
              <a:buNone/>
            </a:pPr>
            <a:r>
              <a:rPr lang="en-US" sz="3600" b="1" dirty="0" smtClean="0">
                <a:solidFill>
                  <a:srgbClr val="B08D2F"/>
                </a:solidFill>
              </a:rPr>
              <a:t>ACEs are the most powerful determinant of public health issues</a:t>
            </a:r>
            <a:endParaRPr lang="en-US" sz="3600"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390478"/>
            <a:ext cx="1108363" cy="1467521"/>
          </a:xfrm>
          <a:prstGeom prst="rect">
            <a:avLst/>
          </a:prstGeom>
        </p:spPr>
      </p:pic>
    </p:spTree>
    <p:extLst>
      <p:ext uri="{BB962C8B-B14F-4D97-AF65-F5344CB8AC3E}">
        <p14:creationId xmlns:p14="http://schemas.microsoft.com/office/powerpoint/2010/main" val="32388521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B08D2F"/>
                </a:solidFill>
              </a:rPr>
              <a:t>What is a Public Health Approach?</a:t>
            </a:r>
            <a:endParaRPr lang="en-US" sz="3200" dirty="0">
              <a:solidFill>
                <a:srgbClr val="B08D2F"/>
              </a:solidFill>
            </a:endParaRPr>
          </a:p>
        </p:txBody>
      </p:sp>
      <p:sp>
        <p:nvSpPr>
          <p:cNvPr id="3" name="Content Placeholder 2"/>
          <p:cNvSpPr>
            <a:spLocks noGrp="1"/>
          </p:cNvSpPr>
          <p:nvPr>
            <p:ph idx="1"/>
          </p:nvPr>
        </p:nvSpPr>
        <p:spPr/>
        <p:txBody>
          <a:bodyPr>
            <a:noAutofit/>
          </a:bodyPr>
          <a:lstStyle/>
          <a:p>
            <a:pPr marL="0" indent="0">
              <a:buNone/>
            </a:pPr>
            <a:r>
              <a:rPr lang="en-US" sz="2000" b="1" dirty="0" smtClean="0">
                <a:solidFill>
                  <a:srgbClr val="B08D2F"/>
                </a:solidFill>
              </a:rPr>
              <a:t>If people are to be responsible for the health of their whanau and themselves they need:</a:t>
            </a:r>
          </a:p>
          <a:p>
            <a:r>
              <a:rPr lang="en-US" sz="1800" b="1" dirty="0" smtClean="0">
                <a:solidFill>
                  <a:srgbClr val="B08D2F"/>
                </a:solidFill>
              </a:rPr>
              <a:t>Protection from environmental health risks</a:t>
            </a:r>
          </a:p>
          <a:p>
            <a:r>
              <a:rPr lang="en-US" sz="1800" b="1" dirty="0" smtClean="0">
                <a:solidFill>
                  <a:srgbClr val="B08D2F"/>
                </a:solidFill>
              </a:rPr>
              <a:t>Adequate housing</a:t>
            </a:r>
          </a:p>
          <a:p>
            <a:r>
              <a:rPr lang="en-US" sz="1800" b="1" dirty="0" smtClean="0">
                <a:solidFill>
                  <a:srgbClr val="B08D2F"/>
                </a:solidFill>
              </a:rPr>
              <a:t>A liveable income</a:t>
            </a:r>
          </a:p>
          <a:p>
            <a:r>
              <a:rPr lang="en-US" sz="1800" b="1" dirty="0" smtClean="0">
                <a:solidFill>
                  <a:srgbClr val="B08D2F"/>
                </a:solidFill>
              </a:rPr>
              <a:t>Employment</a:t>
            </a:r>
          </a:p>
          <a:p>
            <a:r>
              <a:rPr lang="en-US" sz="1800" b="1" dirty="0" smtClean="0">
                <a:solidFill>
                  <a:srgbClr val="B08D2F"/>
                </a:solidFill>
              </a:rPr>
              <a:t>Educational opportunities</a:t>
            </a:r>
          </a:p>
          <a:p>
            <a:r>
              <a:rPr lang="en-US" sz="1800" b="1" dirty="0" smtClean="0">
                <a:solidFill>
                  <a:srgbClr val="B08D2F"/>
                </a:solidFill>
              </a:rPr>
              <a:t>A sense of belonging &amp; being valued; and,</a:t>
            </a:r>
          </a:p>
          <a:p>
            <a:r>
              <a:rPr lang="en-US" sz="1800" b="1" dirty="0" smtClean="0">
                <a:solidFill>
                  <a:srgbClr val="B08D2F"/>
                </a:solidFill>
              </a:rPr>
              <a:t>A sense of control over life circumstances</a:t>
            </a:r>
          </a:p>
          <a:p>
            <a:endParaRPr lang="en-US" sz="2000"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390478"/>
            <a:ext cx="1108363" cy="1467521"/>
          </a:xfrm>
          <a:prstGeom prst="rect">
            <a:avLst/>
          </a:prstGeom>
        </p:spPr>
      </p:pic>
    </p:spTree>
    <p:extLst>
      <p:ext uri="{BB962C8B-B14F-4D97-AF65-F5344CB8AC3E}">
        <p14:creationId xmlns:p14="http://schemas.microsoft.com/office/powerpoint/2010/main" val="30713904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B08D2F"/>
                </a:solidFill>
              </a:rPr>
              <a:t> 5 Key Public Health </a:t>
            </a:r>
            <a:br>
              <a:rPr lang="en-US" sz="3200" dirty="0" smtClean="0">
                <a:solidFill>
                  <a:srgbClr val="B08D2F"/>
                </a:solidFill>
              </a:rPr>
            </a:br>
            <a:r>
              <a:rPr lang="en-US" sz="3200" dirty="0" smtClean="0">
                <a:solidFill>
                  <a:srgbClr val="B08D2F"/>
                </a:solidFill>
              </a:rPr>
              <a:t>Actions</a:t>
            </a:r>
            <a:endParaRPr lang="en-US" sz="3200" dirty="0">
              <a:solidFill>
                <a:srgbClr val="B08D2F"/>
              </a:solidFill>
            </a:endParaRPr>
          </a:p>
        </p:txBody>
      </p:sp>
      <p:sp>
        <p:nvSpPr>
          <p:cNvPr id="3" name="Content Placeholder 2"/>
          <p:cNvSpPr>
            <a:spLocks noGrp="1"/>
          </p:cNvSpPr>
          <p:nvPr>
            <p:ph idx="1"/>
          </p:nvPr>
        </p:nvSpPr>
        <p:spPr/>
        <p:txBody>
          <a:bodyPr>
            <a:noAutofit/>
          </a:bodyPr>
          <a:lstStyle/>
          <a:p>
            <a:r>
              <a:rPr lang="en-US" sz="3600" b="1" dirty="0" smtClean="0">
                <a:solidFill>
                  <a:srgbClr val="B08D2F"/>
                </a:solidFill>
              </a:rPr>
              <a:t>Building healthy public policies</a:t>
            </a:r>
          </a:p>
          <a:p>
            <a:r>
              <a:rPr lang="en-US" sz="3600" b="1" dirty="0" smtClean="0">
                <a:solidFill>
                  <a:srgbClr val="B08D2F"/>
                </a:solidFill>
              </a:rPr>
              <a:t>Creating supportive environments</a:t>
            </a:r>
          </a:p>
          <a:p>
            <a:r>
              <a:rPr lang="en-US" sz="3600" b="1" dirty="0" smtClean="0">
                <a:solidFill>
                  <a:srgbClr val="B08D2F"/>
                </a:solidFill>
              </a:rPr>
              <a:t>Strengthening community action</a:t>
            </a:r>
          </a:p>
          <a:p>
            <a:r>
              <a:rPr lang="en-US" sz="3600" b="1" dirty="0" smtClean="0">
                <a:solidFill>
                  <a:srgbClr val="B08D2F"/>
                </a:solidFill>
              </a:rPr>
              <a:t>Developing personal skills</a:t>
            </a:r>
          </a:p>
          <a:p>
            <a:r>
              <a:rPr lang="en-US" sz="3600" b="1" dirty="0" smtClean="0">
                <a:solidFill>
                  <a:srgbClr val="B08D2F"/>
                </a:solidFill>
              </a:rPr>
              <a:t>Reorienting service towards health gain.</a:t>
            </a:r>
            <a:endParaRPr lang="en-US" sz="3600" b="1" dirty="0">
              <a:solidFill>
                <a:srgbClr val="B08D2F"/>
              </a:solidFill>
            </a:endParaRPr>
          </a:p>
        </p:txBody>
      </p:sp>
      <p:pic>
        <p:nvPicPr>
          <p:cNvPr id="4" name="Picture 3" descr="logo_thinker_only.png"/>
          <p:cNvPicPr>
            <a:picLocks noChangeAspect="1"/>
          </p:cNvPicPr>
          <p:nvPr/>
        </p:nvPicPr>
        <p:blipFill>
          <a:blip r:embed="rId3"/>
          <a:stretch>
            <a:fillRect/>
          </a:stretch>
        </p:blipFill>
        <p:spPr>
          <a:xfrm>
            <a:off x="8035637" y="5390478"/>
            <a:ext cx="1108363" cy="1467521"/>
          </a:xfrm>
          <a:prstGeom prst="rect">
            <a:avLst/>
          </a:prstGeom>
        </p:spPr>
      </p:pic>
    </p:spTree>
    <p:extLst>
      <p:ext uri="{BB962C8B-B14F-4D97-AF65-F5344CB8AC3E}">
        <p14:creationId xmlns:p14="http://schemas.microsoft.com/office/powerpoint/2010/main" val="223999779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B08D2F"/>
                </a:solidFill>
              </a:rPr>
              <a:t>The GOOD news </a:t>
            </a:r>
            <a:r>
              <a:rPr lang="en-US" dirty="0">
                <a:solidFill>
                  <a:srgbClr val="B08D2F"/>
                </a:solidFill>
              </a:rPr>
              <a:t>-</a:t>
            </a:r>
            <a:r>
              <a:rPr lang="en-US" dirty="0" smtClean="0">
                <a:solidFill>
                  <a:srgbClr val="B08D2F"/>
                </a:solidFill>
              </a:rPr>
              <a:t> ACEs!</a:t>
            </a:r>
            <a:endParaRPr lang="en-US" dirty="0">
              <a:solidFill>
                <a:srgbClr val="B08D2F"/>
              </a:solidFill>
            </a:endParaRPr>
          </a:p>
        </p:txBody>
      </p:sp>
      <p:sp>
        <p:nvSpPr>
          <p:cNvPr id="3" name="Content Placeholder 2"/>
          <p:cNvSpPr>
            <a:spLocks noGrp="1"/>
          </p:cNvSpPr>
          <p:nvPr>
            <p:ph idx="1"/>
          </p:nvPr>
        </p:nvSpPr>
        <p:spPr/>
        <p:txBody>
          <a:bodyPr>
            <a:normAutofit fontScale="70000" lnSpcReduction="20000"/>
          </a:bodyPr>
          <a:lstStyle/>
          <a:p>
            <a:pPr marL="0" indent="0">
              <a:buNone/>
            </a:pPr>
            <a:endParaRPr lang="en-US" sz="6000" b="1" dirty="0" smtClean="0"/>
          </a:p>
          <a:p>
            <a:pPr marL="0" indent="0">
              <a:buNone/>
            </a:pPr>
            <a:r>
              <a:rPr lang="en-US" sz="7700" b="1" dirty="0" smtClean="0">
                <a:solidFill>
                  <a:srgbClr val="B08D2F"/>
                </a:solidFill>
              </a:rPr>
              <a:t>Biology</a:t>
            </a:r>
            <a:r>
              <a:rPr lang="en-US" sz="7700" b="1" dirty="0" smtClean="0"/>
              <a:t>	</a:t>
            </a:r>
            <a:r>
              <a:rPr lang="en-US" sz="7700" dirty="0">
                <a:solidFill>
                  <a:srgbClr val="B08D2F"/>
                </a:solidFill>
                <a:latin typeface="ＭＳ ゴシック"/>
                <a:ea typeface="ＭＳ ゴシック"/>
                <a:cs typeface="ＭＳ ゴシック"/>
              </a:rPr>
              <a:t>≠</a:t>
            </a:r>
            <a:r>
              <a:rPr lang="en-US" sz="7700" b="1" dirty="0" smtClean="0">
                <a:solidFill>
                  <a:srgbClr val="B08D2F"/>
                </a:solidFill>
              </a:rPr>
              <a:t>	Destiny</a:t>
            </a:r>
          </a:p>
          <a:p>
            <a:pPr marL="0" indent="0">
              <a:buNone/>
            </a:pPr>
            <a:endParaRPr lang="en-US" sz="7700" b="1" dirty="0" smtClean="0">
              <a:solidFill>
                <a:srgbClr val="B08D2F"/>
              </a:solidFill>
            </a:endParaRPr>
          </a:p>
          <a:p>
            <a:pPr marL="0" indent="0">
              <a:buNone/>
            </a:pPr>
            <a:r>
              <a:rPr lang="en-US" sz="7700" b="1" dirty="0" smtClean="0">
                <a:solidFill>
                  <a:srgbClr val="B08D2F"/>
                </a:solidFill>
              </a:rPr>
              <a:t>Adversity </a:t>
            </a:r>
            <a:r>
              <a:rPr lang="en-US" sz="7700" dirty="0" smtClean="0">
                <a:solidFill>
                  <a:srgbClr val="B08D2F"/>
                </a:solidFill>
                <a:latin typeface="ＭＳ ゴシック"/>
                <a:ea typeface="ＭＳ ゴシック"/>
                <a:cs typeface="ＭＳ ゴシック"/>
              </a:rPr>
              <a:t>≠ </a:t>
            </a:r>
            <a:r>
              <a:rPr lang="en-US" sz="7700" b="1" dirty="0" smtClean="0">
                <a:solidFill>
                  <a:srgbClr val="B08D2F"/>
                </a:solidFill>
                <a:latin typeface="+mj-lt"/>
                <a:ea typeface="ＭＳ ゴシック"/>
                <a:cs typeface="ＭＳ ゴシック"/>
              </a:rPr>
              <a:t>Destiny</a:t>
            </a:r>
            <a:endParaRPr lang="en-US" sz="7700" b="1" dirty="0" smtClean="0">
              <a:solidFill>
                <a:srgbClr val="B08D2F"/>
              </a:solidFill>
              <a:latin typeface="+mj-lt"/>
            </a:endParaRPr>
          </a:p>
          <a:p>
            <a:pPr marL="0" indent="0">
              <a:buNone/>
            </a:pPr>
            <a:r>
              <a:rPr lang="en-US" sz="6000" b="1" dirty="0" smtClean="0"/>
              <a:t>		</a:t>
            </a:r>
            <a:endParaRPr lang="en-US" sz="6000" b="1" dirty="0"/>
          </a:p>
        </p:txBody>
      </p:sp>
      <p:pic>
        <p:nvPicPr>
          <p:cNvPr id="4" name="Picture 3" descr="logo_thinker_only.png"/>
          <p:cNvPicPr>
            <a:picLocks noChangeAspect="1"/>
          </p:cNvPicPr>
          <p:nvPr/>
        </p:nvPicPr>
        <p:blipFill>
          <a:blip r:embed="rId3"/>
          <a:stretch>
            <a:fillRect/>
          </a:stretch>
        </p:blipFill>
        <p:spPr>
          <a:xfrm rot="195839">
            <a:off x="7948649" y="5332412"/>
            <a:ext cx="1108363" cy="1400450"/>
          </a:xfrm>
          <a:prstGeom prst="rect">
            <a:avLst/>
          </a:prstGeom>
        </p:spPr>
      </p:pic>
    </p:spTree>
    <p:extLst>
      <p:ext uri="{BB962C8B-B14F-4D97-AF65-F5344CB8AC3E}">
        <p14:creationId xmlns:p14="http://schemas.microsoft.com/office/powerpoint/2010/main" val="311532227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Tradition">
  <a:themeElements>
    <a:clrScheme name="Tradition">
      <a:dk1>
        <a:srgbClr val="000000"/>
      </a:dk1>
      <a:lt1>
        <a:srgbClr val="FFFFFF"/>
      </a:lt1>
      <a:dk2>
        <a:srgbClr val="59480D"/>
      </a:dk2>
      <a:lt2>
        <a:srgbClr val="D28E11"/>
      </a:lt2>
      <a:accent1>
        <a:srgbClr val="6B4A0B"/>
      </a:accent1>
      <a:accent2>
        <a:srgbClr val="790A14"/>
      </a:accent2>
      <a:accent3>
        <a:srgbClr val="908342"/>
      </a:accent3>
      <a:accent4>
        <a:srgbClr val="423E5C"/>
      </a:accent4>
      <a:accent5>
        <a:srgbClr val="641345"/>
      </a:accent5>
      <a:accent6>
        <a:srgbClr val="748A2F"/>
      </a:accent6>
      <a:hlink>
        <a:srgbClr val="DD7E0E"/>
      </a:hlink>
      <a:folHlink>
        <a:srgbClr val="7F6F6F"/>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18649</TotalTime>
  <Words>2246</Words>
  <Application>Microsoft Macintosh PowerPoint</Application>
  <PresentationFormat>On-screen Show (4:3)</PresentationFormat>
  <Paragraphs>211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Tradition</vt:lpstr>
      <vt:lpstr> “To treat addiction and mental  distress, treat trauma and loss of connection” </vt:lpstr>
      <vt:lpstr>Aim:</vt:lpstr>
      <vt:lpstr>It’s personal…..</vt:lpstr>
      <vt:lpstr>2018: Past risky choices (in the 70s) + aging process  + genetics + ACEs + therapy =  present health</vt:lpstr>
      <vt:lpstr>Adverse Childhood Experiences Research</vt:lpstr>
      <vt:lpstr>Why ACEs?</vt:lpstr>
      <vt:lpstr>What is a Public Health Approach?</vt:lpstr>
      <vt:lpstr> 5 Key Public Health  Actions</vt:lpstr>
      <vt:lpstr>The GOOD news - ACEs!</vt:lpstr>
      <vt:lpstr>When 4 ACEs is a bad hand</vt:lpstr>
      <vt:lpstr>When a “Pair of ACEs” is even worse</vt:lpstr>
      <vt:lpstr>Montana in 2013:  Suicide overall = twice US rate</vt:lpstr>
      <vt:lpstr>“Elevate Montana” 2013</vt:lpstr>
      <vt:lpstr>Elevate Montana: PLAN - Various funding streams Examples of actions:</vt:lpstr>
      <vt:lpstr>PowerPoint Presentation</vt:lpstr>
      <vt:lpstr> 2018 - The Trauma-informed care resolution (443) passed in the House of Representatives on Feb. 26   “trauma informed care should be part of any fabric of any system of care at the Federal level” </vt:lpstr>
      <vt:lpstr>Examples of positive changes made 2016/17</vt:lpstr>
      <vt:lpstr>  Janet’s starter NZ plan for flourishing  Maori for Maori, Pacifika for Pacifika &amp; share results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treat addiction and mental distress, treat trauma”</dc:title>
  <dc:creator>Janet Peters</dc:creator>
  <cp:lastModifiedBy>Janet Peters</cp:lastModifiedBy>
  <cp:revision>495</cp:revision>
  <cp:lastPrinted>2018-10-29T02:37:58Z</cp:lastPrinted>
  <dcterms:created xsi:type="dcterms:W3CDTF">2018-08-11T18:57:10Z</dcterms:created>
  <dcterms:modified xsi:type="dcterms:W3CDTF">2018-10-29T04:26:47Z</dcterms:modified>
</cp:coreProperties>
</file>