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6" r:id="rId2"/>
  </p:sldMasterIdLst>
  <p:notesMasterIdLst>
    <p:notesMasterId r:id="rId31"/>
  </p:notesMasterIdLst>
  <p:sldIdLst>
    <p:sldId id="288" r:id="rId3"/>
    <p:sldId id="308" r:id="rId4"/>
    <p:sldId id="307" r:id="rId5"/>
    <p:sldId id="309" r:id="rId6"/>
    <p:sldId id="306" r:id="rId7"/>
    <p:sldId id="267" r:id="rId8"/>
    <p:sldId id="310" r:id="rId9"/>
    <p:sldId id="298" r:id="rId10"/>
    <p:sldId id="315" r:id="rId11"/>
    <p:sldId id="256" r:id="rId12"/>
    <p:sldId id="259" r:id="rId13"/>
    <p:sldId id="258" r:id="rId14"/>
    <p:sldId id="262" r:id="rId15"/>
    <p:sldId id="269" r:id="rId16"/>
    <p:sldId id="277" r:id="rId17"/>
    <p:sldId id="278" r:id="rId18"/>
    <p:sldId id="263" r:id="rId19"/>
    <p:sldId id="268" r:id="rId20"/>
    <p:sldId id="271" r:id="rId21"/>
    <p:sldId id="272" r:id="rId22"/>
    <p:sldId id="275" r:id="rId23"/>
    <p:sldId id="276" r:id="rId24"/>
    <p:sldId id="274" r:id="rId25"/>
    <p:sldId id="273" r:id="rId26"/>
    <p:sldId id="311" r:id="rId27"/>
    <p:sldId id="312" r:id="rId28"/>
    <p:sldId id="314" r:id="rId29"/>
    <p:sldId id="313" r:id="rId30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4" userDrawn="1">
          <p15:clr>
            <a:srgbClr val="A4A3A4"/>
          </p15:clr>
        </p15:guide>
        <p15:guide id="2" pos="3840">
          <p15:clr>
            <a:srgbClr val="A4A3A4"/>
          </p15:clr>
        </p15:guide>
        <p15:guide id="3" orient="horz" pos="2112">
          <p15:clr>
            <a:srgbClr val="A4A3A4"/>
          </p15:clr>
        </p15:guide>
        <p15:guide id="4" pos="1307">
          <p15:clr>
            <a:srgbClr val="A4A3A4"/>
          </p15:clr>
        </p15:guide>
        <p15:guide id="5" pos="108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49659"/>
    <a:srgbClr val="E5E1D5"/>
    <a:srgbClr val="EDE6D2"/>
    <a:srgbClr val="625142"/>
    <a:srgbClr val="D4CCBA"/>
    <a:srgbClr val="9F836A"/>
    <a:srgbClr val="B8AB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40" autoAdjust="0"/>
    <p:restoredTop sz="93244" autoAdjust="0"/>
  </p:normalViewPr>
  <p:slideViewPr>
    <p:cSldViewPr snapToGrid="0">
      <p:cViewPr varScale="1">
        <p:scale>
          <a:sx n="107" d="100"/>
          <a:sy n="107" d="100"/>
        </p:scale>
        <p:origin x="888" y="96"/>
      </p:cViewPr>
      <p:guideLst>
        <p:guide orient="horz" pos="2184"/>
        <p:guide pos="3840"/>
        <p:guide orient="horz" pos="2112"/>
        <p:guide pos="1307"/>
        <p:guide pos="10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1188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521E11-DC89-4AA4-8271-579CC19A22B0}" type="datetimeFigureOut">
              <a:rPr lang="en-NZ" smtClean="0"/>
              <a:t>31/10/2018</a:t>
            </a:fld>
            <a:endParaRPr lang="en-NZ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Z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Z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272434-5839-4C18-A7F8-9697686D2718}" type="slidenum">
              <a:rPr lang="en-NZ" smtClean="0"/>
              <a:t>‹#›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766248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72434-5839-4C18-A7F8-9697686D2718}" type="slidenum">
              <a:rPr lang="en-NZ" smtClean="0"/>
              <a:t>5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417086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NZ" dirty="0"/>
              <a:t>Timeline</a:t>
            </a:r>
          </a:p>
          <a:p>
            <a:r>
              <a:rPr lang="en-NZ" dirty="0"/>
              <a:t>July 2015 – launch</a:t>
            </a:r>
            <a:r>
              <a:rPr lang="en-NZ" baseline="0" dirty="0"/>
              <a:t> Emerge Aotearoa, focus on values and kaupapa</a:t>
            </a:r>
          </a:p>
          <a:p>
            <a:r>
              <a:rPr lang="en-NZ" baseline="0" dirty="0"/>
              <a:t>2016 – consolidate teams, structure, policies &amp; process</a:t>
            </a:r>
          </a:p>
          <a:p>
            <a:r>
              <a:rPr lang="en-NZ" baseline="0" dirty="0"/>
              <a:t>2017 – Significant growth – Corrections, Housing</a:t>
            </a:r>
          </a:p>
          <a:p>
            <a:r>
              <a:rPr lang="en-NZ" baseline="0" dirty="0"/>
              <a:t>2018 – new structure to head towards 2030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72434-5839-4C18-A7F8-9697686D2718}" type="slidenum">
              <a:rPr lang="en-NZ" smtClean="0"/>
              <a:t>6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80352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72434-5839-4C18-A7F8-9697686D2718}" type="slidenum">
              <a:rPr lang="en-NZ" smtClean="0"/>
              <a:t>7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1957942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NZ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272434-5839-4C18-A7F8-9697686D2718}" type="slidenum">
              <a:rPr lang="en-NZ" smtClean="0"/>
              <a:t>8</a:t>
            </a:fld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880352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jpe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854700"/>
            <a:ext cx="9144000" cy="2387600"/>
          </a:xfrm>
        </p:spPr>
        <p:txBody>
          <a:bodyPr anchor="b">
            <a:normAutofit/>
          </a:bodyPr>
          <a:lstStyle>
            <a:lvl1pPr algn="l">
              <a:defRPr sz="4000"/>
            </a:lvl1pPr>
          </a:lstStyle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599" y="6242300"/>
            <a:ext cx="9144000" cy="1655762"/>
          </a:xfrm>
        </p:spPr>
        <p:txBody>
          <a:bodyPr/>
          <a:lstStyle>
            <a:lvl1pPr marL="0" indent="0" algn="l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NZ" dirty="0"/>
          </a:p>
        </p:txBody>
      </p:sp>
      <p:pic>
        <p:nvPicPr>
          <p:cNvPr id="7" name="Picture 6" descr="pattern .png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63" t="6922" r="54616" b="14736"/>
          <a:stretch/>
        </p:blipFill>
        <p:spPr>
          <a:xfrm>
            <a:off x="10962795" y="0"/>
            <a:ext cx="1229205" cy="6858000"/>
          </a:xfrm>
          <a:prstGeom prst="rect">
            <a:avLst/>
          </a:prstGeom>
        </p:spPr>
      </p:pic>
      <p:pic>
        <p:nvPicPr>
          <p:cNvPr id="9" name="Picture 8" descr="horizontal logo.png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68" b="-4851"/>
          <a:stretch/>
        </p:blipFill>
        <p:spPr>
          <a:xfrm>
            <a:off x="7263169" y="808662"/>
            <a:ext cx="3528390" cy="357908"/>
          </a:xfrm>
          <a:prstGeom prst="rect">
            <a:avLst/>
          </a:prstGeom>
        </p:spPr>
      </p:pic>
      <p:pic>
        <p:nvPicPr>
          <p:cNvPr id="10" name="Picture 9" descr="horizontal logo.png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12"/>
          <a:stretch/>
        </p:blipFill>
        <p:spPr>
          <a:xfrm>
            <a:off x="609599" y="461431"/>
            <a:ext cx="2465675" cy="776654"/>
          </a:xfrm>
          <a:prstGeom prst="rect">
            <a:avLst/>
          </a:prstGeom>
        </p:spPr>
      </p:pic>
      <p:sp>
        <p:nvSpPr>
          <p:cNvPr id="12" name="Rectangle 11"/>
          <p:cNvSpPr/>
          <p:nvPr userDrawn="1"/>
        </p:nvSpPr>
        <p:spPr>
          <a:xfrm>
            <a:off x="10914580" y="1366463"/>
            <a:ext cx="667820" cy="4212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78"/>
          <a:stretch/>
        </p:blipFill>
        <p:spPr>
          <a:xfrm>
            <a:off x="1" y="1556626"/>
            <a:ext cx="11363218" cy="3832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54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1A4492-1D66-40E5-BF5F-8AE5B76A3760}" type="datetime4">
              <a:rPr lang="en-US" smtClean="0"/>
              <a:pPr/>
              <a:t>October 31, 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368300" y="228601"/>
            <a:ext cx="1145540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Content Placeholder 11"/>
          <p:cNvSpPr>
            <a:spLocks noGrp="1"/>
          </p:cNvSpPr>
          <p:nvPr>
            <p:ph sz="quarter" idx="13"/>
          </p:nvPr>
        </p:nvSpPr>
        <p:spPr>
          <a:xfrm>
            <a:off x="368300" y="1810512"/>
            <a:ext cx="566928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4"/>
          </p:nvPr>
        </p:nvSpPr>
        <p:spPr>
          <a:xfrm>
            <a:off x="6154420" y="1810512"/>
            <a:ext cx="5669280" cy="4425696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2"/>
          </p:nvPr>
        </p:nvSpPr>
        <p:spPr>
          <a:xfrm>
            <a:off x="368300" y="1298449"/>
            <a:ext cx="5664200" cy="509587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5"/>
          </p:nvPr>
        </p:nvSpPr>
        <p:spPr>
          <a:xfrm>
            <a:off x="6154420" y="1298449"/>
            <a:ext cx="5664200" cy="509587"/>
          </a:xfrm>
        </p:spPr>
        <p:txBody>
          <a:bodyPr anchor="ctr">
            <a:normAutofit/>
          </a:bodyPr>
          <a:lstStyle>
            <a:lvl1pPr marL="0" indent="0">
              <a:buNone/>
              <a:defRPr sz="2000" b="0" i="0" spc="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71772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0120655-FBEF-4656-A8A9-E7D9EB4F4DEC}" type="datetime4">
              <a:rPr lang="en-US" smtClean="0"/>
              <a:pPr/>
              <a:t>October 31, 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Placeholder 1"/>
          <p:cNvSpPr>
            <a:spLocks noGrp="1"/>
          </p:cNvSpPr>
          <p:nvPr>
            <p:ph type="title"/>
          </p:nvPr>
        </p:nvSpPr>
        <p:spPr>
          <a:xfrm>
            <a:off x="368300" y="228601"/>
            <a:ext cx="1145540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38463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6B2BA2-D035-44CD-B6C5-345CD46C68A9}" type="datetime4">
              <a:rPr lang="en-US" smtClean="0"/>
              <a:pPr/>
              <a:t>October 31, 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680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-1"/>
            <a:ext cx="454660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712544D9-E8EB-4DFC-9BAC-8FC5CFB1A919}" type="datetime4">
              <a:rPr lang="en-US" smtClean="0"/>
              <a:pPr/>
              <a:t>October 31, 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68300" y="228601"/>
            <a:ext cx="3779520" cy="129844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Content Placeholder 11"/>
          <p:cNvSpPr>
            <a:spLocks noGrp="1"/>
          </p:cNvSpPr>
          <p:nvPr>
            <p:ph sz="quarter" idx="14"/>
          </p:nvPr>
        </p:nvSpPr>
        <p:spPr>
          <a:xfrm>
            <a:off x="5034580" y="533400"/>
            <a:ext cx="6751021" cy="570280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2"/>
          </p:nvPr>
        </p:nvSpPr>
        <p:spPr>
          <a:xfrm>
            <a:off x="368299" y="1539240"/>
            <a:ext cx="3779520" cy="4709160"/>
          </a:xfrm>
        </p:spPr>
        <p:txBody>
          <a:bodyPr>
            <a:normAutofit/>
          </a:bodyPr>
          <a:lstStyle>
            <a:lvl1pPr marL="0" indent="0">
              <a:buNone/>
              <a:defRPr lang="en-US" sz="1600" b="0" i="0" kern="1200" cap="none" spc="30" baseline="0" dirty="0" smtClean="0">
                <a:solidFill>
                  <a:schemeClr val="bg2"/>
                </a:solidFill>
                <a:latin typeface="+mn-lt"/>
                <a:ea typeface="+mn-ea"/>
                <a:cs typeface="Tahoma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 algn="l" defTabSz="914400" rtl="0" eaLnBrk="1" latinLnBrk="0" hangingPunct="1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78017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0" y="-1"/>
            <a:ext cx="454660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46600" y="0"/>
            <a:ext cx="7645400" cy="6858000"/>
          </a:xfrm>
        </p:spPr>
        <p:txBody>
          <a:bodyPr anchor="ctr" anchorCtr="0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Drag picture to placeholder or click icon to add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CF894904-8048-429B-BF77-F17DA8F8287B}" type="datetime4">
              <a:rPr lang="en-US" smtClean="0"/>
              <a:pPr/>
              <a:t>October 31, 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itle Placeholder 1"/>
          <p:cNvSpPr>
            <a:spLocks noGrp="1"/>
          </p:cNvSpPr>
          <p:nvPr>
            <p:ph type="title"/>
          </p:nvPr>
        </p:nvSpPr>
        <p:spPr>
          <a:xfrm>
            <a:off x="368299" y="228600"/>
            <a:ext cx="3779520" cy="1295399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>
            <a:lvl1pPr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>
          <a:xfrm>
            <a:off x="365760" y="1536192"/>
            <a:ext cx="3779520" cy="4712208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chemeClr val="bg2"/>
                </a:solidFill>
              </a:defRPr>
            </a:lvl1pPr>
            <a:lvl2pPr marL="171450" indent="1588">
              <a:buNone/>
              <a:defRPr>
                <a:solidFill>
                  <a:schemeClr val="bg2"/>
                </a:solidFill>
              </a:defRPr>
            </a:lvl2pPr>
            <a:lvl3pPr marL="344488" indent="6350">
              <a:buNone/>
              <a:defRPr>
                <a:solidFill>
                  <a:schemeClr val="bg2"/>
                </a:solidFill>
              </a:defRPr>
            </a:lvl3pPr>
            <a:lvl4pPr marL="515938" indent="3175">
              <a:buNone/>
              <a:defRPr>
                <a:solidFill>
                  <a:schemeClr val="bg2"/>
                </a:solidFill>
              </a:defRPr>
            </a:lvl4pPr>
            <a:lvl5pPr marL="688975" indent="-1588">
              <a:buNone/>
              <a:defRPr>
                <a:solidFill>
                  <a:schemeClr val="bg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34790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19237-00E8-48F5-9A77-8496B8A0E541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60992-D05B-4846-8E6E-CA034CB4F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54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19237-00E8-48F5-9A77-8496B8A0E541}" type="datetimeFigureOut">
              <a:rPr lang="en-US" smtClean="0"/>
              <a:t>10/31/2018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560992-D05B-4846-8E6E-CA034CB4F1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44848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64216"/>
            <a:ext cx="1083581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2223646"/>
            <a:ext cx="10835811" cy="4042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23776390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09600" y="864216"/>
            <a:ext cx="1083581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609600" y="2223646"/>
            <a:ext cx="5185025" cy="4042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sp>
        <p:nvSpPr>
          <p:cNvPr id="12" name="Content Placeholder 2"/>
          <p:cNvSpPr>
            <a:spLocks noGrp="1"/>
          </p:cNvSpPr>
          <p:nvPr>
            <p:ph idx="10"/>
          </p:nvPr>
        </p:nvSpPr>
        <p:spPr>
          <a:xfrm>
            <a:off x="6244975" y="2223646"/>
            <a:ext cx="5185025" cy="4042400"/>
          </a:xfr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7011177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609600" y="864216"/>
            <a:ext cx="10835811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NZ"/>
          </a:p>
        </p:txBody>
      </p:sp>
    </p:spTree>
    <p:extLst>
      <p:ext uri="{BB962C8B-B14F-4D97-AF65-F5344CB8AC3E}">
        <p14:creationId xmlns:p14="http://schemas.microsoft.com/office/powerpoint/2010/main" val="34235325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87673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454660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12" name="Freeform 7"/>
          <p:cNvSpPr>
            <a:spLocks noChangeAspect="1" noEditPoints="1"/>
          </p:cNvSpPr>
          <p:nvPr/>
        </p:nvSpPr>
        <p:spPr bwMode="auto">
          <a:xfrm>
            <a:off x="1117600" y="1762090"/>
            <a:ext cx="3362368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91097" y="3721473"/>
            <a:ext cx="6827520" cy="1581150"/>
          </a:xfrm>
        </p:spPr>
        <p:txBody>
          <a:bodyPr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BCED3E41-E2DE-48B7-AD25-2C05D8372D60}" type="datetime4">
              <a:rPr lang="en-US" smtClean="0"/>
              <a:pPr/>
              <a:t>October 31, 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655300" y="6429375"/>
            <a:ext cx="1168400" cy="292100"/>
          </a:xfrm>
        </p:spPr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reeform 7"/>
          <p:cNvSpPr>
            <a:spLocks noChangeAspect="1" noEditPoints="1"/>
          </p:cNvSpPr>
          <p:nvPr/>
        </p:nvSpPr>
        <p:spPr bwMode="auto">
          <a:xfrm>
            <a:off x="1117600" y="1762090"/>
            <a:ext cx="3362368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986528" y="1417320"/>
            <a:ext cx="6827520" cy="2304288"/>
          </a:xfrm>
        </p:spPr>
        <p:txBody>
          <a:bodyPr>
            <a:normAutofit/>
          </a:bodyPr>
          <a:lstStyle>
            <a:lvl1pPr>
              <a:defRPr sz="40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3" name="Freeform 7"/>
          <p:cNvSpPr>
            <a:spLocks noChangeAspect="1" noEditPoints="1"/>
          </p:cNvSpPr>
          <p:nvPr/>
        </p:nvSpPr>
        <p:spPr bwMode="auto">
          <a:xfrm>
            <a:off x="1117600" y="1762090"/>
            <a:ext cx="3362368" cy="5095912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4409099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/>
          <p:cNvSpPr>
            <a:spLocks noChangeAspect="1" noEditPoints="1"/>
          </p:cNvSpPr>
          <p:nvPr/>
        </p:nvSpPr>
        <p:spPr bwMode="auto">
          <a:xfrm>
            <a:off x="7319512" y="0"/>
            <a:ext cx="4525024" cy="6858000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6202C6-8B37-41F0-B3E4-774551D1C22F}" type="datetime4">
              <a:rPr lang="en-US" smtClean="0"/>
              <a:pPr/>
              <a:t>October 31, 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5" name="Title Placeholder 1"/>
          <p:cNvSpPr>
            <a:spLocks noGrp="1"/>
          </p:cNvSpPr>
          <p:nvPr>
            <p:ph type="title"/>
          </p:nvPr>
        </p:nvSpPr>
        <p:spPr>
          <a:xfrm>
            <a:off x="368300" y="228601"/>
            <a:ext cx="11455400" cy="1066801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1" name="Content Placeholder 30"/>
          <p:cNvSpPr>
            <a:spLocks noGrp="1"/>
          </p:cNvSpPr>
          <p:nvPr>
            <p:ph sz="quarter" idx="13"/>
          </p:nvPr>
        </p:nvSpPr>
        <p:spPr>
          <a:xfrm>
            <a:off x="365760" y="1298448"/>
            <a:ext cx="11460480" cy="4937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6371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4546600" cy="6858000"/>
          </a:xfrm>
          <a:prstGeom prst="rect">
            <a:avLst/>
          </a:prstGeom>
          <a:solidFill>
            <a:schemeClr val="tx2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2"/>
                </a:solidFill>
              </a:defRPr>
            </a:lvl1pPr>
          </a:lstStyle>
          <a:p>
            <a:fld id="{48F78D1B-BB73-41B2-8202-C6678B761557}" type="datetime4">
              <a:rPr lang="en-US" smtClean="0"/>
              <a:pPr/>
              <a:t>October 31, 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5" name="Subtitle 2"/>
          <p:cNvSpPr>
            <a:spLocks noGrp="1"/>
          </p:cNvSpPr>
          <p:nvPr>
            <p:ph type="subTitle" idx="1"/>
          </p:nvPr>
        </p:nvSpPr>
        <p:spPr>
          <a:xfrm>
            <a:off x="4991099" y="1400175"/>
            <a:ext cx="6827520" cy="1476375"/>
          </a:xfrm>
        </p:spPr>
        <p:txBody>
          <a:bodyPr anchor="b" anchorCtr="0">
            <a:normAutofit/>
          </a:bodyPr>
          <a:lstStyle>
            <a:lvl1pPr marL="0" indent="0" algn="l">
              <a:buNone/>
              <a:defRPr sz="2400" b="0" i="0" cap="none" spc="12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0" name="Freeform 7"/>
          <p:cNvSpPr>
            <a:spLocks noChangeAspect="1" noEditPoints="1"/>
          </p:cNvSpPr>
          <p:nvPr/>
        </p:nvSpPr>
        <p:spPr bwMode="auto">
          <a:xfrm>
            <a:off x="45720" y="136642"/>
            <a:ext cx="4434865" cy="6721359"/>
          </a:xfrm>
          <a:custGeom>
            <a:avLst/>
            <a:gdLst/>
            <a:ahLst/>
            <a:cxnLst>
              <a:cxn ang="0">
                <a:pos x="687" y="2238"/>
              </a:cxn>
              <a:cxn ang="0">
                <a:pos x="877" y="2192"/>
              </a:cxn>
              <a:cxn ang="0">
                <a:pos x="797" y="2963"/>
              </a:cxn>
              <a:cxn ang="0">
                <a:pos x="1078" y="3026"/>
              </a:cxn>
              <a:cxn ang="0">
                <a:pos x="626" y="2117"/>
              </a:cxn>
              <a:cxn ang="0">
                <a:pos x="749" y="2142"/>
              </a:cxn>
              <a:cxn ang="0">
                <a:pos x="578" y="2052"/>
              </a:cxn>
              <a:cxn ang="0">
                <a:pos x="1866" y="247"/>
              </a:cxn>
              <a:cxn ang="0">
                <a:pos x="1392" y="1037"/>
              </a:cxn>
              <a:cxn ang="0">
                <a:pos x="2006" y="656"/>
              </a:cxn>
              <a:cxn ang="0">
                <a:pos x="1599" y="908"/>
              </a:cxn>
              <a:cxn ang="0">
                <a:pos x="1533" y="1058"/>
              </a:cxn>
              <a:cxn ang="0">
                <a:pos x="2239" y="583"/>
              </a:cxn>
              <a:cxn ang="0">
                <a:pos x="1863" y="1105"/>
              </a:cxn>
              <a:cxn ang="0">
                <a:pos x="2174" y="1621"/>
              </a:cxn>
              <a:cxn ang="0">
                <a:pos x="1801" y="1537"/>
              </a:cxn>
              <a:cxn ang="0">
                <a:pos x="1325" y="1301"/>
              </a:cxn>
              <a:cxn ang="0">
                <a:pos x="1412" y="1835"/>
              </a:cxn>
              <a:cxn ang="0">
                <a:pos x="1213" y="1975"/>
              </a:cxn>
              <a:cxn ang="0">
                <a:pos x="1094" y="4011"/>
              </a:cxn>
              <a:cxn ang="0">
                <a:pos x="1689" y="3264"/>
              </a:cxn>
              <a:cxn ang="0">
                <a:pos x="2404" y="3321"/>
              </a:cxn>
              <a:cxn ang="0">
                <a:pos x="1275" y="3861"/>
              </a:cxn>
              <a:cxn ang="0">
                <a:pos x="1147" y="4865"/>
              </a:cxn>
              <a:cxn ang="0">
                <a:pos x="1045" y="3610"/>
              </a:cxn>
              <a:cxn ang="0">
                <a:pos x="739" y="3818"/>
              </a:cxn>
              <a:cxn ang="0">
                <a:pos x="856" y="4830"/>
              </a:cxn>
              <a:cxn ang="0">
                <a:pos x="638" y="3989"/>
              </a:cxn>
              <a:cxn ang="0">
                <a:pos x="96" y="3777"/>
              </a:cxn>
              <a:cxn ang="0">
                <a:pos x="189" y="3688"/>
              </a:cxn>
              <a:cxn ang="0">
                <a:pos x="523" y="3573"/>
              </a:cxn>
              <a:cxn ang="0">
                <a:pos x="519" y="3333"/>
              </a:cxn>
              <a:cxn ang="0">
                <a:pos x="545" y="3560"/>
              </a:cxn>
              <a:cxn ang="0">
                <a:pos x="712" y="3397"/>
              </a:cxn>
              <a:cxn ang="0">
                <a:pos x="625" y="2944"/>
              </a:cxn>
              <a:cxn ang="0">
                <a:pos x="593" y="2341"/>
              </a:cxn>
              <a:cxn ang="0">
                <a:pos x="156" y="2437"/>
              </a:cxn>
              <a:cxn ang="0">
                <a:pos x="108" y="2289"/>
              </a:cxn>
              <a:cxn ang="0">
                <a:pos x="451" y="2291"/>
              </a:cxn>
              <a:cxn ang="0">
                <a:pos x="109" y="2016"/>
              </a:cxn>
              <a:cxn ang="0">
                <a:pos x="211" y="1975"/>
              </a:cxn>
              <a:cxn ang="0">
                <a:pos x="284" y="1847"/>
              </a:cxn>
              <a:cxn ang="0">
                <a:pos x="542" y="2073"/>
              </a:cxn>
              <a:cxn ang="0">
                <a:pos x="255" y="1764"/>
              </a:cxn>
              <a:cxn ang="0">
                <a:pos x="407" y="1769"/>
              </a:cxn>
              <a:cxn ang="0">
                <a:pos x="540" y="1810"/>
              </a:cxn>
              <a:cxn ang="0">
                <a:pos x="566" y="1580"/>
              </a:cxn>
              <a:cxn ang="0">
                <a:pos x="650" y="1747"/>
              </a:cxn>
              <a:cxn ang="0">
                <a:pos x="827" y="2199"/>
              </a:cxn>
              <a:cxn ang="0">
                <a:pos x="830" y="1779"/>
              </a:cxn>
              <a:cxn ang="0">
                <a:pos x="924" y="1648"/>
              </a:cxn>
              <a:cxn ang="0">
                <a:pos x="915" y="2016"/>
              </a:cxn>
              <a:cxn ang="0">
                <a:pos x="1299" y="1263"/>
              </a:cxn>
              <a:cxn ang="0">
                <a:pos x="970" y="965"/>
              </a:cxn>
              <a:cxn ang="0">
                <a:pos x="311" y="656"/>
              </a:cxn>
              <a:cxn ang="0">
                <a:pos x="772" y="659"/>
              </a:cxn>
              <a:cxn ang="0">
                <a:pos x="1153" y="871"/>
              </a:cxn>
              <a:cxn ang="0">
                <a:pos x="628" y="314"/>
              </a:cxn>
              <a:cxn ang="0">
                <a:pos x="1203" y="552"/>
              </a:cxn>
              <a:cxn ang="0">
                <a:pos x="1369" y="703"/>
              </a:cxn>
              <a:cxn ang="0">
                <a:pos x="1747" y="38"/>
              </a:cxn>
            </a:cxnLst>
            <a:rect l="0" t="0" r="r" b="b"/>
            <a:pathLst>
              <a:path w="2409" h="4865">
                <a:moveTo>
                  <a:pt x="414" y="2058"/>
                </a:moveTo>
                <a:lnTo>
                  <a:pt x="482" y="2173"/>
                </a:lnTo>
                <a:lnTo>
                  <a:pt x="503" y="2207"/>
                </a:lnTo>
                <a:lnTo>
                  <a:pt x="523" y="2242"/>
                </a:lnTo>
                <a:lnTo>
                  <a:pt x="538" y="2269"/>
                </a:lnTo>
                <a:lnTo>
                  <a:pt x="547" y="2282"/>
                </a:lnTo>
                <a:lnTo>
                  <a:pt x="559" y="2292"/>
                </a:lnTo>
                <a:lnTo>
                  <a:pt x="606" y="2323"/>
                </a:lnTo>
                <a:lnTo>
                  <a:pt x="618" y="2332"/>
                </a:lnTo>
                <a:lnTo>
                  <a:pt x="637" y="2344"/>
                </a:lnTo>
                <a:lnTo>
                  <a:pt x="657" y="2360"/>
                </a:lnTo>
                <a:lnTo>
                  <a:pt x="705" y="2392"/>
                </a:lnTo>
                <a:lnTo>
                  <a:pt x="728" y="2407"/>
                </a:lnTo>
                <a:lnTo>
                  <a:pt x="749" y="2420"/>
                </a:lnTo>
                <a:lnTo>
                  <a:pt x="765" y="2429"/>
                </a:lnTo>
                <a:lnTo>
                  <a:pt x="762" y="2392"/>
                </a:lnTo>
                <a:lnTo>
                  <a:pt x="755" y="2354"/>
                </a:lnTo>
                <a:lnTo>
                  <a:pt x="744" y="2326"/>
                </a:lnTo>
                <a:lnTo>
                  <a:pt x="730" y="2298"/>
                </a:lnTo>
                <a:lnTo>
                  <a:pt x="687" y="2238"/>
                </a:lnTo>
                <a:lnTo>
                  <a:pt x="643" y="2180"/>
                </a:lnTo>
                <a:lnTo>
                  <a:pt x="597" y="2123"/>
                </a:lnTo>
                <a:lnTo>
                  <a:pt x="590" y="2112"/>
                </a:lnTo>
                <a:lnTo>
                  <a:pt x="582" y="2105"/>
                </a:lnTo>
                <a:lnTo>
                  <a:pt x="573" y="2101"/>
                </a:lnTo>
                <a:lnTo>
                  <a:pt x="560" y="2099"/>
                </a:lnTo>
                <a:lnTo>
                  <a:pt x="537" y="2095"/>
                </a:lnTo>
                <a:lnTo>
                  <a:pt x="512" y="2086"/>
                </a:lnTo>
                <a:lnTo>
                  <a:pt x="488" y="2078"/>
                </a:lnTo>
                <a:lnTo>
                  <a:pt x="414" y="2058"/>
                </a:lnTo>
                <a:close/>
                <a:moveTo>
                  <a:pt x="1172" y="1997"/>
                </a:moveTo>
                <a:lnTo>
                  <a:pt x="1051" y="2064"/>
                </a:lnTo>
                <a:lnTo>
                  <a:pt x="1011" y="2086"/>
                </a:lnTo>
                <a:lnTo>
                  <a:pt x="973" y="2108"/>
                </a:lnTo>
                <a:lnTo>
                  <a:pt x="957" y="2115"/>
                </a:lnTo>
                <a:lnTo>
                  <a:pt x="940" y="2124"/>
                </a:lnTo>
                <a:lnTo>
                  <a:pt x="926" y="2133"/>
                </a:lnTo>
                <a:lnTo>
                  <a:pt x="914" y="2145"/>
                </a:lnTo>
                <a:lnTo>
                  <a:pt x="896" y="2168"/>
                </a:lnTo>
                <a:lnTo>
                  <a:pt x="877" y="2192"/>
                </a:lnTo>
                <a:lnTo>
                  <a:pt x="856" y="2221"/>
                </a:lnTo>
                <a:lnTo>
                  <a:pt x="836" y="2252"/>
                </a:lnTo>
                <a:lnTo>
                  <a:pt x="820" y="2283"/>
                </a:lnTo>
                <a:lnTo>
                  <a:pt x="809" y="2307"/>
                </a:lnTo>
                <a:lnTo>
                  <a:pt x="802" y="2331"/>
                </a:lnTo>
                <a:lnTo>
                  <a:pt x="800" y="2336"/>
                </a:lnTo>
                <a:lnTo>
                  <a:pt x="800" y="2351"/>
                </a:lnTo>
                <a:lnTo>
                  <a:pt x="799" y="2372"/>
                </a:lnTo>
                <a:lnTo>
                  <a:pt x="796" y="2394"/>
                </a:lnTo>
                <a:lnTo>
                  <a:pt x="793" y="2444"/>
                </a:lnTo>
                <a:lnTo>
                  <a:pt x="792" y="2465"/>
                </a:lnTo>
                <a:lnTo>
                  <a:pt x="790" y="2481"/>
                </a:lnTo>
                <a:lnTo>
                  <a:pt x="780" y="2593"/>
                </a:lnTo>
                <a:lnTo>
                  <a:pt x="769" y="2704"/>
                </a:lnTo>
                <a:lnTo>
                  <a:pt x="768" y="2735"/>
                </a:lnTo>
                <a:lnTo>
                  <a:pt x="765" y="2788"/>
                </a:lnTo>
                <a:lnTo>
                  <a:pt x="761" y="2844"/>
                </a:lnTo>
                <a:lnTo>
                  <a:pt x="761" y="2898"/>
                </a:lnTo>
                <a:lnTo>
                  <a:pt x="764" y="2951"/>
                </a:lnTo>
                <a:lnTo>
                  <a:pt x="797" y="2963"/>
                </a:lnTo>
                <a:lnTo>
                  <a:pt x="831" y="2981"/>
                </a:lnTo>
                <a:lnTo>
                  <a:pt x="862" y="3004"/>
                </a:lnTo>
                <a:lnTo>
                  <a:pt x="893" y="3032"/>
                </a:lnTo>
                <a:lnTo>
                  <a:pt x="920" y="3069"/>
                </a:lnTo>
                <a:lnTo>
                  <a:pt x="943" y="3105"/>
                </a:lnTo>
                <a:lnTo>
                  <a:pt x="968" y="3143"/>
                </a:lnTo>
                <a:lnTo>
                  <a:pt x="991" y="3181"/>
                </a:lnTo>
                <a:lnTo>
                  <a:pt x="1010" y="3224"/>
                </a:lnTo>
                <a:lnTo>
                  <a:pt x="1029" y="3284"/>
                </a:lnTo>
                <a:lnTo>
                  <a:pt x="1042" y="3349"/>
                </a:lnTo>
                <a:lnTo>
                  <a:pt x="1050" y="3417"/>
                </a:lnTo>
                <a:lnTo>
                  <a:pt x="1050" y="3422"/>
                </a:lnTo>
                <a:lnTo>
                  <a:pt x="1051" y="3426"/>
                </a:lnTo>
                <a:lnTo>
                  <a:pt x="1054" y="3349"/>
                </a:lnTo>
                <a:lnTo>
                  <a:pt x="1058" y="3277"/>
                </a:lnTo>
                <a:lnTo>
                  <a:pt x="1063" y="3212"/>
                </a:lnTo>
                <a:lnTo>
                  <a:pt x="1067" y="3155"/>
                </a:lnTo>
                <a:lnTo>
                  <a:pt x="1070" y="3115"/>
                </a:lnTo>
                <a:lnTo>
                  <a:pt x="1075" y="3072"/>
                </a:lnTo>
                <a:lnTo>
                  <a:pt x="1078" y="3026"/>
                </a:lnTo>
                <a:lnTo>
                  <a:pt x="1082" y="2975"/>
                </a:lnTo>
                <a:lnTo>
                  <a:pt x="1086" y="2919"/>
                </a:lnTo>
                <a:lnTo>
                  <a:pt x="1091" y="2855"/>
                </a:lnTo>
                <a:lnTo>
                  <a:pt x="1097" y="2786"/>
                </a:lnTo>
                <a:lnTo>
                  <a:pt x="1103" y="2708"/>
                </a:lnTo>
                <a:lnTo>
                  <a:pt x="1111" y="2593"/>
                </a:lnTo>
                <a:lnTo>
                  <a:pt x="1119" y="2479"/>
                </a:lnTo>
                <a:lnTo>
                  <a:pt x="1126" y="2364"/>
                </a:lnTo>
                <a:lnTo>
                  <a:pt x="1138" y="2249"/>
                </a:lnTo>
                <a:lnTo>
                  <a:pt x="1172" y="1997"/>
                </a:lnTo>
                <a:close/>
                <a:moveTo>
                  <a:pt x="621" y="1990"/>
                </a:moveTo>
                <a:lnTo>
                  <a:pt x="619" y="1991"/>
                </a:lnTo>
                <a:lnTo>
                  <a:pt x="616" y="2012"/>
                </a:lnTo>
                <a:lnTo>
                  <a:pt x="613" y="2034"/>
                </a:lnTo>
                <a:lnTo>
                  <a:pt x="610" y="2049"/>
                </a:lnTo>
                <a:lnTo>
                  <a:pt x="606" y="2064"/>
                </a:lnTo>
                <a:lnTo>
                  <a:pt x="604" y="2078"/>
                </a:lnTo>
                <a:lnTo>
                  <a:pt x="609" y="2092"/>
                </a:lnTo>
                <a:lnTo>
                  <a:pt x="618" y="2105"/>
                </a:lnTo>
                <a:lnTo>
                  <a:pt x="626" y="2117"/>
                </a:lnTo>
                <a:lnTo>
                  <a:pt x="659" y="2167"/>
                </a:lnTo>
                <a:lnTo>
                  <a:pt x="691" y="2211"/>
                </a:lnTo>
                <a:lnTo>
                  <a:pt x="727" y="2255"/>
                </a:lnTo>
                <a:lnTo>
                  <a:pt x="731" y="2261"/>
                </a:lnTo>
                <a:lnTo>
                  <a:pt x="737" y="2270"/>
                </a:lnTo>
                <a:lnTo>
                  <a:pt x="752" y="2291"/>
                </a:lnTo>
                <a:lnTo>
                  <a:pt x="761" y="2300"/>
                </a:lnTo>
                <a:lnTo>
                  <a:pt x="768" y="2304"/>
                </a:lnTo>
                <a:lnTo>
                  <a:pt x="775" y="2304"/>
                </a:lnTo>
                <a:lnTo>
                  <a:pt x="781" y="2298"/>
                </a:lnTo>
                <a:lnTo>
                  <a:pt x="787" y="2285"/>
                </a:lnTo>
                <a:lnTo>
                  <a:pt x="796" y="2270"/>
                </a:lnTo>
                <a:lnTo>
                  <a:pt x="805" y="2257"/>
                </a:lnTo>
                <a:lnTo>
                  <a:pt x="811" y="2242"/>
                </a:lnTo>
                <a:lnTo>
                  <a:pt x="812" y="2229"/>
                </a:lnTo>
                <a:lnTo>
                  <a:pt x="806" y="2214"/>
                </a:lnTo>
                <a:lnTo>
                  <a:pt x="796" y="2201"/>
                </a:lnTo>
                <a:lnTo>
                  <a:pt x="786" y="2189"/>
                </a:lnTo>
                <a:lnTo>
                  <a:pt x="767" y="2165"/>
                </a:lnTo>
                <a:lnTo>
                  <a:pt x="749" y="2142"/>
                </a:lnTo>
                <a:lnTo>
                  <a:pt x="713" y="2101"/>
                </a:lnTo>
                <a:lnTo>
                  <a:pt x="680" y="2059"/>
                </a:lnTo>
                <a:lnTo>
                  <a:pt x="641" y="2012"/>
                </a:lnTo>
                <a:lnTo>
                  <a:pt x="640" y="2009"/>
                </a:lnTo>
                <a:lnTo>
                  <a:pt x="632" y="2002"/>
                </a:lnTo>
                <a:lnTo>
                  <a:pt x="629" y="1997"/>
                </a:lnTo>
                <a:lnTo>
                  <a:pt x="626" y="1994"/>
                </a:lnTo>
                <a:lnTo>
                  <a:pt x="624" y="1993"/>
                </a:lnTo>
                <a:lnTo>
                  <a:pt x="621" y="1990"/>
                </a:lnTo>
                <a:close/>
                <a:moveTo>
                  <a:pt x="588" y="1972"/>
                </a:moveTo>
                <a:lnTo>
                  <a:pt x="575" y="1974"/>
                </a:lnTo>
                <a:lnTo>
                  <a:pt x="569" y="1974"/>
                </a:lnTo>
                <a:lnTo>
                  <a:pt x="559" y="1975"/>
                </a:lnTo>
                <a:lnTo>
                  <a:pt x="545" y="1975"/>
                </a:lnTo>
                <a:lnTo>
                  <a:pt x="535" y="1977"/>
                </a:lnTo>
                <a:lnTo>
                  <a:pt x="526" y="1977"/>
                </a:lnTo>
                <a:lnTo>
                  <a:pt x="522" y="1975"/>
                </a:lnTo>
                <a:lnTo>
                  <a:pt x="537" y="1999"/>
                </a:lnTo>
                <a:lnTo>
                  <a:pt x="572" y="2046"/>
                </a:lnTo>
                <a:lnTo>
                  <a:pt x="578" y="2052"/>
                </a:lnTo>
                <a:lnTo>
                  <a:pt x="582" y="2050"/>
                </a:lnTo>
                <a:lnTo>
                  <a:pt x="587" y="2043"/>
                </a:lnTo>
                <a:lnTo>
                  <a:pt x="590" y="2034"/>
                </a:lnTo>
                <a:lnTo>
                  <a:pt x="591" y="2024"/>
                </a:lnTo>
                <a:lnTo>
                  <a:pt x="593" y="2015"/>
                </a:lnTo>
                <a:lnTo>
                  <a:pt x="597" y="1997"/>
                </a:lnTo>
                <a:lnTo>
                  <a:pt x="598" y="1988"/>
                </a:lnTo>
                <a:lnTo>
                  <a:pt x="598" y="1980"/>
                </a:lnTo>
                <a:lnTo>
                  <a:pt x="596" y="1975"/>
                </a:lnTo>
                <a:lnTo>
                  <a:pt x="588" y="1972"/>
                </a:lnTo>
                <a:close/>
                <a:moveTo>
                  <a:pt x="1862" y="0"/>
                </a:moveTo>
                <a:lnTo>
                  <a:pt x="1866" y="5"/>
                </a:lnTo>
                <a:lnTo>
                  <a:pt x="1869" y="19"/>
                </a:lnTo>
                <a:lnTo>
                  <a:pt x="1871" y="39"/>
                </a:lnTo>
                <a:lnTo>
                  <a:pt x="1872" y="66"/>
                </a:lnTo>
                <a:lnTo>
                  <a:pt x="1874" y="97"/>
                </a:lnTo>
                <a:lnTo>
                  <a:pt x="1874" y="129"/>
                </a:lnTo>
                <a:lnTo>
                  <a:pt x="1871" y="194"/>
                </a:lnTo>
                <a:lnTo>
                  <a:pt x="1869" y="222"/>
                </a:lnTo>
                <a:lnTo>
                  <a:pt x="1866" y="247"/>
                </a:lnTo>
                <a:lnTo>
                  <a:pt x="1863" y="265"/>
                </a:lnTo>
                <a:lnTo>
                  <a:pt x="1850" y="311"/>
                </a:lnTo>
                <a:lnTo>
                  <a:pt x="1831" y="353"/>
                </a:lnTo>
                <a:lnTo>
                  <a:pt x="1806" y="393"/>
                </a:lnTo>
                <a:lnTo>
                  <a:pt x="1779" y="432"/>
                </a:lnTo>
                <a:lnTo>
                  <a:pt x="1720" y="505"/>
                </a:lnTo>
                <a:lnTo>
                  <a:pt x="1667" y="570"/>
                </a:lnTo>
                <a:lnTo>
                  <a:pt x="1555" y="697"/>
                </a:lnTo>
                <a:lnTo>
                  <a:pt x="1504" y="763"/>
                </a:lnTo>
                <a:lnTo>
                  <a:pt x="1492" y="779"/>
                </a:lnTo>
                <a:lnTo>
                  <a:pt x="1478" y="802"/>
                </a:lnTo>
                <a:lnTo>
                  <a:pt x="1461" y="825"/>
                </a:lnTo>
                <a:lnTo>
                  <a:pt x="1445" y="852"/>
                </a:lnTo>
                <a:lnTo>
                  <a:pt x="1409" y="905"/>
                </a:lnTo>
                <a:lnTo>
                  <a:pt x="1393" y="927"/>
                </a:lnTo>
                <a:lnTo>
                  <a:pt x="1380" y="945"/>
                </a:lnTo>
                <a:lnTo>
                  <a:pt x="1368" y="958"/>
                </a:lnTo>
                <a:lnTo>
                  <a:pt x="1364" y="1080"/>
                </a:lnTo>
                <a:lnTo>
                  <a:pt x="1378" y="1058"/>
                </a:lnTo>
                <a:lnTo>
                  <a:pt x="1392" y="1037"/>
                </a:lnTo>
                <a:lnTo>
                  <a:pt x="1403" y="1020"/>
                </a:lnTo>
                <a:lnTo>
                  <a:pt x="1436" y="955"/>
                </a:lnTo>
                <a:lnTo>
                  <a:pt x="1461" y="912"/>
                </a:lnTo>
                <a:lnTo>
                  <a:pt x="1486" y="871"/>
                </a:lnTo>
                <a:lnTo>
                  <a:pt x="1512" y="827"/>
                </a:lnTo>
                <a:lnTo>
                  <a:pt x="1540" y="784"/>
                </a:lnTo>
                <a:lnTo>
                  <a:pt x="1570" y="743"/>
                </a:lnTo>
                <a:lnTo>
                  <a:pt x="1602" y="706"/>
                </a:lnTo>
                <a:lnTo>
                  <a:pt x="1638" y="673"/>
                </a:lnTo>
                <a:lnTo>
                  <a:pt x="1676" y="647"/>
                </a:lnTo>
                <a:lnTo>
                  <a:pt x="1716" y="628"/>
                </a:lnTo>
                <a:lnTo>
                  <a:pt x="1757" y="614"/>
                </a:lnTo>
                <a:lnTo>
                  <a:pt x="1797" y="607"/>
                </a:lnTo>
                <a:lnTo>
                  <a:pt x="1838" y="605"/>
                </a:lnTo>
                <a:lnTo>
                  <a:pt x="1890" y="614"/>
                </a:lnTo>
                <a:lnTo>
                  <a:pt x="1940" y="632"/>
                </a:lnTo>
                <a:lnTo>
                  <a:pt x="1953" y="636"/>
                </a:lnTo>
                <a:lnTo>
                  <a:pt x="1969" y="642"/>
                </a:lnTo>
                <a:lnTo>
                  <a:pt x="1989" y="650"/>
                </a:lnTo>
                <a:lnTo>
                  <a:pt x="2006" y="656"/>
                </a:lnTo>
                <a:lnTo>
                  <a:pt x="2021" y="662"/>
                </a:lnTo>
                <a:lnTo>
                  <a:pt x="2033" y="664"/>
                </a:lnTo>
                <a:lnTo>
                  <a:pt x="2037" y="667"/>
                </a:lnTo>
                <a:lnTo>
                  <a:pt x="2034" y="669"/>
                </a:lnTo>
                <a:lnTo>
                  <a:pt x="2027" y="672"/>
                </a:lnTo>
                <a:lnTo>
                  <a:pt x="2017" y="676"/>
                </a:lnTo>
                <a:lnTo>
                  <a:pt x="1990" y="688"/>
                </a:lnTo>
                <a:lnTo>
                  <a:pt x="1978" y="694"/>
                </a:lnTo>
                <a:lnTo>
                  <a:pt x="1968" y="698"/>
                </a:lnTo>
                <a:lnTo>
                  <a:pt x="1950" y="710"/>
                </a:lnTo>
                <a:lnTo>
                  <a:pt x="1931" y="722"/>
                </a:lnTo>
                <a:lnTo>
                  <a:pt x="1906" y="735"/>
                </a:lnTo>
                <a:lnTo>
                  <a:pt x="1876" y="753"/>
                </a:lnTo>
                <a:lnTo>
                  <a:pt x="1843" y="771"/>
                </a:lnTo>
                <a:lnTo>
                  <a:pt x="1806" y="791"/>
                </a:lnTo>
                <a:lnTo>
                  <a:pt x="1766" y="813"/>
                </a:lnTo>
                <a:lnTo>
                  <a:pt x="1725" y="836"/>
                </a:lnTo>
                <a:lnTo>
                  <a:pt x="1683" y="859"/>
                </a:lnTo>
                <a:lnTo>
                  <a:pt x="1641" y="884"/>
                </a:lnTo>
                <a:lnTo>
                  <a:pt x="1599" y="908"/>
                </a:lnTo>
                <a:lnTo>
                  <a:pt x="1560" y="933"/>
                </a:lnTo>
                <a:lnTo>
                  <a:pt x="1521" y="956"/>
                </a:lnTo>
                <a:lnTo>
                  <a:pt x="1487" y="979"/>
                </a:lnTo>
                <a:lnTo>
                  <a:pt x="1456" y="999"/>
                </a:lnTo>
                <a:lnTo>
                  <a:pt x="1431" y="1020"/>
                </a:lnTo>
                <a:lnTo>
                  <a:pt x="1411" y="1037"/>
                </a:lnTo>
                <a:lnTo>
                  <a:pt x="1397" y="1054"/>
                </a:lnTo>
                <a:lnTo>
                  <a:pt x="1387" y="1067"/>
                </a:lnTo>
                <a:lnTo>
                  <a:pt x="1378" y="1083"/>
                </a:lnTo>
                <a:lnTo>
                  <a:pt x="1368" y="1102"/>
                </a:lnTo>
                <a:lnTo>
                  <a:pt x="1359" y="1120"/>
                </a:lnTo>
                <a:lnTo>
                  <a:pt x="1359" y="1124"/>
                </a:lnTo>
                <a:lnTo>
                  <a:pt x="1361" y="1127"/>
                </a:lnTo>
                <a:lnTo>
                  <a:pt x="1362" y="1129"/>
                </a:lnTo>
                <a:lnTo>
                  <a:pt x="1364" y="1132"/>
                </a:lnTo>
                <a:lnTo>
                  <a:pt x="1368" y="1124"/>
                </a:lnTo>
                <a:lnTo>
                  <a:pt x="1414" y="1114"/>
                </a:lnTo>
                <a:lnTo>
                  <a:pt x="1456" y="1099"/>
                </a:lnTo>
                <a:lnTo>
                  <a:pt x="1496" y="1080"/>
                </a:lnTo>
                <a:lnTo>
                  <a:pt x="1533" y="1058"/>
                </a:lnTo>
                <a:lnTo>
                  <a:pt x="1567" y="1035"/>
                </a:lnTo>
                <a:lnTo>
                  <a:pt x="1635" y="984"/>
                </a:lnTo>
                <a:lnTo>
                  <a:pt x="1670" y="959"/>
                </a:lnTo>
                <a:lnTo>
                  <a:pt x="1705" y="937"/>
                </a:lnTo>
                <a:lnTo>
                  <a:pt x="1747" y="909"/>
                </a:lnTo>
                <a:lnTo>
                  <a:pt x="1787" y="878"/>
                </a:lnTo>
                <a:lnTo>
                  <a:pt x="1823" y="844"/>
                </a:lnTo>
                <a:lnTo>
                  <a:pt x="1860" y="812"/>
                </a:lnTo>
                <a:lnTo>
                  <a:pt x="1900" y="782"/>
                </a:lnTo>
                <a:lnTo>
                  <a:pt x="1959" y="747"/>
                </a:lnTo>
                <a:lnTo>
                  <a:pt x="2021" y="715"/>
                </a:lnTo>
                <a:lnTo>
                  <a:pt x="2151" y="653"/>
                </a:lnTo>
                <a:lnTo>
                  <a:pt x="2157" y="650"/>
                </a:lnTo>
                <a:lnTo>
                  <a:pt x="2165" y="642"/>
                </a:lnTo>
                <a:lnTo>
                  <a:pt x="2192" y="622"/>
                </a:lnTo>
                <a:lnTo>
                  <a:pt x="2205" y="610"/>
                </a:lnTo>
                <a:lnTo>
                  <a:pt x="2218" y="600"/>
                </a:lnTo>
                <a:lnTo>
                  <a:pt x="2229" y="591"/>
                </a:lnTo>
                <a:lnTo>
                  <a:pt x="2236" y="585"/>
                </a:lnTo>
                <a:lnTo>
                  <a:pt x="2239" y="583"/>
                </a:lnTo>
                <a:lnTo>
                  <a:pt x="2239" y="588"/>
                </a:lnTo>
                <a:lnTo>
                  <a:pt x="2236" y="595"/>
                </a:lnTo>
                <a:lnTo>
                  <a:pt x="2232" y="603"/>
                </a:lnTo>
                <a:lnTo>
                  <a:pt x="2229" y="607"/>
                </a:lnTo>
                <a:lnTo>
                  <a:pt x="2221" y="629"/>
                </a:lnTo>
                <a:lnTo>
                  <a:pt x="2218" y="653"/>
                </a:lnTo>
                <a:lnTo>
                  <a:pt x="2220" y="676"/>
                </a:lnTo>
                <a:lnTo>
                  <a:pt x="2221" y="701"/>
                </a:lnTo>
                <a:lnTo>
                  <a:pt x="2221" y="725"/>
                </a:lnTo>
                <a:lnTo>
                  <a:pt x="2216" y="774"/>
                </a:lnTo>
                <a:lnTo>
                  <a:pt x="2205" y="819"/>
                </a:lnTo>
                <a:lnTo>
                  <a:pt x="2189" y="865"/>
                </a:lnTo>
                <a:lnTo>
                  <a:pt x="2167" y="908"/>
                </a:lnTo>
                <a:lnTo>
                  <a:pt x="2139" y="948"/>
                </a:lnTo>
                <a:lnTo>
                  <a:pt x="2105" y="983"/>
                </a:lnTo>
                <a:lnTo>
                  <a:pt x="2067" y="1017"/>
                </a:lnTo>
                <a:lnTo>
                  <a:pt x="2022" y="1045"/>
                </a:lnTo>
                <a:lnTo>
                  <a:pt x="1974" y="1070"/>
                </a:lnTo>
                <a:lnTo>
                  <a:pt x="1921" y="1091"/>
                </a:lnTo>
                <a:lnTo>
                  <a:pt x="1863" y="1105"/>
                </a:lnTo>
                <a:lnTo>
                  <a:pt x="1803" y="1116"/>
                </a:lnTo>
                <a:lnTo>
                  <a:pt x="1739" y="1123"/>
                </a:lnTo>
                <a:lnTo>
                  <a:pt x="1677" y="1127"/>
                </a:lnTo>
                <a:lnTo>
                  <a:pt x="1617" y="1132"/>
                </a:lnTo>
                <a:lnTo>
                  <a:pt x="1679" y="1136"/>
                </a:lnTo>
                <a:lnTo>
                  <a:pt x="1732" y="1144"/>
                </a:lnTo>
                <a:lnTo>
                  <a:pt x="1784" y="1154"/>
                </a:lnTo>
                <a:lnTo>
                  <a:pt x="1834" y="1167"/>
                </a:lnTo>
                <a:lnTo>
                  <a:pt x="1881" y="1185"/>
                </a:lnTo>
                <a:lnTo>
                  <a:pt x="1924" y="1207"/>
                </a:lnTo>
                <a:lnTo>
                  <a:pt x="1971" y="1239"/>
                </a:lnTo>
                <a:lnTo>
                  <a:pt x="2014" y="1276"/>
                </a:lnTo>
                <a:lnTo>
                  <a:pt x="2049" y="1316"/>
                </a:lnTo>
                <a:lnTo>
                  <a:pt x="2080" y="1359"/>
                </a:lnTo>
                <a:lnTo>
                  <a:pt x="2105" y="1402"/>
                </a:lnTo>
                <a:lnTo>
                  <a:pt x="2127" y="1447"/>
                </a:lnTo>
                <a:lnTo>
                  <a:pt x="2143" y="1492"/>
                </a:lnTo>
                <a:lnTo>
                  <a:pt x="2158" y="1537"/>
                </a:lnTo>
                <a:lnTo>
                  <a:pt x="2167" y="1580"/>
                </a:lnTo>
                <a:lnTo>
                  <a:pt x="2174" y="1621"/>
                </a:lnTo>
                <a:lnTo>
                  <a:pt x="2179" y="1660"/>
                </a:lnTo>
                <a:lnTo>
                  <a:pt x="2182" y="1695"/>
                </a:lnTo>
                <a:lnTo>
                  <a:pt x="2182" y="1753"/>
                </a:lnTo>
                <a:lnTo>
                  <a:pt x="2179" y="1775"/>
                </a:lnTo>
                <a:lnTo>
                  <a:pt x="2177" y="1789"/>
                </a:lnTo>
                <a:lnTo>
                  <a:pt x="2174" y="1797"/>
                </a:lnTo>
                <a:lnTo>
                  <a:pt x="2171" y="1797"/>
                </a:lnTo>
                <a:lnTo>
                  <a:pt x="2152" y="1767"/>
                </a:lnTo>
                <a:lnTo>
                  <a:pt x="2132" y="1739"/>
                </a:lnTo>
                <a:lnTo>
                  <a:pt x="2108" y="1713"/>
                </a:lnTo>
                <a:lnTo>
                  <a:pt x="2081" y="1686"/>
                </a:lnTo>
                <a:lnTo>
                  <a:pt x="2049" y="1664"/>
                </a:lnTo>
                <a:lnTo>
                  <a:pt x="2019" y="1648"/>
                </a:lnTo>
                <a:lnTo>
                  <a:pt x="1994" y="1633"/>
                </a:lnTo>
                <a:lnTo>
                  <a:pt x="1969" y="1621"/>
                </a:lnTo>
                <a:lnTo>
                  <a:pt x="1946" y="1611"/>
                </a:lnTo>
                <a:lnTo>
                  <a:pt x="1879" y="1580"/>
                </a:lnTo>
                <a:lnTo>
                  <a:pt x="1854" y="1568"/>
                </a:lnTo>
                <a:lnTo>
                  <a:pt x="1829" y="1555"/>
                </a:lnTo>
                <a:lnTo>
                  <a:pt x="1801" y="1537"/>
                </a:lnTo>
                <a:lnTo>
                  <a:pt x="1735" y="1493"/>
                </a:lnTo>
                <a:lnTo>
                  <a:pt x="1697" y="1464"/>
                </a:lnTo>
                <a:lnTo>
                  <a:pt x="1652" y="1428"/>
                </a:lnTo>
                <a:lnTo>
                  <a:pt x="1627" y="1405"/>
                </a:lnTo>
                <a:lnTo>
                  <a:pt x="1601" y="1374"/>
                </a:lnTo>
                <a:lnTo>
                  <a:pt x="1517" y="1267"/>
                </a:lnTo>
                <a:lnTo>
                  <a:pt x="1489" y="1237"/>
                </a:lnTo>
                <a:lnTo>
                  <a:pt x="1459" y="1211"/>
                </a:lnTo>
                <a:lnTo>
                  <a:pt x="1431" y="1195"/>
                </a:lnTo>
                <a:lnTo>
                  <a:pt x="1396" y="1181"/>
                </a:lnTo>
                <a:lnTo>
                  <a:pt x="1361" y="1170"/>
                </a:lnTo>
                <a:lnTo>
                  <a:pt x="1356" y="1170"/>
                </a:lnTo>
                <a:lnTo>
                  <a:pt x="1350" y="1182"/>
                </a:lnTo>
                <a:lnTo>
                  <a:pt x="1349" y="1192"/>
                </a:lnTo>
                <a:lnTo>
                  <a:pt x="1346" y="1203"/>
                </a:lnTo>
                <a:lnTo>
                  <a:pt x="1344" y="1207"/>
                </a:lnTo>
                <a:lnTo>
                  <a:pt x="1343" y="1219"/>
                </a:lnTo>
                <a:lnTo>
                  <a:pt x="1338" y="1237"/>
                </a:lnTo>
                <a:lnTo>
                  <a:pt x="1334" y="1257"/>
                </a:lnTo>
                <a:lnTo>
                  <a:pt x="1325" y="1301"/>
                </a:lnTo>
                <a:lnTo>
                  <a:pt x="1322" y="1321"/>
                </a:lnTo>
                <a:lnTo>
                  <a:pt x="1305" y="1421"/>
                </a:lnTo>
                <a:lnTo>
                  <a:pt x="1285" y="1523"/>
                </a:lnTo>
                <a:lnTo>
                  <a:pt x="1266" y="1623"/>
                </a:lnTo>
                <a:lnTo>
                  <a:pt x="1241" y="1781"/>
                </a:lnTo>
                <a:lnTo>
                  <a:pt x="1218" y="1941"/>
                </a:lnTo>
                <a:lnTo>
                  <a:pt x="1237" y="1927"/>
                </a:lnTo>
                <a:lnTo>
                  <a:pt x="1254" y="1912"/>
                </a:lnTo>
                <a:lnTo>
                  <a:pt x="1265" y="1900"/>
                </a:lnTo>
                <a:lnTo>
                  <a:pt x="1271" y="1885"/>
                </a:lnTo>
                <a:lnTo>
                  <a:pt x="1275" y="1871"/>
                </a:lnTo>
                <a:lnTo>
                  <a:pt x="1281" y="1856"/>
                </a:lnTo>
                <a:lnTo>
                  <a:pt x="1293" y="1838"/>
                </a:lnTo>
                <a:lnTo>
                  <a:pt x="1309" y="1825"/>
                </a:lnTo>
                <a:lnTo>
                  <a:pt x="1328" y="1816"/>
                </a:lnTo>
                <a:lnTo>
                  <a:pt x="1349" y="1813"/>
                </a:lnTo>
                <a:lnTo>
                  <a:pt x="1369" y="1816"/>
                </a:lnTo>
                <a:lnTo>
                  <a:pt x="1390" y="1823"/>
                </a:lnTo>
                <a:lnTo>
                  <a:pt x="1394" y="1826"/>
                </a:lnTo>
                <a:lnTo>
                  <a:pt x="1412" y="1835"/>
                </a:lnTo>
                <a:lnTo>
                  <a:pt x="1417" y="1838"/>
                </a:lnTo>
                <a:lnTo>
                  <a:pt x="1421" y="1845"/>
                </a:lnTo>
                <a:lnTo>
                  <a:pt x="1424" y="1853"/>
                </a:lnTo>
                <a:lnTo>
                  <a:pt x="1425" y="1859"/>
                </a:lnTo>
                <a:lnTo>
                  <a:pt x="1425" y="1869"/>
                </a:lnTo>
                <a:lnTo>
                  <a:pt x="1427" y="1879"/>
                </a:lnTo>
                <a:lnTo>
                  <a:pt x="1427" y="1890"/>
                </a:lnTo>
                <a:lnTo>
                  <a:pt x="1420" y="1910"/>
                </a:lnTo>
                <a:lnTo>
                  <a:pt x="1408" y="1927"/>
                </a:lnTo>
                <a:lnTo>
                  <a:pt x="1392" y="1940"/>
                </a:lnTo>
                <a:lnTo>
                  <a:pt x="1372" y="1949"/>
                </a:lnTo>
                <a:lnTo>
                  <a:pt x="1350" y="1953"/>
                </a:lnTo>
                <a:lnTo>
                  <a:pt x="1328" y="1955"/>
                </a:lnTo>
                <a:lnTo>
                  <a:pt x="1313" y="1953"/>
                </a:lnTo>
                <a:lnTo>
                  <a:pt x="1299" y="1950"/>
                </a:lnTo>
                <a:lnTo>
                  <a:pt x="1282" y="1947"/>
                </a:lnTo>
                <a:lnTo>
                  <a:pt x="1268" y="1949"/>
                </a:lnTo>
                <a:lnTo>
                  <a:pt x="1250" y="1955"/>
                </a:lnTo>
                <a:lnTo>
                  <a:pt x="1231" y="1965"/>
                </a:lnTo>
                <a:lnTo>
                  <a:pt x="1213" y="1975"/>
                </a:lnTo>
                <a:lnTo>
                  <a:pt x="1210" y="1993"/>
                </a:lnTo>
                <a:lnTo>
                  <a:pt x="1206" y="2012"/>
                </a:lnTo>
                <a:lnTo>
                  <a:pt x="1179" y="2224"/>
                </a:lnTo>
                <a:lnTo>
                  <a:pt x="1157" y="2437"/>
                </a:lnTo>
                <a:lnTo>
                  <a:pt x="1148" y="2549"/>
                </a:lnTo>
                <a:lnTo>
                  <a:pt x="1141" y="2658"/>
                </a:lnTo>
                <a:lnTo>
                  <a:pt x="1137" y="2767"/>
                </a:lnTo>
                <a:lnTo>
                  <a:pt x="1131" y="2879"/>
                </a:lnTo>
                <a:lnTo>
                  <a:pt x="1122" y="2997"/>
                </a:lnTo>
                <a:lnTo>
                  <a:pt x="1104" y="3239"/>
                </a:lnTo>
                <a:lnTo>
                  <a:pt x="1098" y="3357"/>
                </a:lnTo>
                <a:lnTo>
                  <a:pt x="1097" y="3435"/>
                </a:lnTo>
                <a:lnTo>
                  <a:pt x="1094" y="3517"/>
                </a:lnTo>
                <a:lnTo>
                  <a:pt x="1089" y="3603"/>
                </a:lnTo>
                <a:lnTo>
                  <a:pt x="1088" y="3687"/>
                </a:lnTo>
                <a:lnTo>
                  <a:pt x="1086" y="3770"/>
                </a:lnTo>
                <a:lnTo>
                  <a:pt x="1086" y="3848"/>
                </a:lnTo>
                <a:lnTo>
                  <a:pt x="1088" y="3895"/>
                </a:lnTo>
                <a:lnTo>
                  <a:pt x="1091" y="3951"/>
                </a:lnTo>
                <a:lnTo>
                  <a:pt x="1094" y="4011"/>
                </a:lnTo>
                <a:lnTo>
                  <a:pt x="1098" y="4072"/>
                </a:lnTo>
                <a:lnTo>
                  <a:pt x="1116" y="4038"/>
                </a:lnTo>
                <a:lnTo>
                  <a:pt x="1132" y="4008"/>
                </a:lnTo>
                <a:lnTo>
                  <a:pt x="1148" y="3982"/>
                </a:lnTo>
                <a:lnTo>
                  <a:pt x="1170" y="3948"/>
                </a:lnTo>
                <a:lnTo>
                  <a:pt x="1193" y="3920"/>
                </a:lnTo>
                <a:lnTo>
                  <a:pt x="1215" y="3893"/>
                </a:lnTo>
                <a:lnTo>
                  <a:pt x="1234" y="3867"/>
                </a:lnTo>
                <a:lnTo>
                  <a:pt x="1250" y="3837"/>
                </a:lnTo>
                <a:lnTo>
                  <a:pt x="1278" y="3783"/>
                </a:lnTo>
                <a:lnTo>
                  <a:pt x="1310" y="3731"/>
                </a:lnTo>
                <a:lnTo>
                  <a:pt x="1344" y="3680"/>
                </a:lnTo>
                <a:lnTo>
                  <a:pt x="1381" y="3627"/>
                </a:lnTo>
                <a:lnTo>
                  <a:pt x="1418" y="3572"/>
                </a:lnTo>
                <a:lnTo>
                  <a:pt x="1456" y="3516"/>
                </a:lnTo>
                <a:lnTo>
                  <a:pt x="1496" y="3460"/>
                </a:lnTo>
                <a:lnTo>
                  <a:pt x="1539" y="3407"/>
                </a:lnTo>
                <a:lnTo>
                  <a:pt x="1583" y="3357"/>
                </a:lnTo>
                <a:lnTo>
                  <a:pt x="1629" y="3311"/>
                </a:lnTo>
                <a:lnTo>
                  <a:pt x="1689" y="3264"/>
                </a:lnTo>
                <a:lnTo>
                  <a:pt x="1751" y="3224"/>
                </a:lnTo>
                <a:lnTo>
                  <a:pt x="1815" y="3192"/>
                </a:lnTo>
                <a:lnTo>
                  <a:pt x="1881" y="3169"/>
                </a:lnTo>
                <a:lnTo>
                  <a:pt x="1946" y="3155"/>
                </a:lnTo>
                <a:lnTo>
                  <a:pt x="2011" y="3149"/>
                </a:lnTo>
                <a:lnTo>
                  <a:pt x="2075" y="3152"/>
                </a:lnTo>
                <a:lnTo>
                  <a:pt x="2140" y="3164"/>
                </a:lnTo>
                <a:lnTo>
                  <a:pt x="2202" y="3183"/>
                </a:lnTo>
                <a:lnTo>
                  <a:pt x="2263" y="3211"/>
                </a:lnTo>
                <a:lnTo>
                  <a:pt x="2277" y="3220"/>
                </a:lnTo>
                <a:lnTo>
                  <a:pt x="2295" y="3231"/>
                </a:lnTo>
                <a:lnTo>
                  <a:pt x="2314" y="3245"/>
                </a:lnTo>
                <a:lnTo>
                  <a:pt x="2333" y="3259"/>
                </a:lnTo>
                <a:lnTo>
                  <a:pt x="2353" y="3276"/>
                </a:lnTo>
                <a:lnTo>
                  <a:pt x="2370" y="3289"/>
                </a:lnTo>
                <a:lnTo>
                  <a:pt x="2385" y="3302"/>
                </a:lnTo>
                <a:lnTo>
                  <a:pt x="2398" y="3312"/>
                </a:lnTo>
                <a:lnTo>
                  <a:pt x="2406" y="3318"/>
                </a:lnTo>
                <a:lnTo>
                  <a:pt x="2409" y="3321"/>
                </a:lnTo>
                <a:lnTo>
                  <a:pt x="2404" y="3321"/>
                </a:lnTo>
                <a:lnTo>
                  <a:pt x="2394" y="3323"/>
                </a:lnTo>
                <a:lnTo>
                  <a:pt x="2378" y="3326"/>
                </a:lnTo>
                <a:lnTo>
                  <a:pt x="2359" y="3327"/>
                </a:lnTo>
                <a:lnTo>
                  <a:pt x="2338" y="3330"/>
                </a:lnTo>
                <a:lnTo>
                  <a:pt x="2300" y="3336"/>
                </a:lnTo>
                <a:lnTo>
                  <a:pt x="2286" y="3338"/>
                </a:lnTo>
                <a:lnTo>
                  <a:pt x="2277" y="3339"/>
                </a:lnTo>
                <a:lnTo>
                  <a:pt x="2186" y="3360"/>
                </a:lnTo>
                <a:lnTo>
                  <a:pt x="2098" y="3380"/>
                </a:lnTo>
                <a:lnTo>
                  <a:pt x="2009" y="3404"/>
                </a:lnTo>
                <a:lnTo>
                  <a:pt x="1922" y="3433"/>
                </a:lnTo>
                <a:lnTo>
                  <a:pt x="1835" y="3469"/>
                </a:lnTo>
                <a:lnTo>
                  <a:pt x="1754" y="3504"/>
                </a:lnTo>
                <a:lnTo>
                  <a:pt x="1679" y="3542"/>
                </a:lnTo>
                <a:lnTo>
                  <a:pt x="1604" y="3582"/>
                </a:lnTo>
                <a:lnTo>
                  <a:pt x="1532" y="3627"/>
                </a:lnTo>
                <a:lnTo>
                  <a:pt x="1462" y="3677"/>
                </a:lnTo>
                <a:lnTo>
                  <a:pt x="1399" y="3733"/>
                </a:lnTo>
                <a:lnTo>
                  <a:pt x="1337" y="3793"/>
                </a:lnTo>
                <a:lnTo>
                  <a:pt x="1275" y="3861"/>
                </a:lnTo>
                <a:lnTo>
                  <a:pt x="1213" y="3935"/>
                </a:lnTo>
                <a:lnTo>
                  <a:pt x="1200" y="3951"/>
                </a:lnTo>
                <a:lnTo>
                  <a:pt x="1184" y="3972"/>
                </a:lnTo>
                <a:lnTo>
                  <a:pt x="1167" y="3995"/>
                </a:lnTo>
                <a:lnTo>
                  <a:pt x="1153" y="4022"/>
                </a:lnTo>
                <a:lnTo>
                  <a:pt x="1134" y="4061"/>
                </a:lnTo>
                <a:lnTo>
                  <a:pt x="1117" y="4103"/>
                </a:lnTo>
                <a:lnTo>
                  <a:pt x="1109" y="4240"/>
                </a:lnTo>
                <a:lnTo>
                  <a:pt x="1109" y="4246"/>
                </a:lnTo>
                <a:lnTo>
                  <a:pt x="1110" y="4250"/>
                </a:lnTo>
                <a:lnTo>
                  <a:pt x="1110" y="4255"/>
                </a:lnTo>
                <a:lnTo>
                  <a:pt x="1111" y="4293"/>
                </a:lnTo>
                <a:lnTo>
                  <a:pt x="1114" y="4342"/>
                </a:lnTo>
                <a:lnTo>
                  <a:pt x="1117" y="4395"/>
                </a:lnTo>
                <a:lnTo>
                  <a:pt x="1122" y="4452"/>
                </a:lnTo>
                <a:lnTo>
                  <a:pt x="1125" y="4511"/>
                </a:lnTo>
                <a:lnTo>
                  <a:pt x="1128" y="4569"/>
                </a:lnTo>
                <a:lnTo>
                  <a:pt x="1132" y="4625"/>
                </a:lnTo>
                <a:lnTo>
                  <a:pt x="1139" y="4746"/>
                </a:lnTo>
                <a:lnTo>
                  <a:pt x="1147" y="4865"/>
                </a:lnTo>
                <a:lnTo>
                  <a:pt x="1106" y="4865"/>
                </a:lnTo>
                <a:lnTo>
                  <a:pt x="1106" y="4855"/>
                </a:lnTo>
                <a:lnTo>
                  <a:pt x="1100" y="4777"/>
                </a:lnTo>
                <a:lnTo>
                  <a:pt x="1091" y="4626"/>
                </a:lnTo>
                <a:lnTo>
                  <a:pt x="1086" y="4548"/>
                </a:lnTo>
                <a:lnTo>
                  <a:pt x="1079" y="4465"/>
                </a:lnTo>
                <a:lnTo>
                  <a:pt x="1072" y="4377"/>
                </a:lnTo>
                <a:lnTo>
                  <a:pt x="1066" y="4287"/>
                </a:lnTo>
                <a:lnTo>
                  <a:pt x="1060" y="4199"/>
                </a:lnTo>
                <a:lnTo>
                  <a:pt x="1055" y="4116"/>
                </a:lnTo>
                <a:lnTo>
                  <a:pt x="1054" y="4070"/>
                </a:lnTo>
                <a:lnTo>
                  <a:pt x="1052" y="4032"/>
                </a:lnTo>
                <a:lnTo>
                  <a:pt x="1051" y="3998"/>
                </a:lnTo>
                <a:lnTo>
                  <a:pt x="1048" y="3939"/>
                </a:lnTo>
                <a:lnTo>
                  <a:pt x="1047" y="3908"/>
                </a:lnTo>
                <a:lnTo>
                  <a:pt x="1045" y="3876"/>
                </a:lnTo>
                <a:lnTo>
                  <a:pt x="1044" y="3836"/>
                </a:lnTo>
                <a:lnTo>
                  <a:pt x="1044" y="3737"/>
                </a:lnTo>
                <a:lnTo>
                  <a:pt x="1045" y="3677"/>
                </a:lnTo>
                <a:lnTo>
                  <a:pt x="1045" y="3610"/>
                </a:lnTo>
                <a:lnTo>
                  <a:pt x="1047" y="3540"/>
                </a:lnTo>
                <a:lnTo>
                  <a:pt x="1050" y="3467"/>
                </a:lnTo>
                <a:lnTo>
                  <a:pt x="1039" y="3444"/>
                </a:lnTo>
                <a:lnTo>
                  <a:pt x="1026" y="3425"/>
                </a:lnTo>
                <a:lnTo>
                  <a:pt x="1011" y="3404"/>
                </a:lnTo>
                <a:lnTo>
                  <a:pt x="995" y="3388"/>
                </a:lnTo>
                <a:lnTo>
                  <a:pt x="973" y="3371"/>
                </a:lnTo>
                <a:lnTo>
                  <a:pt x="946" y="3357"/>
                </a:lnTo>
                <a:lnTo>
                  <a:pt x="918" y="3343"/>
                </a:lnTo>
                <a:lnTo>
                  <a:pt x="889" y="3330"/>
                </a:lnTo>
                <a:lnTo>
                  <a:pt x="861" y="3318"/>
                </a:lnTo>
                <a:lnTo>
                  <a:pt x="834" y="3305"/>
                </a:lnTo>
                <a:lnTo>
                  <a:pt x="814" y="3292"/>
                </a:lnTo>
                <a:lnTo>
                  <a:pt x="789" y="3271"/>
                </a:lnTo>
                <a:lnTo>
                  <a:pt x="767" y="3252"/>
                </a:lnTo>
                <a:lnTo>
                  <a:pt x="746" y="3236"/>
                </a:lnTo>
                <a:lnTo>
                  <a:pt x="744" y="3364"/>
                </a:lnTo>
                <a:lnTo>
                  <a:pt x="743" y="3491"/>
                </a:lnTo>
                <a:lnTo>
                  <a:pt x="739" y="3768"/>
                </a:lnTo>
                <a:lnTo>
                  <a:pt x="739" y="3818"/>
                </a:lnTo>
                <a:lnTo>
                  <a:pt x="740" y="3851"/>
                </a:lnTo>
                <a:lnTo>
                  <a:pt x="740" y="3918"/>
                </a:lnTo>
                <a:lnTo>
                  <a:pt x="741" y="3951"/>
                </a:lnTo>
                <a:lnTo>
                  <a:pt x="741" y="4007"/>
                </a:lnTo>
                <a:lnTo>
                  <a:pt x="743" y="4029"/>
                </a:lnTo>
                <a:lnTo>
                  <a:pt x="743" y="4051"/>
                </a:lnTo>
                <a:lnTo>
                  <a:pt x="746" y="4061"/>
                </a:lnTo>
                <a:lnTo>
                  <a:pt x="747" y="4079"/>
                </a:lnTo>
                <a:lnTo>
                  <a:pt x="752" y="4100"/>
                </a:lnTo>
                <a:lnTo>
                  <a:pt x="756" y="4123"/>
                </a:lnTo>
                <a:lnTo>
                  <a:pt x="765" y="4174"/>
                </a:lnTo>
                <a:lnTo>
                  <a:pt x="781" y="4249"/>
                </a:lnTo>
                <a:lnTo>
                  <a:pt x="814" y="4402"/>
                </a:lnTo>
                <a:lnTo>
                  <a:pt x="828" y="4476"/>
                </a:lnTo>
                <a:lnTo>
                  <a:pt x="842" y="4544"/>
                </a:lnTo>
                <a:lnTo>
                  <a:pt x="862" y="4645"/>
                </a:lnTo>
                <a:lnTo>
                  <a:pt x="881" y="4751"/>
                </a:lnTo>
                <a:lnTo>
                  <a:pt x="902" y="4862"/>
                </a:lnTo>
                <a:lnTo>
                  <a:pt x="862" y="4862"/>
                </a:lnTo>
                <a:lnTo>
                  <a:pt x="856" y="4830"/>
                </a:lnTo>
                <a:lnTo>
                  <a:pt x="849" y="4791"/>
                </a:lnTo>
                <a:lnTo>
                  <a:pt x="840" y="4747"/>
                </a:lnTo>
                <a:lnTo>
                  <a:pt x="830" y="4698"/>
                </a:lnTo>
                <a:lnTo>
                  <a:pt x="820" y="4645"/>
                </a:lnTo>
                <a:lnTo>
                  <a:pt x="809" y="4591"/>
                </a:lnTo>
                <a:lnTo>
                  <a:pt x="797" y="4533"/>
                </a:lnTo>
                <a:lnTo>
                  <a:pt x="787" y="4476"/>
                </a:lnTo>
                <a:lnTo>
                  <a:pt x="775" y="4418"/>
                </a:lnTo>
                <a:lnTo>
                  <a:pt x="765" y="4361"/>
                </a:lnTo>
                <a:lnTo>
                  <a:pt x="753" y="4306"/>
                </a:lnTo>
                <a:lnTo>
                  <a:pt x="743" y="4255"/>
                </a:lnTo>
                <a:lnTo>
                  <a:pt x="734" y="4207"/>
                </a:lnTo>
                <a:lnTo>
                  <a:pt x="727" y="4165"/>
                </a:lnTo>
                <a:lnTo>
                  <a:pt x="719" y="4128"/>
                </a:lnTo>
                <a:lnTo>
                  <a:pt x="713" y="4097"/>
                </a:lnTo>
                <a:lnTo>
                  <a:pt x="706" y="4060"/>
                </a:lnTo>
                <a:lnTo>
                  <a:pt x="693" y="4045"/>
                </a:lnTo>
                <a:lnTo>
                  <a:pt x="675" y="4028"/>
                </a:lnTo>
                <a:lnTo>
                  <a:pt x="657" y="4008"/>
                </a:lnTo>
                <a:lnTo>
                  <a:pt x="638" y="3989"/>
                </a:lnTo>
                <a:lnTo>
                  <a:pt x="621" y="3970"/>
                </a:lnTo>
                <a:lnTo>
                  <a:pt x="604" y="3954"/>
                </a:lnTo>
                <a:lnTo>
                  <a:pt x="590" y="3941"/>
                </a:lnTo>
                <a:lnTo>
                  <a:pt x="581" y="3930"/>
                </a:lnTo>
                <a:lnTo>
                  <a:pt x="541" y="3890"/>
                </a:lnTo>
                <a:lnTo>
                  <a:pt x="529" y="3882"/>
                </a:lnTo>
                <a:lnTo>
                  <a:pt x="485" y="3864"/>
                </a:lnTo>
                <a:lnTo>
                  <a:pt x="448" y="3851"/>
                </a:lnTo>
                <a:lnTo>
                  <a:pt x="411" y="3836"/>
                </a:lnTo>
                <a:lnTo>
                  <a:pt x="339" y="3809"/>
                </a:lnTo>
                <a:lnTo>
                  <a:pt x="268" y="3783"/>
                </a:lnTo>
                <a:lnTo>
                  <a:pt x="254" y="3777"/>
                </a:lnTo>
                <a:lnTo>
                  <a:pt x="221" y="3765"/>
                </a:lnTo>
                <a:lnTo>
                  <a:pt x="205" y="3764"/>
                </a:lnTo>
                <a:lnTo>
                  <a:pt x="193" y="3765"/>
                </a:lnTo>
                <a:lnTo>
                  <a:pt x="167" y="3777"/>
                </a:lnTo>
                <a:lnTo>
                  <a:pt x="155" y="3781"/>
                </a:lnTo>
                <a:lnTo>
                  <a:pt x="134" y="3784"/>
                </a:lnTo>
                <a:lnTo>
                  <a:pt x="115" y="3783"/>
                </a:lnTo>
                <a:lnTo>
                  <a:pt x="96" y="3777"/>
                </a:lnTo>
                <a:lnTo>
                  <a:pt x="80" y="3768"/>
                </a:lnTo>
                <a:lnTo>
                  <a:pt x="66" y="3753"/>
                </a:lnTo>
                <a:lnTo>
                  <a:pt x="57" y="3736"/>
                </a:lnTo>
                <a:lnTo>
                  <a:pt x="56" y="3721"/>
                </a:lnTo>
                <a:lnTo>
                  <a:pt x="55" y="3705"/>
                </a:lnTo>
                <a:lnTo>
                  <a:pt x="55" y="3699"/>
                </a:lnTo>
                <a:lnTo>
                  <a:pt x="56" y="3690"/>
                </a:lnTo>
                <a:lnTo>
                  <a:pt x="60" y="3683"/>
                </a:lnTo>
                <a:lnTo>
                  <a:pt x="63" y="3678"/>
                </a:lnTo>
                <a:lnTo>
                  <a:pt x="68" y="3675"/>
                </a:lnTo>
                <a:lnTo>
                  <a:pt x="72" y="3671"/>
                </a:lnTo>
                <a:lnTo>
                  <a:pt x="77" y="3668"/>
                </a:lnTo>
                <a:lnTo>
                  <a:pt x="81" y="3663"/>
                </a:lnTo>
                <a:lnTo>
                  <a:pt x="97" y="3652"/>
                </a:lnTo>
                <a:lnTo>
                  <a:pt x="115" y="3646"/>
                </a:lnTo>
                <a:lnTo>
                  <a:pt x="134" y="3646"/>
                </a:lnTo>
                <a:lnTo>
                  <a:pt x="152" y="3650"/>
                </a:lnTo>
                <a:lnTo>
                  <a:pt x="168" y="3660"/>
                </a:lnTo>
                <a:lnTo>
                  <a:pt x="181" y="3675"/>
                </a:lnTo>
                <a:lnTo>
                  <a:pt x="189" y="3688"/>
                </a:lnTo>
                <a:lnTo>
                  <a:pt x="195" y="3702"/>
                </a:lnTo>
                <a:lnTo>
                  <a:pt x="202" y="3715"/>
                </a:lnTo>
                <a:lnTo>
                  <a:pt x="211" y="3725"/>
                </a:lnTo>
                <a:lnTo>
                  <a:pt x="237" y="3742"/>
                </a:lnTo>
                <a:lnTo>
                  <a:pt x="264" y="3755"/>
                </a:lnTo>
                <a:lnTo>
                  <a:pt x="326" y="3783"/>
                </a:lnTo>
                <a:lnTo>
                  <a:pt x="389" y="3809"/>
                </a:lnTo>
                <a:lnTo>
                  <a:pt x="460" y="3834"/>
                </a:lnTo>
                <a:lnTo>
                  <a:pt x="483" y="3843"/>
                </a:lnTo>
                <a:lnTo>
                  <a:pt x="507" y="3846"/>
                </a:lnTo>
                <a:lnTo>
                  <a:pt x="513" y="3842"/>
                </a:lnTo>
                <a:lnTo>
                  <a:pt x="517" y="3833"/>
                </a:lnTo>
                <a:lnTo>
                  <a:pt x="520" y="3820"/>
                </a:lnTo>
                <a:lnTo>
                  <a:pt x="522" y="3802"/>
                </a:lnTo>
                <a:lnTo>
                  <a:pt x="522" y="3784"/>
                </a:lnTo>
                <a:lnTo>
                  <a:pt x="523" y="3765"/>
                </a:lnTo>
                <a:lnTo>
                  <a:pt x="525" y="3712"/>
                </a:lnTo>
                <a:lnTo>
                  <a:pt x="525" y="3657"/>
                </a:lnTo>
                <a:lnTo>
                  <a:pt x="523" y="3604"/>
                </a:lnTo>
                <a:lnTo>
                  <a:pt x="523" y="3573"/>
                </a:lnTo>
                <a:lnTo>
                  <a:pt x="520" y="3541"/>
                </a:lnTo>
                <a:lnTo>
                  <a:pt x="519" y="3537"/>
                </a:lnTo>
                <a:lnTo>
                  <a:pt x="507" y="3525"/>
                </a:lnTo>
                <a:lnTo>
                  <a:pt x="504" y="3520"/>
                </a:lnTo>
                <a:lnTo>
                  <a:pt x="503" y="3516"/>
                </a:lnTo>
                <a:lnTo>
                  <a:pt x="503" y="3509"/>
                </a:lnTo>
                <a:lnTo>
                  <a:pt x="501" y="3504"/>
                </a:lnTo>
                <a:lnTo>
                  <a:pt x="483" y="3486"/>
                </a:lnTo>
                <a:lnTo>
                  <a:pt x="473" y="3478"/>
                </a:lnTo>
                <a:lnTo>
                  <a:pt x="466" y="3467"/>
                </a:lnTo>
                <a:lnTo>
                  <a:pt x="461" y="3453"/>
                </a:lnTo>
                <a:lnTo>
                  <a:pt x="458" y="3436"/>
                </a:lnTo>
                <a:lnTo>
                  <a:pt x="458" y="3420"/>
                </a:lnTo>
                <a:lnTo>
                  <a:pt x="461" y="3404"/>
                </a:lnTo>
                <a:lnTo>
                  <a:pt x="467" y="3388"/>
                </a:lnTo>
                <a:lnTo>
                  <a:pt x="475" y="3371"/>
                </a:lnTo>
                <a:lnTo>
                  <a:pt x="485" y="3358"/>
                </a:lnTo>
                <a:lnTo>
                  <a:pt x="491" y="3354"/>
                </a:lnTo>
                <a:lnTo>
                  <a:pt x="498" y="3348"/>
                </a:lnTo>
                <a:lnTo>
                  <a:pt x="519" y="3333"/>
                </a:lnTo>
                <a:lnTo>
                  <a:pt x="540" y="3323"/>
                </a:lnTo>
                <a:lnTo>
                  <a:pt x="547" y="3321"/>
                </a:lnTo>
                <a:lnTo>
                  <a:pt x="550" y="3323"/>
                </a:lnTo>
                <a:lnTo>
                  <a:pt x="556" y="3332"/>
                </a:lnTo>
                <a:lnTo>
                  <a:pt x="565" y="3339"/>
                </a:lnTo>
                <a:lnTo>
                  <a:pt x="576" y="3343"/>
                </a:lnTo>
                <a:lnTo>
                  <a:pt x="585" y="3349"/>
                </a:lnTo>
                <a:lnTo>
                  <a:pt x="603" y="3366"/>
                </a:lnTo>
                <a:lnTo>
                  <a:pt x="616" y="3383"/>
                </a:lnTo>
                <a:lnTo>
                  <a:pt x="624" y="3402"/>
                </a:lnTo>
                <a:lnTo>
                  <a:pt x="626" y="3425"/>
                </a:lnTo>
                <a:lnTo>
                  <a:pt x="622" y="3448"/>
                </a:lnTo>
                <a:lnTo>
                  <a:pt x="615" y="3467"/>
                </a:lnTo>
                <a:lnTo>
                  <a:pt x="604" y="3485"/>
                </a:lnTo>
                <a:lnTo>
                  <a:pt x="588" y="3498"/>
                </a:lnTo>
                <a:lnTo>
                  <a:pt x="575" y="3506"/>
                </a:lnTo>
                <a:lnTo>
                  <a:pt x="565" y="3513"/>
                </a:lnTo>
                <a:lnTo>
                  <a:pt x="556" y="3525"/>
                </a:lnTo>
                <a:lnTo>
                  <a:pt x="548" y="3541"/>
                </a:lnTo>
                <a:lnTo>
                  <a:pt x="545" y="3560"/>
                </a:lnTo>
                <a:lnTo>
                  <a:pt x="545" y="3599"/>
                </a:lnTo>
                <a:lnTo>
                  <a:pt x="544" y="3634"/>
                </a:lnTo>
                <a:lnTo>
                  <a:pt x="544" y="3671"/>
                </a:lnTo>
                <a:lnTo>
                  <a:pt x="541" y="3739"/>
                </a:lnTo>
                <a:lnTo>
                  <a:pt x="541" y="3806"/>
                </a:lnTo>
                <a:lnTo>
                  <a:pt x="544" y="3834"/>
                </a:lnTo>
                <a:lnTo>
                  <a:pt x="550" y="3859"/>
                </a:lnTo>
                <a:lnTo>
                  <a:pt x="563" y="3882"/>
                </a:lnTo>
                <a:lnTo>
                  <a:pt x="582" y="3902"/>
                </a:lnTo>
                <a:lnTo>
                  <a:pt x="637" y="3957"/>
                </a:lnTo>
                <a:lnTo>
                  <a:pt x="654" y="3973"/>
                </a:lnTo>
                <a:lnTo>
                  <a:pt x="672" y="3991"/>
                </a:lnTo>
                <a:lnTo>
                  <a:pt x="690" y="4007"/>
                </a:lnTo>
                <a:lnTo>
                  <a:pt x="705" y="4020"/>
                </a:lnTo>
                <a:lnTo>
                  <a:pt x="703" y="3983"/>
                </a:lnTo>
                <a:lnTo>
                  <a:pt x="703" y="3890"/>
                </a:lnTo>
                <a:lnTo>
                  <a:pt x="705" y="3843"/>
                </a:lnTo>
                <a:lnTo>
                  <a:pt x="706" y="3799"/>
                </a:lnTo>
                <a:lnTo>
                  <a:pt x="706" y="3647"/>
                </a:lnTo>
                <a:lnTo>
                  <a:pt x="712" y="3397"/>
                </a:lnTo>
                <a:lnTo>
                  <a:pt x="716" y="3209"/>
                </a:lnTo>
                <a:lnTo>
                  <a:pt x="694" y="3186"/>
                </a:lnTo>
                <a:lnTo>
                  <a:pt x="675" y="3165"/>
                </a:lnTo>
                <a:lnTo>
                  <a:pt x="660" y="3144"/>
                </a:lnTo>
                <a:lnTo>
                  <a:pt x="644" y="3125"/>
                </a:lnTo>
                <a:lnTo>
                  <a:pt x="629" y="3106"/>
                </a:lnTo>
                <a:lnTo>
                  <a:pt x="610" y="3084"/>
                </a:lnTo>
                <a:lnTo>
                  <a:pt x="588" y="3060"/>
                </a:lnTo>
                <a:lnTo>
                  <a:pt x="562" y="3038"/>
                </a:lnTo>
                <a:lnTo>
                  <a:pt x="534" y="3021"/>
                </a:lnTo>
                <a:lnTo>
                  <a:pt x="506" y="3009"/>
                </a:lnTo>
                <a:lnTo>
                  <a:pt x="476" y="2998"/>
                </a:lnTo>
                <a:lnTo>
                  <a:pt x="476" y="2995"/>
                </a:lnTo>
                <a:lnTo>
                  <a:pt x="483" y="2990"/>
                </a:lnTo>
                <a:lnTo>
                  <a:pt x="495" y="2984"/>
                </a:lnTo>
                <a:lnTo>
                  <a:pt x="514" y="2975"/>
                </a:lnTo>
                <a:lnTo>
                  <a:pt x="537" y="2966"/>
                </a:lnTo>
                <a:lnTo>
                  <a:pt x="563" y="2957"/>
                </a:lnTo>
                <a:lnTo>
                  <a:pt x="593" y="2950"/>
                </a:lnTo>
                <a:lnTo>
                  <a:pt x="625" y="2944"/>
                </a:lnTo>
                <a:lnTo>
                  <a:pt x="660" y="2941"/>
                </a:lnTo>
                <a:lnTo>
                  <a:pt x="696" y="2939"/>
                </a:lnTo>
                <a:lnTo>
                  <a:pt x="733" y="2944"/>
                </a:lnTo>
                <a:lnTo>
                  <a:pt x="734" y="2931"/>
                </a:lnTo>
                <a:lnTo>
                  <a:pt x="736" y="2914"/>
                </a:lnTo>
                <a:lnTo>
                  <a:pt x="736" y="2858"/>
                </a:lnTo>
                <a:lnTo>
                  <a:pt x="744" y="2721"/>
                </a:lnTo>
                <a:lnTo>
                  <a:pt x="750" y="2600"/>
                </a:lnTo>
                <a:lnTo>
                  <a:pt x="755" y="2540"/>
                </a:lnTo>
                <a:lnTo>
                  <a:pt x="761" y="2479"/>
                </a:lnTo>
                <a:lnTo>
                  <a:pt x="753" y="2472"/>
                </a:lnTo>
                <a:lnTo>
                  <a:pt x="741" y="2462"/>
                </a:lnTo>
                <a:lnTo>
                  <a:pt x="725" y="2447"/>
                </a:lnTo>
                <a:lnTo>
                  <a:pt x="706" y="2431"/>
                </a:lnTo>
                <a:lnTo>
                  <a:pt x="685" y="2416"/>
                </a:lnTo>
                <a:lnTo>
                  <a:pt x="665" y="2398"/>
                </a:lnTo>
                <a:lnTo>
                  <a:pt x="643" y="2382"/>
                </a:lnTo>
                <a:lnTo>
                  <a:pt x="624" y="2366"/>
                </a:lnTo>
                <a:lnTo>
                  <a:pt x="606" y="2353"/>
                </a:lnTo>
                <a:lnTo>
                  <a:pt x="593" y="2341"/>
                </a:lnTo>
                <a:lnTo>
                  <a:pt x="582" y="2333"/>
                </a:lnTo>
                <a:lnTo>
                  <a:pt x="578" y="2331"/>
                </a:lnTo>
                <a:lnTo>
                  <a:pt x="554" y="2316"/>
                </a:lnTo>
                <a:lnTo>
                  <a:pt x="531" y="2307"/>
                </a:lnTo>
                <a:lnTo>
                  <a:pt x="504" y="2304"/>
                </a:lnTo>
                <a:lnTo>
                  <a:pt x="476" y="2305"/>
                </a:lnTo>
                <a:lnTo>
                  <a:pt x="408" y="2317"/>
                </a:lnTo>
                <a:lnTo>
                  <a:pt x="342" y="2332"/>
                </a:lnTo>
                <a:lnTo>
                  <a:pt x="307" y="2339"/>
                </a:lnTo>
                <a:lnTo>
                  <a:pt x="273" y="2347"/>
                </a:lnTo>
                <a:lnTo>
                  <a:pt x="255" y="2351"/>
                </a:lnTo>
                <a:lnTo>
                  <a:pt x="234" y="2354"/>
                </a:lnTo>
                <a:lnTo>
                  <a:pt x="217" y="2360"/>
                </a:lnTo>
                <a:lnTo>
                  <a:pt x="200" y="2369"/>
                </a:lnTo>
                <a:lnTo>
                  <a:pt x="193" y="2378"/>
                </a:lnTo>
                <a:lnTo>
                  <a:pt x="189" y="2387"/>
                </a:lnTo>
                <a:lnTo>
                  <a:pt x="186" y="2395"/>
                </a:lnTo>
                <a:lnTo>
                  <a:pt x="181" y="2406"/>
                </a:lnTo>
                <a:lnTo>
                  <a:pt x="171" y="2423"/>
                </a:lnTo>
                <a:lnTo>
                  <a:pt x="156" y="2437"/>
                </a:lnTo>
                <a:lnTo>
                  <a:pt x="139" y="2448"/>
                </a:lnTo>
                <a:lnTo>
                  <a:pt x="116" y="2457"/>
                </a:lnTo>
                <a:lnTo>
                  <a:pt x="94" y="2459"/>
                </a:lnTo>
                <a:lnTo>
                  <a:pt x="72" y="2454"/>
                </a:lnTo>
                <a:lnTo>
                  <a:pt x="53" y="2444"/>
                </a:lnTo>
                <a:lnTo>
                  <a:pt x="34" y="2429"/>
                </a:lnTo>
                <a:lnTo>
                  <a:pt x="28" y="2420"/>
                </a:lnTo>
                <a:lnTo>
                  <a:pt x="21" y="2412"/>
                </a:lnTo>
                <a:lnTo>
                  <a:pt x="13" y="2404"/>
                </a:lnTo>
                <a:lnTo>
                  <a:pt x="3" y="2400"/>
                </a:lnTo>
                <a:lnTo>
                  <a:pt x="0" y="2397"/>
                </a:lnTo>
                <a:lnTo>
                  <a:pt x="0" y="2390"/>
                </a:lnTo>
                <a:lnTo>
                  <a:pt x="3" y="2379"/>
                </a:lnTo>
                <a:lnTo>
                  <a:pt x="12" y="2356"/>
                </a:lnTo>
                <a:lnTo>
                  <a:pt x="25" y="2329"/>
                </a:lnTo>
                <a:lnTo>
                  <a:pt x="35" y="2317"/>
                </a:lnTo>
                <a:lnTo>
                  <a:pt x="50" y="2307"/>
                </a:lnTo>
                <a:lnTo>
                  <a:pt x="66" y="2298"/>
                </a:lnTo>
                <a:lnTo>
                  <a:pt x="85" y="2292"/>
                </a:lnTo>
                <a:lnTo>
                  <a:pt x="108" y="2289"/>
                </a:lnTo>
                <a:lnTo>
                  <a:pt x="130" y="2291"/>
                </a:lnTo>
                <a:lnTo>
                  <a:pt x="142" y="2297"/>
                </a:lnTo>
                <a:lnTo>
                  <a:pt x="152" y="2304"/>
                </a:lnTo>
                <a:lnTo>
                  <a:pt x="162" y="2313"/>
                </a:lnTo>
                <a:lnTo>
                  <a:pt x="172" y="2319"/>
                </a:lnTo>
                <a:lnTo>
                  <a:pt x="177" y="2320"/>
                </a:lnTo>
                <a:lnTo>
                  <a:pt x="189" y="2320"/>
                </a:lnTo>
                <a:lnTo>
                  <a:pt x="193" y="2322"/>
                </a:lnTo>
                <a:lnTo>
                  <a:pt x="196" y="2323"/>
                </a:lnTo>
                <a:lnTo>
                  <a:pt x="199" y="2326"/>
                </a:lnTo>
                <a:lnTo>
                  <a:pt x="202" y="2328"/>
                </a:lnTo>
                <a:lnTo>
                  <a:pt x="203" y="2331"/>
                </a:lnTo>
                <a:lnTo>
                  <a:pt x="206" y="2332"/>
                </a:lnTo>
                <a:lnTo>
                  <a:pt x="211" y="2332"/>
                </a:lnTo>
                <a:lnTo>
                  <a:pt x="242" y="2329"/>
                </a:lnTo>
                <a:lnTo>
                  <a:pt x="274" y="2325"/>
                </a:lnTo>
                <a:lnTo>
                  <a:pt x="327" y="2316"/>
                </a:lnTo>
                <a:lnTo>
                  <a:pt x="382" y="2307"/>
                </a:lnTo>
                <a:lnTo>
                  <a:pt x="432" y="2295"/>
                </a:lnTo>
                <a:lnTo>
                  <a:pt x="451" y="2291"/>
                </a:lnTo>
                <a:lnTo>
                  <a:pt x="469" y="2288"/>
                </a:lnTo>
                <a:lnTo>
                  <a:pt x="485" y="2283"/>
                </a:lnTo>
                <a:lnTo>
                  <a:pt x="498" y="2279"/>
                </a:lnTo>
                <a:lnTo>
                  <a:pt x="507" y="2273"/>
                </a:lnTo>
                <a:lnTo>
                  <a:pt x="509" y="2266"/>
                </a:lnTo>
                <a:lnTo>
                  <a:pt x="504" y="2251"/>
                </a:lnTo>
                <a:lnTo>
                  <a:pt x="489" y="2221"/>
                </a:lnTo>
                <a:lnTo>
                  <a:pt x="472" y="2189"/>
                </a:lnTo>
                <a:lnTo>
                  <a:pt x="453" y="2157"/>
                </a:lnTo>
                <a:lnTo>
                  <a:pt x="417" y="2102"/>
                </a:lnTo>
                <a:lnTo>
                  <a:pt x="380" y="2047"/>
                </a:lnTo>
                <a:lnTo>
                  <a:pt x="317" y="2030"/>
                </a:lnTo>
                <a:lnTo>
                  <a:pt x="254" y="2014"/>
                </a:lnTo>
                <a:lnTo>
                  <a:pt x="236" y="2009"/>
                </a:lnTo>
                <a:lnTo>
                  <a:pt x="215" y="2003"/>
                </a:lnTo>
                <a:lnTo>
                  <a:pt x="193" y="1999"/>
                </a:lnTo>
                <a:lnTo>
                  <a:pt x="171" y="1996"/>
                </a:lnTo>
                <a:lnTo>
                  <a:pt x="150" y="1999"/>
                </a:lnTo>
                <a:lnTo>
                  <a:pt x="131" y="2006"/>
                </a:lnTo>
                <a:lnTo>
                  <a:pt x="109" y="2016"/>
                </a:lnTo>
                <a:lnTo>
                  <a:pt x="85" y="2021"/>
                </a:lnTo>
                <a:lnTo>
                  <a:pt x="62" y="2019"/>
                </a:lnTo>
                <a:lnTo>
                  <a:pt x="40" y="2014"/>
                </a:lnTo>
                <a:lnTo>
                  <a:pt x="22" y="2002"/>
                </a:lnTo>
                <a:lnTo>
                  <a:pt x="12" y="1987"/>
                </a:lnTo>
                <a:lnTo>
                  <a:pt x="7" y="1966"/>
                </a:lnTo>
                <a:lnTo>
                  <a:pt x="6" y="1946"/>
                </a:lnTo>
                <a:lnTo>
                  <a:pt x="12" y="1924"/>
                </a:lnTo>
                <a:lnTo>
                  <a:pt x="21" y="1904"/>
                </a:lnTo>
                <a:lnTo>
                  <a:pt x="35" y="1888"/>
                </a:lnTo>
                <a:lnTo>
                  <a:pt x="56" y="1878"/>
                </a:lnTo>
                <a:lnTo>
                  <a:pt x="80" y="1873"/>
                </a:lnTo>
                <a:lnTo>
                  <a:pt x="105" y="1876"/>
                </a:lnTo>
                <a:lnTo>
                  <a:pt x="127" y="1884"/>
                </a:lnTo>
                <a:lnTo>
                  <a:pt x="144" y="1896"/>
                </a:lnTo>
                <a:lnTo>
                  <a:pt x="155" y="1907"/>
                </a:lnTo>
                <a:lnTo>
                  <a:pt x="172" y="1947"/>
                </a:lnTo>
                <a:lnTo>
                  <a:pt x="183" y="1960"/>
                </a:lnTo>
                <a:lnTo>
                  <a:pt x="196" y="1969"/>
                </a:lnTo>
                <a:lnTo>
                  <a:pt x="211" y="1975"/>
                </a:lnTo>
                <a:lnTo>
                  <a:pt x="227" y="1981"/>
                </a:lnTo>
                <a:lnTo>
                  <a:pt x="295" y="2003"/>
                </a:lnTo>
                <a:lnTo>
                  <a:pt x="363" y="2024"/>
                </a:lnTo>
                <a:lnTo>
                  <a:pt x="351" y="2009"/>
                </a:lnTo>
                <a:lnTo>
                  <a:pt x="338" y="1996"/>
                </a:lnTo>
                <a:lnTo>
                  <a:pt x="326" y="1988"/>
                </a:lnTo>
                <a:lnTo>
                  <a:pt x="313" y="1983"/>
                </a:lnTo>
                <a:lnTo>
                  <a:pt x="298" y="1980"/>
                </a:lnTo>
                <a:lnTo>
                  <a:pt x="284" y="1974"/>
                </a:lnTo>
                <a:lnTo>
                  <a:pt x="267" y="1963"/>
                </a:lnTo>
                <a:lnTo>
                  <a:pt x="254" y="1950"/>
                </a:lnTo>
                <a:lnTo>
                  <a:pt x="246" y="1934"/>
                </a:lnTo>
                <a:lnTo>
                  <a:pt x="243" y="1916"/>
                </a:lnTo>
                <a:lnTo>
                  <a:pt x="245" y="1897"/>
                </a:lnTo>
                <a:lnTo>
                  <a:pt x="254" y="1878"/>
                </a:lnTo>
                <a:lnTo>
                  <a:pt x="258" y="1872"/>
                </a:lnTo>
                <a:lnTo>
                  <a:pt x="267" y="1857"/>
                </a:lnTo>
                <a:lnTo>
                  <a:pt x="270" y="1854"/>
                </a:lnTo>
                <a:lnTo>
                  <a:pt x="277" y="1850"/>
                </a:lnTo>
                <a:lnTo>
                  <a:pt x="284" y="1847"/>
                </a:lnTo>
                <a:lnTo>
                  <a:pt x="290" y="1845"/>
                </a:lnTo>
                <a:lnTo>
                  <a:pt x="305" y="1844"/>
                </a:lnTo>
                <a:lnTo>
                  <a:pt x="321" y="1843"/>
                </a:lnTo>
                <a:lnTo>
                  <a:pt x="342" y="1848"/>
                </a:lnTo>
                <a:lnTo>
                  <a:pt x="357" y="1859"/>
                </a:lnTo>
                <a:lnTo>
                  <a:pt x="370" y="1872"/>
                </a:lnTo>
                <a:lnTo>
                  <a:pt x="377" y="1890"/>
                </a:lnTo>
                <a:lnTo>
                  <a:pt x="382" y="1909"/>
                </a:lnTo>
                <a:lnTo>
                  <a:pt x="383" y="1929"/>
                </a:lnTo>
                <a:lnTo>
                  <a:pt x="380" y="1947"/>
                </a:lnTo>
                <a:lnTo>
                  <a:pt x="376" y="1966"/>
                </a:lnTo>
                <a:lnTo>
                  <a:pt x="374" y="1984"/>
                </a:lnTo>
                <a:lnTo>
                  <a:pt x="382" y="2002"/>
                </a:lnTo>
                <a:lnTo>
                  <a:pt x="391" y="2018"/>
                </a:lnTo>
                <a:lnTo>
                  <a:pt x="401" y="2036"/>
                </a:lnTo>
                <a:lnTo>
                  <a:pt x="461" y="2050"/>
                </a:lnTo>
                <a:lnTo>
                  <a:pt x="519" y="2068"/>
                </a:lnTo>
                <a:lnTo>
                  <a:pt x="523" y="2070"/>
                </a:lnTo>
                <a:lnTo>
                  <a:pt x="532" y="2071"/>
                </a:lnTo>
                <a:lnTo>
                  <a:pt x="542" y="2073"/>
                </a:lnTo>
                <a:lnTo>
                  <a:pt x="551" y="2073"/>
                </a:lnTo>
                <a:lnTo>
                  <a:pt x="559" y="2071"/>
                </a:lnTo>
                <a:lnTo>
                  <a:pt x="559" y="2068"/>
                </a:lnTo>
                <a:lnTo>
                  <a:pt x="520" y="2012"/>
                </a:lnTo>
                <a:lnTo>
                  <a:pt x="481" y="1950"/>
                </a:lnTo>
                <a:lnTo>
                  <a:pt x="436" y="1888"/>
                </a:lnTo>
                <a:lnTo>
                  <a:pt x="430" y="1878"/>
                </a:lnTo>
                <a:lnTo>
                  <a:pt x="422" y="1865"/>
                </a:lnTo>
                <a:lnTo>
                  <a:pt x="411" y="1848"/>
                </a:lnTo>
                <a:lnTo>
                  <a:pt x="401" y="1834"/>
                </a:lnTo>
                <a:lnTo>
                  <a:pt x="389" y="1819"/>
                </a:lnTo>
                <a:lnTo>
                  <a:pt x="380" y="1809"/>
                </a:lnTo>
                <a:lnTo>
                  <a:pt x="373" y="1803"/>
                </a:lnTo>
                <a:lnTo>
                  <a:pt x="355" y="1800"/>
                </a:lnTo>
                <a:lnTo>
                  <a:pt x="338" y="1798"/>
                </a:lnTo>
                <a:lnTo>
                  <a:pt x="320" y="1800"/>
                </a:lnTo>
                <a:lnTo>
                  <a:pt x="302" y="1797"/>
                </a:lnTo>
                <a:lnTo>
                  <a:pt x="284" y="1791"/>
                </a:lnTo>
                <a:lnTo>
                  <a:pt x="268" y="1779"/>
                </a:lnTo>
                <a:lnTo>
                  <a:pt x="255" y="1764"/>
                </a:lnTo>
                <a:lnTo>
                  <a:pt x="248" y="1747"/>
                </a:lnTo>
                <a:lnTo>
                  <a:pt x="243" y="1729"/>
                </a:lnTo>
                <a:lnTo>
                  <a:pt x="243" y="1708"/>
                </a:lnTo>
                <a:lnTo>
                  <a:pt x="249" y="1688"/>
                </a:lnTo>
                <a:lnTo>
                  <a:pt x="259" y="1671"/>
                </a:lnTo>
                <a:lnTo>
                  <a:pt x="276" y="1657"/>
                </a:lnTo>
                <a:lnTo>
                  <a:pt x="293" y="1645"/>
                </a:lnTo>
                <a:lnTo>
                  <a:pt x="313" y="1636"/>
                </a:lnTo>
                <a:lnTo>
                  <a:pt x="333" y="1632"/>
                </a:lnTo>
                <a:lnTo>
                  <a:pt x="352" y="1629"/>
                </a:lnTo>
                <a:lnTo>
                  <a:pt x="370" y="1630"/>
                </a:lnTo>
                <a:lnTo>
                  <a:pt x="383" y="1635"/>
                </a:lnTo>
                <a:lnTo>
                  <a:pt x="404" y="1649"/>
                </a:lnTo>
                <a:lnTo>
                  <a:pt x="419" y="1669"/>
                </a:lnTo>
                <a:lnTo>
                  <a:pt x="426" y="1692"/>
                </a:lnTo>
                <a:lnTo>
                  <a:pt x="427" y="1716"/>
                </a:lnTo>
                <a:lnTo>
                  <a:pt x="425" y="1728"/>
                </a:lnTo>
                <a:lnTo>
                  <a:pt x="419" y="1741"/>
                </a:lnTo>
                <a:lnTo>
                  <a:pt x="411" y="1756"/>
                </a:lnTo>
                <a:lnTo>
                  <a:pt x="407" y="1769"/>
                </a:lnTo>
                <a:lnTo>
                  <a:pt x="404" y="1782"/>
                </a:lnTo>
                <a:lnTo>
                  <a:pt x="405" y="1794"/>
                </a:lnTo>
                <a:lnTo>
                  <a:pt x="408" y="1800"/>
                </a:lnTo>
                <a:lnTo>
                  <a:pt x="414" y="1810"/>
                </a:lnTo>
                <a:lnTo>
                  <a:pt x="422" y="1822"/>
                </a:lnTo>
                <a:lnTo>
                  <a:pt x="430" y="1837"/>
                </a:lnTo>
                <a:lnTo>
                  <a:pt x="439" y="1850"/>
                </a:lnTo>
                <a:lnTo>
                  <a:pt x="448" y="1860"/>
                </a:lnTo>
                <a:lnTo>
                  <a:pt x="454" y="1869"/>
                </a:lnTo>
                <a:lnTo>
                  <a:pt x="458" y="1871"/>
                </a:lnTo>
                <a:lnTo>
                  <a:pt x="463" y="1866"/>
                </a:lnTo>
                <a:lnTo>
                  <a:pt x="467" y="1857"/>
                </a:lnTo>
                <a:lnTo>
                  <a:pt x="473" y="1848"/>
                </a:lnTo>
                <a:lnTo>
                  <a:pt x="478" y="1843"/>
                </a:lnTo>
                <a:lnTo>
                  <a:pt x="485" y="1837"/>
                </a:lnTo>
                <a:lnTo>
                  <a:pt x="494" y="1829"/>
                </a:lnTo>
                <a:lnTo>
                  <a:pt x="506" y="1820"/>
                </a:lnTo>
                <a:lnTo>
                  <a:pt x="514" y="1814"/>
                </a:lnTo>
                <a:lnTo>
                  <a:pt x="522" y="1812"/>
                </a:lnTo>
                <a:lnTo>
                  <a:pt x="540" y="1810"/>
                </a:lnTo>
                <a:lnTo>
                  <a:pt x="557" y="1807"/>
                </a:lnTo>
                <a:lnTo>
                  <a:pt x="575" y="1806"/>
                </a:lnTo>
                <a:lnTo>
                  <a:pt x="593" y="1807"/>
                </a:lnTo>
                <a:lnTo>
                  <a:pt x="597" y="1809"/>
                </a:lnTo>
                <a:lnTo>
                  <a:pt x="612" y="1814"/>
                </a:lnTo>
                <a:lnTo>
                  <a:pt x="616" y="1814"/>
                </a:lnTo>
                <a:lnTo>
                  <a:pt x="621" y="1807"/>
                </a:lnTo>
                <a:lnTo>
                  <a:pt x="622" y="1794"/>
                </a:lnTo>
                <a:lnTo>
                  <a:pt x="624" y="1779"/>
                </a:lnTo>
                <a:lnTo>
                  <a:pt x="624" y="1756"/>
                </a:lnTo>
                <a:lnTo>
                  <a:pt x="625" y="1735"/>
                </a:lnTo>
                <a:lnTo>
                  <a:pt x="625" y="1714"/>
                </a:lnTo>
                <a:lnTo>
                  <a:pt x="622" y="1694"/>
                </a:lnTo>
                <a:lnTo>
                  <a:pt x="616" y="1680"/>
                </a:lnTo>
                <a:lnTo>
                  <a:pt x="607" y="1671"/>
                </a:lnTo>
                <a:lnTo>
                  <a:pt x="587" y="1654"/>
                </a:lnTo>
                <a:lnTo>
                  <a:pt x="573" y="1638"/>
                </a:lnTo>
                <a:lnTo>
                  <a:pt x="565" y="1618"/>
                </a:lnTo>
                <a:lnTo>
                  <a:pt x="563" y="1596"/>
                </a:lnTo>
                <a:lnTo>
                  <a:pt x="566" y="1580"/>
                </a:lnTo>
                <a:lnTo>
                  <a:pt x="575" y="1562"/>
                </a:lnTo>
                <a:lnTo>
                  <a:pt x="588" y="1546"/>
                </a:lnTo>
                <a:lnTo>
                  <a:pt x="604" y="1530"/>
                </a:lnTo>
                <a:lnTo>
                  <a:pt x="624" y="1518"/>
                </a:lnTo>
                <a:lnTo>
                  <a:pt x="644" y="1512"/>
                </a:lnTo>
                <a:lnTo>
                  <a:pt x="668" y="1512"/>
                </a:lnTo>
                <a:lnTo>
                  <a:pt x="691" y="1521"/>
                </a:lnTo>
                <a:lnTo>
                  <a:pt x="708" y="1533"/>
                </a:lnTo>
                <a:lnTo>
                  <a:pt x="721" y="1545"/>
                </a:lnTo>
                <a:lnTo>
                  <a:pt x="731" y="1559"/>
                </a:lnTo>
                <a:lnTo>
                  <a:pt x="737" y="1576"/>
                </a:lnTo>
                <a:lnTo>
                  <a:pt x="737" y="1595"/>
                </a:lnTo>
                <a:lnTo>
                  <a:pt x="731" y="1615"/>
                </a:lnTo>
                <a:lnTo>
                  <a:pt x="722" y="1632"/>
                </a:lnTo>
                <a:lnTo>
                  <a:pt x="709" y="1646"/>
                </a:lnTo>
                <a:lnTo>
                  <a:pt x="696" y="1660"/>
                </a:lnTo>
                <a:lnTo>
                  <a:pt x="681" y="1671"/>
                </a:lnTo>
                <a:lnTo>
                  <a:pt x="669" y="1686"/>
                </a:lnTo>
                <a:lnTo>
                  <a:pt x="660" y="1704"/>
                </a:lnTo>
                <a:lnTo>
                  <a:pt x="650" y="1747"/>
                </a:lnTo>
                <a:lnTo>
                  <a:pt x="644" y="1791"/>
                </a:lnTo>
                <a:lnTo>
                  <a:pt x="640" y="1834"/>
                </a:lnTo>
                <a:lnTo>
                  <a:pt x="640" y="1851"/>
                </a:lnTo>
                <a:lnTo>
                  <a:pt x="644" y="1868"/>
                </a:lnTo>
                <a:lnTo>
                  <a:pt x="647" y="1885"/>
                </a:lnTo>
                <a:lnTo>
                  <a:pt x="644" y="1900"/>
                </a:lnTo>
                <a:lnTo>
                  <a:pt x="635" y="1929"/>
                </a:lnTo>
                <a:lnTo>
                  <a:pt x="632" y="1944"/>
                </a:lnTo>
                <a:lnTo>
                  <a:pt x="635" y="1958"/>
                </a:lnTo>
                <a:lnTo>
                  <a:pt x="643" y="1971"/>
                </a:lnTo>
                <a:lnTo>
                  <a:pt x="652" y="1981"/>
                </a:lnTo>
                <a:lnTo>
                  <a:pt x="660" y="1993"/>
                </a:lnTo>
                <a:lnTo>
                  <a:pt x="680" y="2019"/>
                </a:lnTo>
                <a:lnTo>
                  <a:pt x="699" y="2047"/>
                </a:lnTo>
                <a:lnTo>
                  <a:pt x="746" y="2106"/>
                </a:lnTo>
                <a:lnTo>
                  <a:pt x="796" y="2164"/>
                </a:lnTo>
                <a:lnTo>
                  <a:pt x="800" y="2171"/>
                </a:lnTo>
                <a:lnTo>
                  <a:pt x="809" y="2180"/>
                </a:lnTo>
                <a:lnTo>
                  <a:pt x="818" y="2190"/>
                </a:lnTo>
                <a:lnTo>
                  <a:pt x="827" y="2199"/>
                </a:lnTo>
                <a:lnTo>
                  <a:pt x="836" y="2202"/>
                </a:lnTo>
                <a:lnTo>
                  <a:pt x="843" y="2198"/>
                </a:lnTo>
                <a:lnTo>
                  <a:pt x="852" y="2190"/>
                </a:lnTo>
                <a:lnTo>
                  <a:pt x="859" y="2180"/>
                </a:lnTo>
                <a:lnTo>
                  <a:pt x="867" y="2171"/>
                </a:lnTo>
                <a:lnTo>
                  <a:pt x="871" y="2165"/>
                </a:lnTo>
                <a:lnTo>
                  <a:pt x="889" y="2140"/>
                </a:lnTo>
                <a:lnTo>
                  <a:pt x="899" y="2117"/>
                </a:lnTo>
                <a:lnTo>
                  <a:pt x="904" y="2090"/>
                </a:lnTo>
                <a:lnTo>
                  <a:pt x="902" y="2061"/>
                </a:lnTo>
                <a:lnTo>
                  <a:pt x="895" y="2016"/>
                </a:lnTo>
                <a:lnTo>
                  <a:pt x="886" y="1972"/>
                </a:lnTo>
                <a:lnTo>
                  <a:pt x="876" y="1928"/>
                </a:lnTo>
                <a:lnTo>
                  <a:pt x="861" y="1857"/>
                </a:lnTo>
                <a:lnTo>
                  <a:pt x="858" y="1843"/>
                </a:lnTo>
                <a:lnTo>
                  <a:pt x="856" y="1828"/>
                </a:lnTo>
                <a:lnTo>
                  <a:pt x="853" y="1812"/>
                </a:lnTo>
                <a:lnTo>
                  <a:pt x="848" y="1798"/>
                </a:lnTo>
                <a:lnTo>
                  <a:pt x="839" y="1786"/>
                </a:lnTo>
                <a:lnTo>
                  <a:pt x="830" y="1779"/>
                </a:lnTo>
                <a:lnTo>
                  <a:pt x="821" y="1775"/>
                </a:lnTo>
                <a:lnTo>
                  <a:pt x="811" y="1772"/>
                </a:lnTo>
                <a:lnTo>
                  <a:pt x="799" y="1767"/>
                </a:lnTo>
                <a:lnTo>
                  <a:pt x="778" y="1757"/>
                </a:lnTo>
                <a:lnTo>
                  <a:pt x="764" y="1742"/>
                </a:lnTo>
                <a:lnTo>
                  <a:pt x="752" y="1725"/>
                </a:lnTo>
                <a:lnTo>
                  <a:pt x="743" y="1702"/>
                </a:lnTo>
                <a:lnTo>
                  <a:pt x="743" y="1680"/>
                </a:lnTo>
                <a:lnTo>
                  <a:pt x="747" y="1660"/>
                </a:lnTo>
                <a:lnTo>
                  <a:pt x="759" y="1639"/>
                </a:lnTo>
                <a:lnTo>
                  <a:pt x="777" y="1620"/>
                </a:lnTo>
                <a:lnTo>
                  <a:pt x="784" y="1614"/>
                </a:lnTo>
                <a:lnTo>
                  <a:pt x="796" y="1607"/>
                </a:lnTo>
                <a:lnTo>
                  <a:pt x="812" y="1599"/>
                </a:lnTo>
                <a:lnTo>
                  <a:pt x="830" y="1595"/>
                </a:lnTo>
                <a:lnTo>
                  <a:pt x="851" y="1593"/>
                </a:lnTo>
                <a:lnTo>
                  <a:pt x="870" y="1596"/>
                </a:lnTo>
                <a:lnTo>
                  <a:pt x="890" y="1607"/>
                </a:lnTo>
                <a:lnTo>
                  <a:pt x="910" y="1626"/>
                </a:lnTo>
                <a:lnTo>
                  <a:pt x="924" y="1648"/>
                </a:lnTo>
                <a:lnTo>
                  <a:pt x="930" y="1667"/>
                </a:lnTo>
                <a:lnTo>
                  <a:pt x="933" y="1689"/>
                </a:lnTo>
                <a:lnTo>
                  <a:pt x="930" y="1711"/>
                </a:lnTo>
                <a:lnTo>
                  <a:pt x="923" y="1723"/>
                </a:lnTo>
                <a:lnTo>
                  <a:pt x="914" y="1733"/>
                </a:lnTo>
                <a:lnTo>
                  <a:pt x="904" y="1744"/>
                </a:lnTo>
                <a:lnTo>
                  <a:pt x="896" y="1756"/>
                </a:lnTo>
                <a:lnTo>
                  <a:pt x="895" y="1760"/>
                </a:lnTo>
                <a:lnTo>
                  <a:pt x="895" y="1772"/>
                </a:lnTo>
                <a:lnTo>
                  <a:pt x="893" y="1776"/>
                </a:lnTo>
                <a:lnTo>
                  <a:pt x="890" y="1779"/>
                </a:lnTo>
                <a:lnTo>
                  <a:pt x="889" y="1782"/>
                </a:lnTo>
                <a:lnTo>
                  <a:pt x="883" y="1788"/>
                </a:lnTo>
                <a:lnTo>
                  <a:pt x="881" y="1791"/>
                </a:lnTo>
                <a:lnTo>
                  <a:pt x="881" y="1816"/>
                </a:lnTo>
                <a:lnTo>
                  <a:pt x="884" y="1838"/>
                </a:lnTo>
                <a:lnTo>
                  <a:pt x="887" y="1859"/>
                </a:lnTo>
                <a:lnTo>
                  <a:pt x="895" y="1912"/>
                </a:lnTo>
                <a:lnTo>
                  <a:pt x="904" y="1966"/>
                </a:lnTo>
                <a:lnTo>
                  <a:pt x="915" y="2016"/>
                </a:lnTo>
                <a:lnTo>
                  <a:pt x="918" y="2036"/>
                </a:lnTo>
                <a:lnTo>
                  <a:pt x="923" y="2053"/>
                </a:lnTo>
                <a:lnTo>
                  <a:pt x="926" y="2070"/>
                </a:lnTo>
                <a:lnTo>
                  <a:pt x="932" y="2083"/>
                </a:lnTo>
                <a:lnTo>
                  <a:pt x="938" y="2092"/>
                </a:lnTo>
                <a:lnTo>
                  <a:pt x="945" y="2093"/>
                </a:lnTo>
                <a:lnTo>
                  <a:pt x="963" y="2089"/>
                </a:lnTo>
                <a:lnTo>
                  <a:pt x="980" y="2080"/>
                </a:lnTo>
                <a:lnTo>
                  <a:pt x="996" y="2073"/>
                </a:lnTo>
                <a:lnTo>
                  <a:pt x="1033" y="2053"/>
                </a:lnTo>
                <a:lnTo>
                  <a:pt x="1070" y="2033"/>
                </a:lnTo>
                <a:lnTo>
                  <a:pt x="1125" y="2000"/>
                </a:lnTo>
                <a:lnTo>
                  <a:pt x="1176" y="1968"/>
                </a:lnTo>
                <a:lnTo>
                  <a:pt x="1191" y="1866"/>
                </a:lnTo>
                <a:lnTo>
                  <a:pt x="1232" y="1624"/>
                </a:lnTo>
                <a:lnTo>
                  <a:pt x="1277" y="1382"/>
                </a:lnTo>
                <a:lnTo>
                  <a:pt x="1281" y="1359"/>
                </a:lnTo>
                <a:lnTo>
                  <a:pt x="1287" y="1329"/>
                </a:lnTo>
                <a:lnTo>
                  <a:pt x="1293" y="1297"/>
                </a:lnTo>
                <a:lnTo>
                  <a:pt x="1299" y="1263"/>
                </a:lnTo>
                <a:lnTo>
                  <a:pt x="1303" y="1229"/>
                </a:lnTo>
                <a:lnTo>
                  <a:pt x="1306" y="1195"/>
                </a:lnTo>
                <a:lnTo>
                  <a:pt x="1306" y="1164"/>
                </a:lnTo>
                <a:lnTo>
                  <a:pt x="1305" y="1138"/>
                </a:lnTo>
                <a:lnTo>
                  <a:pt x="1299" y="1117"/>
                </a:lnTo>
                <a:lnTo>
                  <a:pt x="1290" y="1096"/>
                </a:lnTo>
                <a:lnTo>
                  <a:pt x="1279" y="1077"/>
                </a:lnTo>
                <a:lnTo>
                  <a:pt x="1268" y="1060"/>
                </a:lnTo>
                <a:lnTo>
                  <a:pt x="1254" y="1045"/>
                </a:lnTo>
                <a:lnTo>
                  <a:pt x="1237" y="1033"/>
                </a:lnTo>
                <a:lnTo>
                  <a:pt x="1216" y="1024"/>
                </a:lnTo>
                <a:lnTo>
                  <a:pt x="1185" y="1015"/>
                </a:lnTo>
                <a:lnTo>
                  <a:pt x="1154" y="1004"/>
                </a:lnTo>
                <a:lnTo>
                  <a:pt x="1145" y="1001"/>
                </a:lnTo>
                <a:lnTo>
                  <a:pt x="1129" y="998"/>
                </a:lnTo>
                <a:lnTo>
                  <a:pt x="1106" y="992"/>
                </a:lnTo>
                <a:lnTo>
                  <a:pt x="1078" y="986"/>
                </a:lnTo>
                <a:lnTo>
                  <a:pt x="1045" y="980"/>
                </a:lnTo>
                <a:lnTo>
                  <a:pt x="1008" y="973"/>
                </a:lnTo>
                <a:lnTo>
                  <a:pt x="970" y="965"/>
                </a:lnTo>
                <a:lnTo>
                  <a:pt x="930" y="958"/>
                </a:lnTo>
                <a:lnTo>
                  <a:pt x="853" y="943"/>
                </a:lnTo>
                <a:lnTo>
                  <a:pt x="817" y="936"/>
                </a:lnTo>
                <a:lnTo>
                  <a:pt x="784" y="930"/>
                </a:lnTo>
                <a:lnTo>
                  <a:pt x="756" y="924"/>
                </a:lnTo>
                <a:lnTo>
                  <a:pt x="733" y="920"/>
                </a:lnTo>
                <a:lnTo>
                  <a:pt x="716" y="917"/>
                </a:lnTo>
                <a:lnTo>
                  <a:pt x="708" y="915"/>
                </a:lnTo>
                <a:lnTo>
                  <a:pt x="678" y="908"/>
                </a:lnTo>
                <a:lnTo>
                  <a:pt x="650" y="896"/>
                </a:lnTo>
                <a:lnTo>
                  <a:pt x="621" y="886"/>
                </a:lnTo>
                <a:lnTo>
                  <a:pt x="584" y="869"/>
                </a:lnTo>
                <a:lnTo>
                  <a:pt x="547" y="846"/>
                </a:lnTo>
                <a:lnTo>
                  <a:pt x="513" y="819"/>
                </a:lnTo>
                <a:lnTo>
                  <a:pt x="483" y="791"/>
                </a:lnTo>
                <a:lnTo>
                  <a:pt x="453" y="760"/>
                </a:lnTo>
                <a:lnTo>
                  <a:pt x="420" y="731"/>
                </a:lnTo>
                <a:lnTo>
                  <a:pt x="386" y="703"/>
                </a:lnTo>
                <a:lnTo>
                  <a:pt x="349" y="679"/>
                </a:lnTo>
                <a:lnTo>
                  <a:pt x="311" y="656"/>
                </a:lnTo>
                <a:lnTo>
                  <a:pt x="274" y="629"/>
                </a:lnTo>
                <a:lnTo>
                  <a:pt x="276" y="626"/>
                </a:lnTo>
                <a:lnTo>
                  <a:pt x="283" y="620"/>
                </a:lnTo>
                <a:lnTo>
                  <a:pt x="296" y="613"/>
                </a:lnTo>
                <a:lnTo>
                  <a:pt x="313" y="604"/>
                </a:lnTo>
                <a:lnTo>
                  <a:pt x="332" y="595"/>
                </a:lnTo>
                <a:lnTo>
                  <a:pt x="376" y="580"/>
                </a:lnTo>
                <a:lnTo>
                  <a:pt x="399" y="576"/>
                </a:lnTo>
                <a:lnTo>
                  <a:pt x="422" y="575"/>
                </a:lnTo>
                <a:lnTo>
                  <a:pt x="450" y="576"/>
                </a:lnTo>
                <a:lnTo>
                  <a:pt x="482" y="579"/>
                </a:lnTo>
                <a:lnTo>
                  <a:pt x="516" y="583"/>
                </a:lnTo>
                <a:lnTo>
                  <a:pt x="551" y="588"/>
                </a:lnTo>
                <a:lnTo>
                  <a:pt x="587" y="594"/>
                </a:lnTo>
                <a:lnTo>
                  <a:pt x="618" y="600"/>
                </a:lnTo>
                <a:lnTo>
                  <a:pt x="646" y="605"/>
                </a:lnTo>
                <a:lnTo>
                  <a:pt x="668" y="611"/>
                </a:lnTo>
                <a:lnTo>
                  <a:pt x="699" y="623"/>
                </a:lnTo>
                <a:lnTo>
                  <a:pt x="734" y="639"/>
                </a:lnTo>
                <a:lnTo>
                  <a:pt x="772" y="659"/>
                </a:lnTo>
                <a:lnTo>
                  <a:pt x="812" y="682"/>
                </a:lnTo>
                <a:lnTo>
                  <a:pt x="853" y="709"/>
                </a:lnTo>
                <a:lnTo>
                  <a:pt x="898" y="738"/>
                </a:lnTo>
                <a:lnTo>
                  <a:pt x="986" y="800"/>
                </a:lnTo>
                <a:lnTo>
                  <a:pt x="1072" y="865"/>
                </a:lnTo>
                <a:lnTo>
                  <a:pt x="1113" y="897"/>
                </a:lnTo>
                <a:lnTo>
                  <a:pt x="1153" y="928"/>
                </a:lnTo>
                <a:lnTo>
                  <a:pt x="1190" y="958"/>
                </a:lnTo>
                <a:lnTo>
                  <a:pt x="1222" y="984"/>
                </a:lnTo>
                <a:lnTo>
                  <a:pt x="1253" y="1009"/>
                </a:lnTo>
                <a:lnTo>
                  <a:pt x="1278" y="1030"/>
                </a:lnTo>
                <a:lnTo>
                  <a:pt x="1299" y="1048"/>
                </a:lnTo>
                <a:lnTo>
                  <a:pt x="1313" y="1061"/>
                </a:lnTo>
                <a:lnTo>
                  <a:pt x="1300" y="1029"/>
                </a:lnTo>
                <a:lnTo>
                  <a:pt x="1284" y="1001"/>
                </a:lnTo>
                <a:lnTo>
                  <a:pt x="1268" y="971"/>
                </a:lnTo>
                <a:lnTo>
                  <a:pt x="1247" y="943"/>
                </a:lnTo>
                <a:lnTo>
                  <a:pt x="1221" y="918"/>
                </a:lnTo>
                <a:lnTo>
                  <a:pt x="1188" y="894"/>
                </a:lnTo>
                <a:lnTo>
                  <a:pt x="1153" y="871"/>
                </a:lnTo>
                <a:lnTo>
                  <a:pt x="1116" y="847"/>
                </a:lnTo>
                <a:lnTo>
                  <a:pt x="1082" y="825"/>
                </a:lnTo>
                <a:lnTo>
                  <a:pt x="1050" y="803"/>
                </a:lnTo>
                <a:lnTo>
                  <a:pt x="1024" y="781"/>
                </a:lnTo>
                <a:lnTo>
                  <a:pt x="986" y="741"/>
                </a:lnTo>
                <a:lnTo>
                  <a:pt x="952" y="706"/>
                </a:lnTo>
                <a:lnTo>
                  <a:pt x="924" y="673"/>
                </a:lnTo>
                <a:lnTo>
                  <a:pt x="901" y="645"/>
                </a:lnTo>
                <a:lnTo>
                  <a:pt x="880" y="619"/>
                </a:lnTo>
                <a:lnTo>
                  <a:pt x="862" y="594"/>
                </a:lnTo>
                <a:lnTo>
                  <a:pt x="848" y="570"/>
                </a:lnTo>
                <a:lnTo>
                  <a:pt x="833" y="548"/>
                </a:lnTo>
                <a:lnTo>
                  <a:pt x="806" y="504"/>
                </a:lnTo>
                <a:lnTo>
                  <a:pt x="777" y="457"/>
                </a:lnTo>
                <a:lnTo>
                  <a:pt x="759" y="432"/>
                </a:lnTo>
                <a:lnTo>
                  <a:pt x="739" y="404"/>
                </a:lnTo>
                <a:lnTo>
                  <a:pt x="712" y="374"/>
                </a:lnTo>
                <a:lnTo>
                  <a:pt x="684" y="349"/>
                </a:lnTo>
                <a:lnTo>
                  <a:pt x="656" y="330"/>
                </a:lnTo>
                <a:lnTo>
                  <a:pt x="628" y="314"/>
                </a:lnTo>
                <a:lnTo>
                  <a:pt x="600" y="299"/>
                </a:lnTo>
                <a:lnTo>
                  <a:pt x="598" y="296"/>
                </a:lnTo>
                <a:lnTo>
                  <a:pt x="603" y="290"/>
                </a:lnTo>
                <a:lnTo>
                  <a:pt x="616" y="286"/>
                </a:lnTo>
                <a:lnTo>
                  <a:pt x="632" y="280"/>
                </a:lnTo>
                <a:lnTo>
                  <a:pt x="653" y="274"/>
                </a:lnTo>
                <a:lnTo>
                  <a:pt x="675" y="268"/>
                </a:lnTo>
                <a:lnTo>
                  <a:pt x="716" y="256"/>
                </a:lnTo>
                <a:lnTo>
                  <a:pt x="734" y="252"/>
                </a:lnTo>
                <a:lnTo>
                  <a:pt x="747" y="249"/>
                </a:lnTo>
                <a:lnTo>
                  <a:pt x="802" y="241"/>
                </a:lnTo>
                <a:lnTo>
                  <a:pt x="855" y="243"/>
                </a:lnTo>
                <a:lnTo>
                  <a:pt x="907" y="255"/>
                </a:lnTo>
                <a:lnTo>
                  <a:pt x="958" y="277"/>
                </a:lnTo>
                <a:lnTo>
                  <a:pt x="1007" y="306"/>
                </a:lnTo>
                <a:lnTo>
                  <a:pt x="1054" y="343"/>
                </a:lnTo>
                <a:lnTo>
                  <a:pt x="1098" y="387"/>
                </a:lnTo>
                <a:lnTo>
                  <a:pt x="1138" y="439"/>
                </a:lnTo>
                <a:lnTo>
                  <a:pt x="1172" y="493"/>
                </a:lnTo>
                <a:lnTo>
                  <a:pt x="1203" y="552"/>
                </a:lnTo>
                <a:lnTo>
                  <a:pt x="1231" y="619"/>
                </a:lnTo>
                <a:lnTo>
                  <a:pt x="1254" y="688"/>
                </a:lnTo>
                <a:lnTo>
                  <a:pt x="1275" y="759"/>
                </a:lnTo>
                <a:lnTo>
                  <a:pt x="1291" y="834"/>
                </a:lnTo>
                <a:lnTo>
                  <a:pt x="1306" y="914"/>
                </a:lnTo>
                <a:lnTo>
                  <a:pt x="1315" y="995"/>
                </a:lnTo>
                <a:lnTo>
                  <a:pt x="1319" y="1017"/>
                </a:lnTo>
                <a:lnTo>
                  <a:pt x="1328" y="1045"/>
                </a:lnTo>
                <a:lnTo>
                  <a:pt x="1330" y="1023"/>
                </a:lnTo>
                <a:lnTo>
                  <a:pt x="1333" y="996"/>
                </a:lnTo>
                <a:lnTo>
                  <a:pt x="1336" y="968"/>
                </a:lnTo>
                <a:lnTo>
                  <a:pt x="1341" y="909"/>
                </a:lnTo>
                <a:lnTo>
                  <a:pt x="1343" y="883"/>
                </a:lnTo>
                <a:lnTo>
                  <a:pt x="1344" y="861"/>
                </a:lnTo>
                <a:lnTo>
                  <a:pt x="1346" y="843"/>
                </a:lnTo>
                <a:lnTo>
                  <a:pt x="1346" y="819"/>
                </a:lnTo>
                <a:lnTo>
                  <a:pt x="1349" y="799"/>
                </a:lnTo>
                <a:lnTo>
                  <a:pt x="1355" y="772"/>
                </a:lnTo>
                <a:lnTo>
                  <a:pt x="1361" y="740"/>
                </a:lnTo>
                <a:lnTo>
                  <a:pt x="1369" y="703"/>
                </a:lnTo>
                <a:lnTo>
                  <a:pt x="1378" y="662"/>
                </a:lnTo>
                <a:lnTo>
                  <a:pt x="1390" y="617"/>
                </a:lnTo>
                <a:lnTo>
                  <a:pt x="1400" y="573"/>
                </a:lnTo>
                <a:lnTo>
                  <a:pt x="1412" y="526"/>
                </a:lnTo>
                <a:lnTo>
                  <a:pt x="1425" y="480"/>
                </a:lnTo>
                <a:lnTo>
                  <a:pt x="1437" y="434"/>
                </a:lnTo>
                <a:lnTo>
                  <a:pt x="1450" y="392"/>
                </a:lnTo>
                <a:lnTo>
                  <a:pt x="1462" y="350"/>
                </a:lnTo>
                <a:lnTo>
                  <a:pt x="1474" y="314"/>
                </a:lnTo>
                <a:lnTo>
                  <a:pt x="1484" y="281"/>
                </a:lnTo>
                <a:lnTo>
                  <a:pt x="1495" y="255"/>
                </a:lnTo>
                <a:lnTo>
                  <a:pt x="1502" y="235"/>
                </a:lnTo>
                <a:lnTo>
                  <a:pt x="1509" y="222"/>
                </a:lnTo>
                <a:lnTo>
                  <a:pt x="1537" y="187"/>
                </a:lnTo>
                <a:lnTo>
                  <a:pt x="1565" y="159"/>
                </a:lnTo>
                <a:lnTo>
                  <a:pt x="1595" y="132"/>
                </a:lnTo>
                <a:lnTo>
                  <a:pt x="1624" y="109"/>
                </a:lnTo>
                <a:lnTo>
                  <a:pt x="1663" y="81"/>
                </a:lnTo>
                <a:lnTo>
                  <a:pt x="1704" y="57"/>
                </a:lnTo>
                <a:lnTo>
                  <a:pt x="1747" y="38"/>
                </a:lnTo>
                <a:lnTo>
                  <a:pt x="1759" y="33"/>
                </a:lnTo>
                <a:lnTo>
                  <a:pt x="1775" y="28"/>
                </a:lnTo>
                <a:lnTo>
                  <a:pt x="1816" y="13"/>
                </a:lnTo>
                <a:lnTo>
                  <a:pt x="1835" y="5"/>
                </a:lnTo>
                <a:lnTo>
                  <a:pt x="1851" y="1"/>
                </a:lnTo>
                <a:lnTo>
                  <a:pt x="1862" y="0"/>
                </a:lnTo>
                <a:close/>
              </a:path>
            </a:pathLst>
          </a:custGeom>
          <a:solidFill>
            <a:schemeClr val="bg1">
              <a:alpha val="8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sz="1800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978401" y="2895600"/>
            <a:ext cx="6839391" cy="2667001"/>
          </a:xfrm>
        </p:spPr>
        <p:txBody>
          <a:bodyPr anchor="t">
            <a:normAutofit/>
          </a:bodyPr>
          <a:lstStyle>
            <a:lvl1pPr>
              <a:defRPr kumimoji="0" lang="en-US" sz="40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Tunga" pitchFamily="2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02060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511E46-B9AD-4605-BA48-F4BA770367EA}" type="datetime4">
              <a:rPr lang="en-US" smtClean="0"/>
              <a:pPr/>
              <a:t>October 31, 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368300" y="228601"/>
            <a:ext cx="1145540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3"/>
          </p:nvPr>
        </p:nvSpPr>
        <p:spPr>
          <a:xfrm>
            <a:off x="368300" y="1298448"/>
            <a:ext cx="566928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3" name="Content Placeholder 11"/>
          <p:cNvSpPr>
            <a:spLocks noGrp="1"/>
          </p:cNvSpPr>
          <p:nvPr>
            <p:ph sz="quarter" idx="14"/>
          </p:nvPr>
        </p:nvSpPr>
        <p:spPr>
          <a:xfrm>
            <a:off x="6154420" y="1298448"/>
            <a:ext cx="5669280" cy="493776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5175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864216"/>
            <a:ext cx="10820400" cy="1325563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edit Master title style</a:t>
            </a:r>
            <a:endParaRPr lang="en-NZ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2223646"/>
            <a:ext cx="10820400" cy="4042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NZ" dirty="0"/>
          </a:p>
        </p:txBody>
      </p:sp>
      <p:sp>
        <p:nvSpPr>
          <p:cNvPr id="12" name="Slide Number Placeholder 3"/>
          <p:cNvSpPr txBox="1">
            <a:spLocks/>
          </p:cNvSpPr>
          <p:nvPr userDrawn="1"/>
        </p:nvSpPr>
        <p:spPr>
          <a:xfrm>
            <a:off x="11602720" y="5953333"/>
            <a:ext cx="2133600" cy="47625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494D96D-8234-44C8-B8BC-B4E7808C2D50}" type="slidenum">
              <a:rPr lang="en-GB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GB" dirty="0">
              <a:solidFill>
                <a:srgbClr val="FFFFFF"/>
              </a:solidFill>
            </a:endParaRPr>
          </a:p>
        </p:txBody>
      </p:sp>
      <p:pic>
        <p:nvPicPr>
          <p:cNvPr id="16" name="Picture 15" descr="horizontal logo.png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9768" b="-4851"/>
          <a:stretch/>
        </p:blipFill>
        <p:spPr>
          <a:xfrm>
            <a:off x="8054010" y="606351"/>
            <a:ext cx="3528390" cy="357908"/>
          </a:xfrm>
          <a:prstGeom prst="rect">
            <a:avLst/>
          </a:prstGeom>
        </p:spPr>
      </p:pic>
      <p:sp>
        <p:nvSpPr>
          <p:cNvPr id="17" name="Slide Number Placeholder 3"/>
          <p:cNvSpPr txBox="1">
            <a:spLocks/>
          </p:cNvSpPr>
          <p:nvPr userDrawn="1"/>
        </p:nvSpPr>
        <p:spPr>
          <a:xfrm>
            <a:off x="11602720" y="6517723"/>
            <a:ext cx="589280" cy="340184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fld id="{7494D96D-8234-44C8-B8BC-B4E7808C2D50}" type="slidenum">
              <a:rPr lang="en-GB" sz="1100" smtClean="0">
                <a:solidFill>
                  <a:srgbClr val="9F836A"/>
                </a:solidFill>
              </a:rPr>
              <a:pPr algn="ctr">
                <a:defRPr/>
              </a:pPr>
              <a:t>‹#›</a:t>
            </a:fld>
            <a:endParaRPr lang="en-GB" sz="1100" dirty="0">
              <a:solidFill>
                <a:srgbClr val="9F836A"/>
              </a:solidFill>
            </a:endParaRPr>
          </a:p>
        </p:txBody>
      </p:sp>
      <p:pic>
        <p:nvPicPr>
          <p:cNvPr id="19" name="Picture 18" descr="horizontal logo.png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12"/>
          <a:stretch/>
        </p:blipFill>
        <p:spPr>
          <a:xfrm>
            <a:off x="609600" y="341337"/>
            <a:ext cx="1738964" cy="547750"/>
          </a:xfrm>
          <a:prstGeom prst="rect">
            <a:avLst/>
          </a:prstGeom>
        </p:spPr>
      </p:pic>
      <p:pic>
        <p:nvPicPr>
          <p:cNvPr id="15" name="Picture 14" descr="pattern .png"/>
          <p:cNvPicPr>
            <a:picLocks noChangeAspect="1"/>
          </p:cNvPicPr>
          <p:nvPr userDrawn="1"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11" t="8119" r="50256" b="465"/>
          <a:stretch/>
        </p:blipFill>
        <p:spPr>
          <a:xfrm>
            <a:off x="11602720" y="-9625"/>
            <a:ext cx="592488" cy="642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583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3" r:id="rId3"/>
    <p:sldLayoutId id="2147483654" r:id="rId4"/>
    <p:sldLayoutId id="2147483655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4"/>
        </a:buClr>
        <a:buFont typeface="Arial" panose="020B0604020202020204" pitchFamily="34" charset="0"/>
        <a:buChar char="•"/>
        <a:defRPr sz="18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Arial" panose="020B0604020202020204" pitchFamily="34" charset="0"/>
        <a:buChar char="•"/>
        <a:defRPr sz="18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Arial" panose="020B0604020202020204" pitchFamily="34" charset="0"/>
        <a:buChar char="•"/>
        <a:defRPr sz="18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Arial" panose="020B0604020202020204" pitchFamily="34" charset="0"/>
        <a:buChar char="•"/>
        <a:defRPr sz="18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4"/>
        </a:buClr>
        <a:buFont typeface="Arial" panose="020B0604020202020204" pitchFamily="34" charset="0"/>
        <a:buChar char="•"/>
        <a:defRPr sz="1800" kern="1200">
          <a:solidFill>
            <a:schemeClr val="accent3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84" userDrawn="1">
          <p15:clr>
            <a:srgbClr val="F26B43"/>
          </p15:clr>
        </p15:guide>
        <p15:guide id="4" pos="7296" userDrawn="1">
          <p15:clr>
            <a:srgbClr val="F26B43"/>
          </p15:clr>
        </p15:guide>
        <p15:guide id="5" orient="horz" pos="1056" userDrawn="1">
          <p15:clr>
            <a:srgbClr val="F26B43"/>
          </p15:clr>
        </p15:guide>
        <p15:guide id="6" pos="720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8300" y="228601"/>
            <a:ext cx="11455400" cy="10668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8300" y="1295401"/>
            <a:ext cx="11455400" cy="49339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8300" y="6429375"/>
            <a:ext cx="28448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fld id="{6441D7B3-F7C5-4013-AC5D-399DD8DB11FA}" type="datetime4">
              <a:rPr lang="en-US" smtClean="0"/>
              <a:pPr/>
              <a:t>October 31, 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991099" y="6429375"/>
            <a:ext cx="54483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50" b="1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55300" y="6429375"/>
            <a:ext cx="1168400" cy="2921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 b="1">
                <a:solidFill>
                  <a:schemeClr val="tx2"/>
                </a:solidFill>
              </a:defRPr>
            </a:lvl1pPr>
          </a:lstStyle>
          <a:p>
            <a:fld id="{5744759D-0EFF-4FB2-9CCE-04E00944F0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91924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</p:sldLayoutIdLst>
  <p:hf sldNum="0" hdr="0" ftr="0" dt="0"/>
  <p:txStyles>
    <p:titleStyle>
      <a:lvl1pPr algn="l" defTabSz="914400" rtl="0" eaLnBrk="1" latinLnBrk="0" hangingPunct="1">
        <a:spcBef>
          <a:spcPts val="400"/>
        </a:spcBef>
        <a:buNone/>
        <a:defRPr sz="3600" b="0" kern="1200" cap="none" spc="0" baseline="0">
          <a:solidFill>
            <a:schemeClr val="tx2"/>
          </a:solidFill>
          <a:latin typeface="+mj-lt"/>
          <a:ea typeface="+mj-ea"/>
          <a:cs typeface="Tunga" pitchFamily="2"/>
        </a:defRPr>
      </a:lvl1pPr>
    </p:titleStyle>
    <p:bodyStyle>
      <a:lvl1pPr marL="171450" indent="-173736" algn="l" defTabSz="914400" rtl="0" eaLnBrk="1" latinLnBrk="0" hangingPunct="1">
        <a:spcBef>
          <a:spcPts val="600"/>
        </a:spcBef>
        <a:spcAft>
          <a:spcPts val="0"/>
        </a:spcAft>
        <a:buClr>
          <a:schemeClr val="accent1"/>
        </a:buClr>
        <a:buFont typeface="Arial" pitchFamily="34" charset="0"/>
        <a:buChar char="•"/>
        <a:defRPr sz="2200" b="0" i="0" kern="1200" cap="none" spc="30" baseline="0">
          <a:solidFill>
            <a:schemeClr val="tx2"/>
          </a:solidFill>
          <a:latin typeface="+mn-lt"/>
          <a:ea typeface="+mn-ea"/>
          <a:cs typeface="Tahoma" pitchFamily="34" charset="0"/>
        </a:defRPr>
      </a:lvl1pPr>
      <a:lvl2pPr marL="34448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Tahoma" pitchFamily="34" charset="0"/>
        </a:defRPr>
      </a:lvl2pPr>
      <a:lvl3pPr marL="515938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Tahoma" pitchFamily="34" charset="0"/>
        </a:defRPr>
      </a:lvl3pPr>
      <a:lvl4pPr marL="68897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Tahoma" pitchFamily="34" charset="0"/>
        </a:defRPr>
      </a:lvl4pPr>
      <a:lvl5pPr marL="860425" indent="-173736" algn="l" defTabSz="914400" rtl="0" eaLnBrk="1" latinLnBrk="0" hangingPunct="1">
        <a:spcBef>
          <a:spcPts val="600"/>
        </a:spcBef>
        <a:buClr>
          <a:schemeClr val="accent1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Tahoma" pitchFamily="34" charset="0"/>
        </a:defRPr>
      </a:lvl5pPr>
      <a:lvl6pPr marL="105156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23444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41732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1600200" indent="-173736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4.jpeg"/><Relationship Id="rId7" Type="http://schemas.openxmlformats.org/officeDocument/2006/relationships/image" Target="../media/image27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6.jpeg"/><Relationship Id="rId11" Type="http://schemas.openxmlformats.org/officeDocument/2006/relationships/image" Target="../media/image31.jpeg"/><Relationship Id="rId5" Type="http://schemas.openxmlformats.org/officeDocument/2006/relationships/image" Target="../media/image25.jpeg"/><Relationship Id="rId10" Type="http://schemas.openxmlformats.org/officeDocument/2006/relationships/image" Target="../media/image30.jpeg"/><Relationship Id="rId4" Type="http://schemas.openxmlformats.org/officeDocument/2006/relationships/image" Target="../media/image15.jpeg"/><Relationship Id="rId9" Type="http://schemas.openxmlformats.org/officeDocument/2006/relationships/image" Target="../media/image2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png"/><Relationship Id="rId9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47.jpeg"/><Relationship Id="rId7" Type="http://schemas.openxmlformats.org/officeDocument/2006/relationships/image" Target="../media/image51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Relationship Id="rId9" Type="http://schemas.openxmlformats.org/officeDocument/2006/relationships/image" Target="../media/image5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550384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1000">
              <a:schemeClr val="accent2"/>
            </a:gs>
            <a:gs pos="40000">
              <a:schemeClr val="bg2">
                <a:tint val="72000"/>
                <a:shade val="99000"/>
                <a:satMod val="200000"/>
              </a:schemeClr>
            </a:gs>
            <a:gs pos="100000">
              <a:schemeClr val="bg2">
                <a:tint val="100000"/>
                <a:shade val="30000"/>
                <a:alpha val="100000"/>
                <a:satMod val="175000"/>
                <a:lumMod val="100000"/>
              </a:schemeClr>
            </a:gs>
            <a:gs pos="25000">
              <a:schemeClr val="accent2"/>
            </a:gs>
            <a:gs pos="32000">
              <a:schemeClr val="accent2"/>
            </a:gs>
            <a:gs pos="36000">
              <a:schemeClr val="accent2"/>
            </a:gs>
          </a:gsLst>
          <a:path path="circle">
            <a:fillToRect l="50000" t="-80000" r="50000" b="18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 descr="Emerge Logo.jpeg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4943660" y="0"/>
            <a:ext cx="5724340" cy="2649786"/>
          </a:xfrm>
        </p:spPr>
      </p:pic>
      <p:sp>
        <p:nvSpPr>
          <p:cNvPr id="16" name="TextBox 15"/>
          <p:cNvSpPr txBox="1"/>
          <p:nvPr/>
        </p:nvSpPr>
        <p:spPr>
          <a:xfrm>
            <a:off x="2427112" y="3057146"/>
            <a:ext cx="72813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4000" b="1" dirty="0">
                <a:solidFill>
                  <a:prstClr val="white"/>
                </a:solidFill>
                <a:latin typeface="Candara"/>
              </a:rPr>
              <a:t>“ How </a:t>
            </a:r>
            <a:r>
              <a:rPr lang="en-NZ" sz="4000" b="1" dirty="0" err="1">
                <a:solidFill>
                  <a:prstClr val="white"/>
                </a:solidFill>
                <a:latin typeface="Candara"/>
              </a:rPr>
              <a:t>Takarangi</a:t>
            </a:r>
            <a:r>
              <a:rPr lang="en-NZ" sz="4000" b="1" dirty="0">
                <a:solidFill>
                  <a:prstClr val="white"/>
                </a:solidFill>
                <a:latin typeface="Candara"/>
              </a:rPr>
              <a:t> training has enriched </a:t>
            </a:r>
            <a:r>
              <a:rPr lang="en-NZ" sz="4000" b="1" dirty="0" err="1">
                <a:solidFill>
                  <a:prstClr val="white"/>
                </a:solidFill>
                <a:latin typeface="Candara"/>
              </a:rPr>
              <a:t>Ziesler</a:t>
            </a:r>
            <a:r>
              <a:rPr lang="en-NZ" sz="4000" b="1" dirty="0">
                <a:solidFill>
                  <a:prstClr val="white"/>
                </a:solidFill>
                <a:latin typeface="Candara"/>
              </a:rPr>
              <a:t> House”</a:t>
            </a:r>
          </a:p>
        </p:txBody>
      </p:sp>
    </p:spTree>
    <p:extLst>
      <p:ext uri="{BB962C8B-B14F-4D97-AF65-F5344CB8AC3E}">
        <p14:creationId xmlns:p14="http://schemas.microsoft.com/office/powerpoint/2010/main" val="1793126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761067" y="1072441"/>
            <a:ext cx="79248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u="sng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Multi-ethnic team</a:t>
            </a:r>
          </a:p>
          <a:p>
            <a:pPr algn="just"/>
            <a:r>
              <a:rPr 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Niuean                  Indian</a:t>
            </a:r>
          </a:p>
          <a:p>
            <a:pPr algn="just"/>
            <a:r>
              <a:rPr 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Brazilian               South African </a:t>
            </a: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Māori</a:t>
            </a:r>
            <a:r>
              <a:rPr lang="en-US" dirty="0">
                <a:solidFill>
                  <a:srgbClr val="2E2224"/>
                </a:solidFill>
                <a:latin typeface="Lucida Calligraphy"/>
                <a:cs typeface="Calibri" pitchFamily="34" charset="0"/>
              </a:rPr>
              <a:t>                 </a:t>
            </a:r>
            <a:r>
              <a:rPr 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European</a:t>
            </a:r>
          </a:p>
          <a:p>
            <a:pPr algn="just"/>
            <a:r>
              <a:rPr 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Fijian                     Filipino</a:t>
            </a:r>
          </a:p>
          <a:p>
            <a:pPr algn="just"/>
            <a:endParaRPr lang="en-US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Average service years 5.75 years</a:t>
            </a:r>
          </a:p>
          <a:p>
            <a:pPr algn="just"/>
            <a:r>
              <a:rPr lang="en-NZ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 </a:t>
            </a:r>
            <a:r>
              <a:rPr lang="en-NZ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tangata</a:t>
            </a:r>
            <a:r>
              <a:rPr lang="en-NZ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NZ" dirty="0" err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whaiora</a:t>
            </a:r>
            <a:r>
              <a:rPr lang="en-NZ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(clients ) in 3 units</a:t>
            </a:r>
            <a:endParaRPr lang="en-US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endParaRPr lang="en-US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  <a:p>
            <a:pPr algn="just"/>
            <a:r>
              <a:rPr 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6/8 </a:t>
            </a:r>
            <a:r>
              <a:rPr lang="en-US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Ziesler</a:t>
            </a:r>
            <a:r>
              <a:rPr 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kaimahi</a:t>
            </a:r>
            <a:r>
              <a:rPr 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(staff)</a:t>
            </a:r>
            <a:r>
              <a:rPr lang="en-NZ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completed </a:t>
            </a:r>
            <a:r>
              <a:rPr lang="en-US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Takarangi</a:t>
            </a:r>
            <a:r>
              <a:rPr 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Framework workshop</a:t>
            </a:r>
            <a:endParaRPr lang="en-NZ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524000" y="102935"/>
            <a:ext cx="6619096" cy="1065839"/>
          </a:xfrm>
        </p:spPr>
        <p:txBody>
          <a:bodyPr>
            <a:normAutofit/>
          </a:bodyPr>
          <a:lstStyle/>
          <a:p>
            <a:pPr algn="ctr"/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Ziesler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House  Profile</a:t>
            </a: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pic>
        <p:nvPicPr>
          <p:cNvPr id="6146" name="Picture 2" descr="V:\Recovery\Services\Zeisler House\Ziesler House Photos\Takarangi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89718" y="4098414"/>
            <a:ext cx="7252898" cy="2443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V:\Recovery\Services\Zeisler House\Ziesler House Photos\Ziesler House Team\ZH staff with Barbara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1365" y="1236424"/>
            <a:ext cx="2867378" cy="21505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4245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648515" y="2811810"/>
            <a:ext cx="8819161" cy="3844589"/>
          </a:xfrm>
        </p:spPr>
        <p:txBody>
          <a:bodyPr anchor="t"/>
          <a:lstStyle/>
          <a:p>
            <a:pPr>
              <a:buClrTx/>
            </a:pPr>
            <a:r>
              <a:rPr lang="en-US" dirty="0">
                <a:solidFill>
                  <a:schemeClr val="tx1"/>
                </a:solidFill>
                <a:latin typeface="+mj-lt"/>
              </a:rPr>
              <a:t> </a:t>
            </a:r>
          </a:p>
          <a:p>
            <a:pPr marL="342900" indent="-342900">
              <a:buClrTx/>
              <a:buFont typeface="Wingdings" charset="2"/>
              <a:buChar char="v"/>
            </a:pP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Whakawhanaunga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(connecting with purpose)</a:t>
            </a:r>
          </a:p>
          <a:p>
            <a:pPr>
              <a:buClrTx/>
            </a:pPr>
            <a:endParaRPr lang="en-US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>
              <a:buClrTx/>
              <a:buFont typeface="Wingdings" charset="2"/>
              <a:buChar char="v"/>
            </a:pP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Whakamana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(acting with integrity)</a:t>
            </a:r>
          </a:p>
          <a:p>
            <a:pPr>
              <a:buClrTx/>
            </a:pPr>
            <a:endParaRPr lang="en-US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>
              <a:buClrTx/>
              <a:buFont typeface="Wingdings" charset="2"/>
              <a:buChar char="v"/>
            </a:pP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Manaaki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(engaging with respect)</a:t>
            </a:r>
          </a:p>
          <a:p>
            <a:pPr>
              <a:buClrTx/>
            </a:pPr>
            <a:endParaRPr lang="en-US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>
              <a:buClrTx/>
              <a:buFont typeface="Wingdings" charset="2"/>
              <a:buChar char="v"/>
            </a:pPr>
            <a:r>
              <a:rPr lang="en-US" dirty="0" err="1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Ako</a:t>
            </a:r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(walking and learning together)</a:t>
            </a: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2851603" y="114919"/>
            <a:ext cx="5291494" cy="928902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OUR Values</a:t>
            </a: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8" y="1"/>
            <a:ext cx="2524903" cy="1168772"/>
          </a:xfrm>
          <a:prstGeom prst="rect">
            <a:avLst/>
          </a:prstGeom>
        </p:spPr>
      </p:pic>
      <p:pic>
        <p:nvPicPr>
          <p:cNvPr id="10" name="Picture 9" descr="Screen Shot 2017-06-07 at 1.30.42 pm.png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38"/>
          <a:stretch/>
        </p:blipFill>
        <p:spPr>
          <a:xfrm>
            <a:off x="1524000" y="1324967"/>
            <a:ext cx="9144000" cy="148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9776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524000" y="881869"/>
            <a:ext cx="3407248" cy="8277218"/>
          </a:xfrm>
        </p:spPr>
        <p:txBody>
          <a:bodyPr>
            <a:noAutofit/>
          </a:bodyPr>
          <a:lstStyle/>
          <a:p>
            <a:pPr marL="457200" indent="-457200">
              <a:buFont typeface="Wingdings" charset="2"/>
              <a:buChar char="v"/>
            </a:pPr>
            <a:endParaRPr lang="en-US" sz="1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1761067" y="102935"/>
            <a:ext cx="6619096" cy="778935"/>
          </a:xfrm>
        </p:spPr>
        <p:txBody>
          <a:bodyPr>
            <a:normAutofit/>
          </a:bodyPr>
          <a:lstStyle/>
          <a:p>
            <a:pPr algn="ctr"/>
            <a:r>
              <a:rPr lang="en-US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5 competencies</a:t>
            </a: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941689" y="702717"/>
            <a:ext cx="7236178" cy="35702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NZ" sz="2800" b="1" i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Karakia</a:t>
            </a:r>
            <a:r>
              <a:rPr lang="en-NZ" sz="2800" b="1" i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algn="just"/>
            <a:endParaRPr lang="en-NZ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sz="20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Before </a:t>
            </a:r>
            <a:r>
              <a:rPr lang="en-NZ" sz="20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Takarangi</a:t>
            </a:r>
            <a:endParaRPr lang="en-NZ" sz="20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Karakia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was done only during client meetings</a:t>
            </a:r>
          </a:p>
          <a:p>
            <a:pPr algn="just"/>
            <a:endParaRPr lang="en-NZ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sz="20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After </a:t>
            </a:r>
            <a:r>
              <a:rPr lang="en-NZ" sz="20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Takarangi</a:t>
            </a:r>
            <a:endParaRPr lang="en-NZ" sz="20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Increased awareness of the importance of the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karakia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for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tangata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whaiora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and their whanau’s spiritual well-being </a:t>
            </a:r>
          </a:p>
          <a:p>
            <a:pPr algn="just"/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Karakia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is regularly recited in every hui  such as staff meetings, handovers, client meetings, clinical reviews </a:t>
            </a:r>
          </a:p>
          <a:p>
            <a:pPr marL="285750" indent="-285750" algn="just">
              <a:buFont typeface="Arial" pitchFamily="34" charset="0"/>
              <a:buChar char="•"/>
            </a:pPr>
            <a:endParaRPr lang="en-NZ" sz="1400" dirty="0">
              <a:solidFill>
                <a:prstClr val="white"/>
              </a:solidFill>
              <a:latin typeface="Candara"/>
            </a:endParaRPr>
          </a:p>
        </p:txBody>
      </p:sp>
      <p:pic>
        <p:nvPicPr>
          <p:cNvPr id="11" name="Picture 2" descr="C:\Users\will.gonzales\AppData\local\microsoft\windows\Temporary Internet Files\Content.Outlook\54D04UXN\WP_20170825_001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4069957"/>
            <a:ext cx="3770492" cy="211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V:\Recovery\Services\Zeisler House\Ziesler House Photos\Coffee club and Client meeting\Client meeting at Columbus caf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8887" y="4058668"/>
            <a:ext cx="3770492" cy="211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369731" y="6265337"/>
            <a:ext cx="54525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Coffee club and client meetings</a:t>
            </a:r>
          </a:p>
        </p:txBody>
      </p:sp>
    </p:spTree>
    <p:extLst>
      <p:ext uri="{BB962C8B-B14F-4D97-AF65-F5344CB8AC3E}">
        <p14:creationId xmlns:p14="http://schemas.microsoft.com/office/powerpoint/2010/main" val="51650696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524000" y="881869"/>
            <a:ext cx="3407248" cy="8277218"/>
          </a:xfrm>
        </p:spPr>
        <p:txBody>
          <a:bodyPr>
            <a:noAutofit/>
          </a:bodyPr>
          <a:lstStyle/>
          <a:p>
            <a:pPr marL="457200" indent="-457200">
              <a:buFont typeface="Wingdings" charset="2"/>
              <a:buChar char="v"/>
            </a:pPr>
            <a:endParaRPr lang="en-US" sz="1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pic>
        <p:nvPicPr>
          <p:cNvPr id="10" name="Picture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667" y="881869"/>
            <a:ext cx="2043289" cy="3448528"/>
          </a:xfrm>
          <a:prstGeom prst="rect">
            <a:avLst/>
          </a:prstGeom>
          <a:noFill/>
        </p:spPr>
      </p:pic>
      <p:pic>
        <p:nvPicPr>
          <p:cNvPr id="11" name="Picture 10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705" y="1284680"/>
            <a:ext cx="3394903" cy="1904621"/>
          </a:xfrm>
          <a:prstGeom prst="rect">
            <a:avLst/>
          </a:prstGeom>
          <a:noFill/>
        </p:spPr>
      </p:pic>
      <p:pic>
        <p:nvPicPr>
          <p:cNvPr id="12" name="Picture 11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7334" y="1423698"/>
            <a:ext cx="2051473" cy="2808686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3036712" y="4752622"/>
            <a:ext cx="6637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ndara"/>
              </a:rPr>
              <a:t>Cook N Kiwi Workshop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36712" y="4745377"/>
            <a:ext cx="66378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ndara"/>
              </a:rPr>
              <a:t>Cook N Kiwi Workshop</a:t>
            </a:r>
          </a:p>
        </p:txBody>
      </p:sp>
    </p:spTree>
    <p:extLst>
      <p:ext uri="{BB962C8B-B14F-4D97-AF65-F5344CB8AC3E}">
        <p14:creationId xmlns:p14="http://schemas.microsoft.com/office/powerpoint/2010/main" val="20464674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524000" y="881869"/>
            <a:ext cx="3407248" cy="8277218"/>
          </a:xfrm>
        </p:spPr>
        <p:txBody>
          <a:bodyPr>
            <a:noAutofit/>
          </a:bodyPr>
          <a:lstStyle/>
          <a:p>
            <a:pPr marL="457200" indent="-457200">
              <a:buFont typeface="Wingdings" charset="2"/>
              <a:buChar char="v"/>
            </a:pPr>
            <a:endParaRPr lang="en-US" sz="1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645248" y="606110"/>
            <a:ext cx="4572000" cy="52937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NZ" sz="2800" b="1" i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Te Reo Māori</a:t>
            </a:r>
          </a:p>
          <a:p>
            <a:pPr algn="just"/>
            <a:endParaRPr lang="en-NZ" b="1" i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sz="20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Before </a:t>
            </a:r>
            <a:r>
              <a:rPr lang="en-NZ" sz="20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Takarangi</a:t>
            </a:r>
            <a:endParaRPr lang="en-NZ" sz="20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Te Reo was seldom used in every day communications</a:t>
            </a:r>
          </a:p>
          <a:p>
            <a:pPr marL="171450" indent="-171450" algn="just">
              <a:buFont typeface="Arial" pitchFamily="34" charset="0"/>
              <a:buChar char="•"/>
            </a:pPr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marL="171450" indent="-171450" algn="just">
              <a:buFont typeface="Arial" pitchFamily="34" charset="0"/>
              <a:buChar char="•"/>
            </a:pPr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sz="20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After </a:t>
            </a:r>
            <a:r>
              <a:rPr lang="en-NZ" sz="20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Takarangi</a:t>
            </a:r>
            <a:endParaRPr lang="en-NZ" sz="20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Increased usage of Māori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kupu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(words) in daily communications, in emails and client documentations</a:t>
            </a:r>
          </a:p>
          <a:p>
            <a:pPr algn="just"/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Celebration of Māori Language week  - staff shared Māori words that can be used on a daily basis</a:t>
            </a:r>
          </a:p>
          <a:p>
            <a:pPr algn="just"/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Better appreciation of  Te Reo by using Māori greetings during interactions</a:t>
            </a:r>
          </a:p>
        </p:txBody>
      </p:sp>
    </p:spTree>
    <p:extLst>
      <p:ext uri="{BB962C8B-B14F-4D97-AF65-F5344CB8AC3E}">
        <p14:creationId xmlns:p14="http://schemas.microsoft.com/office/powerpoint/2010/main" val="3263377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will.gonzales\AppData\local\microsoft\windows\Temporary Internet Files\Content.Outlook\QEI140WA\WP_20170912_00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1192" y="730530"/>
            <a:ext cx="2919260" cy="16385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V:\Recovery\Services\Zeisler House\Ziesler House Photos\Museum\Mara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463" y="482726"/>
            <a:ext cx="2146012" cy="28607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524000" y="881869"/>
            <a:ext cx="3407248" cy="8277218"/>
          </a:xfrm>
        </p:spPr>
        <p:txBody>
          <a:bodyPr>
            <a:noAutofit/>
          </a:bodyPr>
          <a:lstStyle/>
          <a:p>
            <a:pPr marL="457200" indent="-457200">
              <a:buFont typeface="Wingdings" charset="2"/>
              <a:buChar char="v"/>
            </a:pPr>
            <a:endParaRPr lang="en-US" sz="1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pic>
        <p:nvPicPr>
          <p:cNvPr id="1026" name="Picture 2" descr="C:\Users\will.gonzales\AppData\local\microsoft\windows\Temporary Internet Files\Content.Outlook\QEI140WA\WP_20170906_001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2262" y="4879418"/>
            <a:ext cx="2809122" cy="1580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40640" y="208798"/>
            <a:ext cx="43406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Māori Language Celebration Week Activities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423862" y="6405692"/>
            <a:ext cx="30296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Poi making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967992" y="2398861"/>
            <a:ext cx="28579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Weekdays in Te Reo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49560" y="2917257"/>
            <a:ext cx="2534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Flax making 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201288" y="4222033"/>
            <a:ext cx="2534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Cooking boil up </a:t>
            </a:r>
          </a:p>
        </p:txBody>
      </p:sp>
      <p:pic>
        <p:nvPicPr>
          <p:cNvPr id="4" name="Picture 2" descr="C:\Users\will.gonzales\AppData\local\microsoft\windows\Temporary Internet Files\Content.Outlook\IWD61FAH\WP_20170914_00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7343" y="2870099"/>
            <a:ext cx="2521223" cy="1415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V:\Recovery\Services\Zeisler House\Ziesler House Photos\Museum\Kapa haka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1920" y="3349194"/>
            <a:ext cx="2177072" cy="2902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/>
          <p:cNvSpPr txBox="1"/>
          <p:nvPr/>
        </p:nvSpPr>
        <p:spPr>
          <a:xfrm>
            <a:off x="5043280" y="6264578"/>
            <a:ext cx="2373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Haka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in Museum </a:t>
            </a:r>
          </a:p>
        </p:txBody>
      </p:sp>
      <p:pic>
        <p:nvPicPr>
          <p:cNvPr id="1027" name="Picture 3" descr="C:\Users\will.gonzales\AppData\local\microsoft\windows\Temporary Internet Files\Content.Outlook\4C0BKK0K\WP_20170915_001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6858" y="1306919"/>
            <a:ext cx="2976401" cy="1670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will.gonzales\AppData\local\microsoft\windows\Temporary Internet Files\Content.Outlook\4C0BKK0K\WP_20170915_006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2979" y="3403727"/>
            <a:ext cx="2408054" cy="1351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will.gonzales\AppData\local\microsoft\windows\Temporary Internet Files\Content.Outlook\4C0BKK0K\WP_20170915_020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3862" y="1191351"/>
            <a:ext cx="1065408" cy="18981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will.gonzales\AppData\local\microsoft\windows\Temporary Internet Files\Content.Outlook\4C0BKK0K\WP_20170915_011.jpg"/>
          <p:cNvPicPr>
            <a:picLocks noChangeAspect="1" noChangeArrowheads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0273" y="4600362"/>
            <a:ext cx="2934660" cy="164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TextBox 22"/>
          <p:cNvSpPr txBox="1"/>
          <p:nvPr/>
        </p:nvSpPr>
        <p:spPr>
          <a:xfrm>
            <a:off x="2170228" y="6281510"/>
            <a:ext cx="2373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Shared kai</a:t>
            </a:r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1685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524000" y="881869"/>
            <a:ext cx="3407248" cy="8277218"/>
          </a:xfrm>
        </p:spPr>
        <p:txBody>
          <a:bodyPr>
            <a:noAutofit/>
          </a:bodyPr>
          <a:lstStyle/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695188" y="189218"/>
            <a:ext cx="5900368" cy="44627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NZ" sz="2800" b="1" i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Whakawhanaunga</a:t>
            </a:r>
            <a:endParaRPr lang="en-NZ" sz="2800" b="1" i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n-NZ" sz="2000" b="1" dirty="0">
              <a:solidFill>
                <a:srgbClr val="2E2224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sz="20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Before </a:t>
            </a:r>
            <a:r>
              <a:rPr lang="en-NZ" sz="20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Takarangi</a:t>
            </a:r>
            <a:endParaRPr lang="en-NZ" sz="20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Opportunities to engage with whanau on occasional events </a:t>
            </a:r>
          </a:p>
          <a:p>
            <a:pPr algn="just"/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sz="20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After </a:t>
            </a:r>
            <a:r>
              <a:rPr lang="en-NZ" sz="20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Takarangi</a:t>
            </a:r>
            <a:endParaRPr lang="en-NZ" sz="20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Involving the whanau to support the client emotionally through family meetings, clinical reviews</a:t>
            </a:r>
          </a:p>
          <a:p>
            <a:pPr algn="just"/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Developing the client’s social skills  and productivity </a:t>
            </a:r>
          </a:p>
          <a:p>
            <a:pPr algn="just"/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Improving clients well-being  more</a:t>
            </a:r>
          </a:p>
          <a:p>
            <a:pPr algn="just"/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Extended whanau support is available through agencies like supporting families</a:t>
            </a:r>
          </a:p>
        </p:txBody>
      </p:sp>
      <p:pic>
        <p:nvPicPr>
          <p:cNvPr id="1026" name="Picture 2" descr="C:\Users\will.gonzales\AppData\local\microsoft\windows\Temporary Internet Files\Content.Outlook\54D04UXN\WP_20170814_003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029" y="4538153"/>
            <a:ext cx="3458245" cy="1941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1855879" y="6439121"/>
            <a:ext cx="42130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ndara"/>
              </a:rPr>
              <a:t>Family meetings with staff &amp; clinical team</a:t>
            </a:r>
          </a:p>
        </p:txBody>
      </p:sp>
      <p:pic>
        <p:nvPicPr>
          <p:cNvPr id="7" name="Picture 2" descr="V:\Recovery\Services\Zeisler House\Ziesler House Photos\Samoan Language Celebration 30_05_17\WP_20170530_001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142" y="4611476"/>
            <a:ext cx="3288593" cy="18458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9"/>
          <p:cNvSpPr/>
          <p:nvPr/>
        </p:nvSpPr>
        <p:spPr>
          <a:xfrm>
            <a:off x="7149944" y="6456053"/>
            <a:ext cx="21932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prstClr val="white"/>
                </a:solidFill>
                <a:latin typeface="Candara"/>
              </a:rPr>
              <a:t>Cultural celebrations</a:t>
            </a:r>
            <a:endParaRPr lang="en-NZ" dirty="0">
              <a:solidFill>
                <a:prstClr val="white"/>
              </a:solidFill>
              <a:latin typeface="Candara"/>
            </a:endParaRPr>
          </a:p>
        </p:txBody>
      </p:sp>
    </p:spTree>
    <p:extLst>
      <p:ext uri="{BB962C8B-B14F-4D97-AF65-F5344CB8AC3E}">
        <p14:creationId xmlns:p14="http://schemas.microsoft.com/office/powerpoint/2010/main" val="28567518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524000" y="881869"/>
            <a:ext cx="3407248" cy="8277218"/>
          </a:xfrm>
        </p:spPr>
        <p:txBody>
          <a:bodyPr>
            <a:noAutofit/>
          </a:bodyPr>
          <a:lstStyle/>
          <a:p>
            <a:pPr marL="457200" indent="-457200">
              <a:buFont typeface="Wingdings" charset="2"/>
              <a:buChar char="v"/>
            </a:pPr>
            <a:endParaRPr lang="en-US" sz="1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pic>
        <p:nvPicPr>
          <p:cNvPr id="4099" name="Picture 3" descr="V:\Recovery\Services\Zeisler House\Ziesler House Photos\Kick the butt\Waka Team (Ziesler House and Allan Duffy Recovery Centre)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585" y="619805"/>
            <a:ext cx="3826933" cy="2147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2514" y="1545503"/>
            <a:ext cx="3381375" cy="2095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329316" y="3036694"/>
            <a:ext cx="34054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Waka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Team (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Ziesler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House &amp; Allan Duffy Centre) in Kick The Butt Smoking Cessation weekly hui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265334" y="3849502"/>
            <a:ext cx="3386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Kick The Butt Recognition </a:t>
            </a:r>
          </a:p>
        </p:txBody>
      </p:sp>
      <p:pic>
        <p:nvPicPr>
          <p:cNvPr id="2050" name="Picture 2" descr="V:\Recovery\Services\Zeisler House\Ziesler House Photos\Ecigar of Pauala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3723222" y="4034168"/>
            <a:ext cx="1551356" cy="997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V:\Recovery\Services\Zeisler House\Ziesler House Photos\NRT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8499" y="5328356"/>
            <a:ext cx="1220503" cy="915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1586042" y="6237124"/>
            <a:ext cx="33866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E-cigs, NRTs &amp;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Smokalizer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</a:p>
        </p:txBody>
      </p:sp>
      <p:pic>
        <p:nvPicPr>
          <p:cNvPr id="1026" name="Picture 2" descr="C:\Users\will.gonzales\AppData\local\microsoft\windows\Temporary Internet Files\Content.Outlook\QEI140WA\WP_20170912_001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5375" y="4034168"/>
            <a:ext cx="1778074" cy="99798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V:\Recovery\Services\Zeisler House\Ziesler House Photos\Samoan Language Celebration 30_05_17\WP_20170530_005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31423" y="4485325"/>
            <a:ext cx="2588104" cy="1452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V:\Recovery\Services\Zeisler House\Ziesler House Photos\Out in the community\Pacifica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0206" y="4392881"/>
            <a:ext cx="2060107" cy="1545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107331" y="6158088"/>
            <a:ext cx="3714050" cy="383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Pasifika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celebration </a:t>
            </a:r>
            <a:endParaRPr lang="en-NZ" dirty="0">
              <a:solidFill>
                <a:prstClr val="white"/>
              </a:solidFill>
              <a:latin typeface="Candara"/>
            </a:endParaRPr>
          </a:p>
        </p:txBody>
      </p:sp>
      <p:pic>
        <p:nvPicPr>
          <p:cNvPr id="1027" name="Picture 3" descr="C:\Users\will.gonzales\AppData\local\microsoft\windows\Temporary Internet Files\Content.Outlook\QEI140WA\WP_20170912_007.jpg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4116" y="5164899"/>
            <a:ext cx="1922117" cy="1078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35233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524000" y="881869"/>
            <a:ext cx="3407248" cy="8277218"/>
          </a:xfrm>
        </p:spPr>
        <p:txBody>
          <a:bodyPr>
            <a:noAutofit/>
          </a:bodyPr>
          <a:lstStyle/>
          <a:p>
            <a:pPr marL="457200" indent="-457200">
              <a:buFont typeface="Wingdings" charset="2"/>
              <a:buChar char="v"/>
            </a:pPr>
            <a:endParaRPr lang="en-US" sz="1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3810000" y="889844"/>
            <a:ext cx="4572000" cy="44627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NZ" sz="2800" b="1" i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Manaaki</a:t>
            </a:r>
            <a:endParaRPr lang="en-NZ" sz="2800" b="1" i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endParaRPr lang="en-NZ" dirty="0">
              <a:solidFill>
                <a:srgbClr val="2E2224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NZ" sz="20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Before </a:t>
            </a:r>
            <a:r>
              <a:rPr lang="en-NZ" sz="20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Takarangi</a:t>
            </a:r>
            <a:endParaRPr lang="en-NZ" sz="20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We are guided by our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kaupapa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: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Whakawhanaunga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Whakamana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Manaaki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and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Ako</a:t>
            </a:r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NZ" sz="20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After </a:t>
            </a:r>
            <a:r>
              <a:rPr lang="en-NZ" sz="20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Takarangi</a:t>
            </a:r>
            <a:endParaRPr lang="en-NZ" sz="20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Increased awareness and respect for our clients different lifestyle, culture and beliefs</a:t>
            </a:r>
          </a:p>
          <a:p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Conducting workshops and health initiatives </a:t>
            </a:r>
          </a:p>
          <a:p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Clients taking more ownership of fortnightly client meetings</a:t>
            </a:r>
          </a:p>
        </p:txBody>
      </p:sp>
    </p:spTree>
    <p:extLst>
      <p:ext uri="{BB962C8B-B14F-4D97-AF65-F5344CB8AC3E}">
        <p14:creationId xmlns:p14="http://schemas.microsoft.com/office/powerpoint/2010/main" val="12307951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71550"/>
            <a:ext cx="10835811" cy="529449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mi-NZ" b="1" u="sng" dirty="0"/>
              <a:t>Rārangi take i tenei rā – Programme for Today</a:t>
            </a:r>
            <a:endParaRPr lang="en-NZ" b="1" u="sng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NZ" b="1" dirty="0" err="1"/>
              <a:t>Whakatauaki</a:t>
            </a:r>
            <a:r>
              <a:rPr lang="en-NZ" b="1" dirty="0"/>
              <a:t>/Proverb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NZ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NZ" b="1" dirty="0"/>
              <a:t>Mihi Whakatau/Welcome and acknowledgements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en-NZ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mi-NZ" b="1" dirty="0"/>
              <a:t>Kaupapa/Purpose - What is Emerge Aotearoa doing to Value Māori Culture, how and why?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mi-NZ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mi-NZ" b="1" dirty="0"/>
              <a:t>Will Gonzales – Ziesler House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mi-NZ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mi-NZ" b="1" dirty="0"/>
              <a:t>Where from here?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mi-NZ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mi-NZ" b="1" dirty="0"/>
              <a:t>Waiata/Song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mi-NZ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mi-NZ" b="1" dirty="0"/>
              <a:t>Karakia whakamutungā/Final Prayer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mi-NZ" b="1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mi-NZ" b="1" dirty="0"/>
              <a:t>Pātai/Questions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NZ" dirty="0">
                <a:solidFill>
                  <a:srgbClr val="0070C0"/>
                </a:solidFill>
              </a:rPr>
              <a:t>Manu Sione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NZ" dirty="0">
                <a:solidFill>
                  <a:srgbClr val="0070C0"/>
                </a:solidFill>
              </a:rPr>
              <a:t>National Manager Culture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NZ" dirty="0">
                <a:solidFill>
                  <a:srgbClr val="0070C0"/>
                </a:solidFill>
              </a:rPr>
              <a:t>Emerge Aotearoa, New Zealand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NZ" dirty="0">
                <a:solidFill>
                  <a:srgbClr val="0070C0"/>
                </a:solidFill>
              </a:rPr>
              <a:t>ASPAC Conference October 2018</a:t>
            </a:r>
            <a:br>
              <a:rPr lang="en-NZ" dirty="0">
                <a:solidFill>
                  <a:srgbClr val="0070C0"/>
                </a:solidFill>
              </a:rPr>
            </a:br>
            <a:endParaRPr lang="en-NZ" dirty="0">
              <a:solidFill>
                <a:srgbClr val="0070C0"/>
              </a:solidFill>
            </a:endParaRPr>
          </a:p>
          <a:p>
            <a:pPr marL="0" indent="0">
              <a:buNone/>
            </a:pPr>
            <a:r>
              <a:rPr lang="en-NZ" dirty="0"/>
              <a:t>	 </a:t>
            </a: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9030" y="3657600"/>
            <a:ext cx="3900570" cy="248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80421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524000" y="881869"/>
            <a:ext cx="3407248" cy="8277218"/>
          </a:xfrm>
        </p:spPr>
        <p:txBody>
          <a:bodyPr>
            <a:noAutofit/>
          </a:bodyPr>
          <a:lstStyle/>
          <a:p>
            <a:pPr marL="457200" indent="-457200">
              <a:buFont typeface="Wingdings" charset="2"/>
              <a:buChar char="v"/>
            </a:pPr>
            <a:endParaRPr lang="en-US" sz="1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pic>
        <p:nvPicPr>
          <p:cNvPr id="2052" name="Picture 4" descr="V:\Recovery\Services\Zeisler House\Ziesler House Photos\Poroporoaki\James Welcome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2480" y="3126834"/>
            <a:ext cx="2681343" cy="15049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32845" y="6220179"/>
            <a:ext cx="3714050" cy="383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Formal welcome of new staff </a:t>
            </a:r>
            <a:endParaRPr lang="en-NZ" dirty="0">
              <a:solidFill>
                <a:prstClr val="white"/>
              </a:solidFill>
              <a:latin typeface="Candara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8459" y="375715"/>
            <a:ext cx="3714030" cy="208914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4073" y="4126077"/>
            <a:ext cx="3730977" cy="209410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573895" y="6121578"/>
            <a:ext cx="27676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We care for all our visitors</a:t>
            </a:r>
            <a:endParaRPr lang="en-NZ" dirty="0">
              <a:solidFill>
                <a:prstClr val="white"/>
              </a:solidFill>
              <a:latin typeface="Candara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771433" y="2638771"/>
            <a:ext cx="3714050" cy="3838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prstClr val="white"/>
                </a:solidFill>
                <a:latin typeface="Calibri" pitchFamily="34" charset="0"/>
              </a:rPr>
              <a:t>We make fresh food available</a:t>
            </a:r>
            <a:endParaRPr lang="en-NZ" dirty="0">
              <a:solidFill>
                <a:prstClr val="white"/>
              </a:solidFill>
              <a:latin typeface="Candara"/>
            </a:endParaRPr>
          </a:p>
        </p:txBody>
      </p:sp>
      <p:pic>
        <p:nvPicPr>
          <p:cNvPr id="7" name="Picture 2" descr="C:\Users\will.gonzales\AppData\local\microsoft\windows\Temporary Internet Files\Content.Outlook\QEI140WA\WP_20170904_001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4406" y="4751408"/>
            <a:ext cx="2639417" cy="1484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829" y="1420286"/>
            <a:ext cx="3928533" cy="2209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92748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524000" y="881869"/>
            <a:ext cx="3407248" cy="8277218"/>
          </a:xfrm>
        </p:spPr>
        <p:txBody>
          <a:bodyPr>
            <a:noAutofit/>
          </a:bodyPr>
          <a:lstStyle/>
          <a:p>
            <a:pPr marL="457200" indent="-457200">
              <a:buFont typeface="Wingdings" charset="2"/>
              <a:buChar char="v"/>
            </a:pPr>
            <a:endParaRPr lang="en-US" sz="1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859737" y="584387"/>
            <a:ext cx="4572000" cy="5293757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NZ" sz="2800" b="1" i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Pōwhir</a:t>
            </a:r>
            <a:r>
              <a:rPr lang="en-NZ" sz="2800" i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i</a:t>
            </a:r>
            <a:endParaRPr lang="en-NZ" sz="2800" i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n-NZ" dirty="0">
              <a:solidFill>
                <a:srgbClr val="2E2224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sz="20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Before </a:t>
            </a:r>
            <a:r>
              <a:rPr lang="en-NZ" sz="20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Takarangi</a:t>
            </a:r>
            <a:endParaRPr lang="en-NZ" sz="20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Morning/Afternoon tea to welcome new clients/staff</a:t>
            </a:r>
          </a:p>
          <a:p>
            <a:pPr algn="just"/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sz="2000" b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After </a:t>
            </a:r>
            <a:r>
              <a:rPr lang="en-NZ" sz="2000" b="1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Takarangi</a:t>
            </a:r>
            <a:endParaRPr lang="en-NZ" sz="2000" b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A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pōwhiri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is organised as per the protocol guide to welcome new clients and staff.  Arrangements like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karanga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whaikorero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(speeches),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waiata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hongi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and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hakari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(meal) are organised.</a:t>
            </a:r>
          </a:p>
          <a:p>
            <a:pPr algn="just"/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Mihi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Whakatau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is practiced when a new staff joins. A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mihi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is a formal way of respecting people by acknowledging their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mana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and </a:t>
            </a:r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tapu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(dignity and sacredness). </a:t>
            </a:r>
          </a:p>
        </p:txBody>
      </p:sp>
    </p:spTree>
    <p:extLst>
      <p:ext uri="{BB962C8B-B14F-4D97-AF65-F5344CB8AC3E}">
        <p14:creationId xmlns:p14="http://schemas.microsoft.com/office/powerpoint/2010/main" val="30960228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7"/>
          <p:cNvSpPr>
            <a:spLocks noGrp="1"/>
          </p:cNvSpPr>
          <p:nvPr>
            <p:ph type="subTitle" idx="1"/>
          </p:nvPr>
        </p:nvSpPr>
        <p:spPr>
          <a:xfrm>
            <a:off x="1524000" y="881869"/>
            <a:ext cx="3407248" cy="8277218"/>
          </a:xfrm>
        </p:spPr>
        <p:txBody>
          <a:bodyPr>
            <a:noAutofit/>
          </a:bodyPr>
          <a:lstStyle/>
          <a:p>
            <a:pPr marL="457200" indent="-457200">
              <a:buFont typeface="Wingdings" charset="2"/>
              <a:buChar char="v"/>
            </a:pPr>
            <a:endParaRPr lang="en-US" sz="1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  <a:p>
            <a:endParaRPr lang="en-US" sz="2800" dirty="0">
              <a:solidFill>
                <a:srgbClr val="2E2224"/>
              </a:solidFill>
              <a:latin typeface="Lucida Calligraphy"/>
              <a:cs typeface="Lucida Calligraphy"/>
            </a:endParaRPr>
          </a:p>
        </p:txBody>
      </p:sp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pic>
        <p:nvPicPr>
          <p:cNvPr id="3074" name="Picture 2" descr="V:\Recovery\Services\Zeisler House\Ziesler House Photos\Powhiri\dd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268" y="2889173"/>
            <a:ext cx="3121981" cy="1756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V:\Recovery\Services\Zeisler House\Ziesler House Photos\Powhiri\ee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8275" y="152009"/>
            <a:ext cx="1336851" cy="2376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V:\Recovery\Services\Zeisler House\Ziesler House Photos\Powhiri\entering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7544" y="290189"/>
            <a:ext cx="3733799" cy="21002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V:\Recovery\Services\Zeisler House\Ziesler House Photos\Powhiri\ggg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0845" y="2565078"/>
            <a:ext cx="3201633" cy="1800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V:\Recovery\Services\Zeisler House\Ziesler House Photos\Powhiri\mmm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9267" y="5016213"/>
            <a:ext cx="3023426" cy="17006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V:\Recovery\Services\Zeisler House\Ziesler House Photos\Powhiri\rrr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3810" y="5016212"/>
            <a:ext cx="1764288" cy="9924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V:\Recovery\Services\Zeisler House\Ziesler House Photos\Powhiri\ttt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7375" y="4735328"/>
            <a:ext cx="3027329" cy="1702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809268" y="2496578"/>
            <a:ext cx="1869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Karanga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(Call)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887671" y="2494882"/>
            <a:ext cx="20871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Manuhiri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(Visitors)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09267" y="4646901"/>
            <a:ext cx="32368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Whaikorero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(Formal speech)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53007" y="4365996"/>
            <a:ext cx="30994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Kaikorero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(Male who speaks)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44442" y="6454802"/>
            <a:ext cx="27902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Waiata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 (Song)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078095" y="6177803"/>
            <a:ext cx="14155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dirty="0">
                <a:solidFill>
                  <a:prstClr val="white"/>
                </a:solidFill>
                <a:latin typeface="Candara"/>
              </a:rPr>
              <a:t>Kai (shared meal)</a:t>
            </a:r>
          </a:p>
        </p:txBody>
      </p:sp>
    </p:spTree>
    <p:extLst>
      <p:ext uri="{BB962C8B-B14F-4D97-AF65-F5344CB8AC3E}">
        <p14:creationId xmlns:p14="http://schemas.microsoft.com/office/powerpoint/2010/main" val="3804285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61067" y="1422401"/>
            <a:ext cx="7924800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NZ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NZ" sz="2400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Re-enforcement Emerge Aotearoa core values</a:t>
            </a:r>
          </a:p>
          <a:p>
            <a:endParaRPr lang="en-NZ" sz="24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NZ" sz="2400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Better appreciation of </a:t>
            </a:r>
            <a:r>
              <a:rPr lang="en-NZ" sz="2400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kaupapa</a:t>
            </a:r>
            <a:endParaRPr lang="en-NZ" sz="24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endParaRPr lang="en-NZ" sz="24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NZ" sz="2400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Enhanced </a:t>
            </a:r>
            <a:r>
              <a:rPr lang="en-NZ" sz="2400" dirty="0" err="1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mana</a:t>
            </a:r>
            <a:endParaRPr lang="en-NZ" sz="24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endParaRPr lang="en-NZ" sz="24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NZ" sz="2400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Increased self-reflection in supporting clients</a:t>
            </a:r>
          </a:p>
          <a:p>
            <a:endParaRPr lang="en-NZ" sz="2400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en-NZ" sz="2400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Better Māori cultural competency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59468" y="270933"/>
            <a:ext cx="64836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i="1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Our Achievements</a:t>
            </a:r>
            <a:endParaRPr lang="en-NZ" sz="2800" b="1" i="1" dirty="0">
              <a:solidFill>
                <a:prstClr val="white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9552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10" descr="Emerge Logo.jpeg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60" t="-214" r="6881" b="214"/>
          <a:stretch/>
        </p:blipFill>
        <p:spPr>
          <a:xfrm>
            <a:off x="8143096" y="1"/>
            <a:ext cx="2524904" cy="1168773"/>
          </a:xfrm>
          <a:prstGeom prst="rect">
            <a:avLst/>
          </a:prstGeom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/>
          </p:nvPr>
        </p:nvGraphicFramePr>
        <p:xfrm>
          <a:off x="1800225" y="1827276"/>
          <a:ext cx="8591550" cy="40629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1710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3832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647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3713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 dirty="0">
                          <a:effectLst/>
                        </a:rPr>
                        <a:t>Practice in this service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Poutama rating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(1-4)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Evidence to support the rating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(strengths and challenges)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Next steps to improve practice in this service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100">
                          <a:effectLst/>
                        </a:rPr>
                        <a:t>(identify resources, people involved and a timeframe –make your steps SMART)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200" dirty="0" err="1">
                          <a:effectLst/>
                        </a:rPr>
                        <a:t>Pōwhiri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200">
                          <a:effectLst/>
                        </a:rPr>
                        <a:t>     3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 dirty="0">
                          <a:effectLst/>
                        </a:rPr>
                        <a:t> </a:t>
                      </a:r>
                      <a:endParaRPr lang="en-NZ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 dirty="0">
                          <a:effectLst/>
                        </a:rPr>
                        <a:t>The practice of P</a:t>
                      </a:r>
                      <a:r>
                        <a:rPr lang="mi-NZ" sz="1000" dirty="0">
                          <a:effectLst/>
                        </a:rPr>
                        <a:t>ōwhiri has grown in the last 3 months to level 3 and is devloping to next step to marama Tangata whaiora supports to be more engaged with the process 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 </a:t>
                      </a:r>
                      <a:endParaRPr lang="en-NZ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Moving to Marama is the goal  for the service 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200">
                          <a:effectLst/>
                        </a:rPr>
                        <a:t>Manaaki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200">
                          <a:effectLst/>
                        </a:rPr>
                        <a:t>    3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 </a:t>
                      </a:r>
                      <a:endParaRPr lang="en-NZ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Staff and the service are providing Manaaki in many forms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 </a:t>
                      </a:r>
                      <a:endParaRPr lang="en-NZ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On going to next steps for services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200">
                          <a:effectLst/>
                        </a:rPr>
                        <a:t>Whakawhanaunga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200">
                          <a:effectLst/>
                        </a:rPr>
                        <a:t>     3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 </a:t>
                      </a:r>
                      <a:endParaRPr lang="en-NZ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This is growing and staff are aware of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 </a:t>
                      </a:r>
                      <a:endParaRPr lang="en-NZ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Linking with local marae and Hapū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200">
                          <a:effectLst/>
                        </a:rPr>
                        <a:t>Karakia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200">
                          <a:effectLst/>
                        </a:rPr>
                        <a:t>    3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 </a:t>
                      </a:r>
                      <a:endParaRPr lang="en-NZ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Is working towards more in practice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 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477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200">
                          <a:effectLst/>
                        </a:rPr>
                        <a:t>Te Reo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200">
                          <a:effectLst/>
                        </a:rPr>
                        <a:t>2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 </a:t>
                      </a:r>
                      <a:endParaRPr lang="en-NZ" sz="110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>
                          <a:effectLst/>
                        </a:rPr>
                        <a:t>Is a key development for the service </a:t>
                      </a:r>
                      <a:endParaRPr lang="en-NZ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 dirty="0">
                          <a:effectLst/>
                        </a:rPr>
                        <a:t> </a:t>
                      </a:r>
                      <a:endParaRPr lang="en-NZ" sz="1100" dirty="0">
                        <a:effectLst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NZ" sz="1000" dirty="0">
                          <a:effectLst/>
                        </a:rPr>
                        <a:t>Gaining supports for Te reo for Staff</a:t>
                      </a:r>
                      <a:endParaRPr lang="en-NZ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800226" y="1127686"/>
            <a:ext cx="7964665" cy="6821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12696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NZ" altLang="en-US" dirty="0" err="1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Poutama</a:t>
            </a:r>
            <a:r>
              <a:rPr lang="en-NZ" alt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– how well are we doing in developing </a:t>
            </a:r>
            <a:r>
              <a:rPr lang="en-NZ" dirty="0">
                <a:solidFill>
                  <a:prstClr val="white"/>
                </a:solidFill>
                <a:latin typeface="Calibri" pitchFamily="34" charset="0"/>
                <a:cs typeface="Calibri" pitchFamily="34" charset="0"/>
              </a:rPr>
              <a:t>Māori </a:t>
            </a:r>
            <a:r>
              <a:rPr lang="en-NZ" alt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cultural competency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NZ" altLang="en-US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                  in our services  ?</a:t>
            </a:r>
          </a:p>
        </p:txBody>
      </p:sp>
    </p:spTree>
    <p:extLst>
      <p:ext uri="{BB962C8B-B14F-4D97-AF65-F5344CB8AC3E}">
        <p14:creationId xmlns:p14="http://schemas.microsoft.com/office/powerpoint/2010/main" val="33129156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64217"/>
            <a:ext cx="10835811" cy="633113"/>
          </a:xfrm>
        </p:spPr>
        <p:txBody>
          <a:bodyPr>
            <a:normAutofit/>
          </a:bodyPr>
          <a:lstStyle/>
          <a:p>
            <a:pPr algn="ctr"/>
            <a:r>
              <a:rPr lang="mi-NZ" sz="1800" b="1" dirty="0">
                <a:solidFill>
                  <a:srgbClr val="FF0000"/>
                </a:solidFill>
                <a:latin typeface="+mn-lt"/>
              </a:rPr>
              <a:t>Where to from here?</a:t>
            </a:r>
            <a:endParaRPr lang="en-NZ" sz="18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645920"/>
            <a:ext cx="10835811" cy="4766310"/>
          </a:xfrm>
        </p:spPr>
        <p:txBody>
          <a:bodyPr>
            <a:noAutofit/>
          </a:bodyPr>
          <a:lstStyle/>
          <a:p>
            <a:r>
              <a:rPr lang="mi-NZ" dirty="0">
                <a:solidFill>
                  <a:schemeClr val="tx1"/>
                </a:solidFill>
              </a:rPr>
              <a:t>Only just begun! We are 2.5 years into this journey. </a:t>
            </a:r>
          </a:p>
          <a:p>
            <a:r>
              <a:rPr lang="mi-NZ" dirty="0">
                <a:solidFill>
                  <a:schemeClr val="tx1"/>
                </a:solidFill>
              </a:rPr>
              <a:t>Our organisation, kaimahi and tangata whaiora (service users) have begun a journey that is truly aspirational and inspirational </a:t>
            </a:r>
          </a:p>
          <a:p>
            <a:r>
              <a:rPr lang="mi-NZ" dirty="0">
                <a:solidFill>
                  <a:schemeClr val="tx1"/>
                </a:solidFill>
              </a:rPr>
              <a:t>Within 5 years to embed the learnings and relationships into our organisation to provide “Best Practice”. </a:t>
            </a:r>
          </a:p>
          <a:p>
            <a:r>
              <a:rPr lang="mi-NZ" dirty="0">
                <a:solidFill>
                  <a:schemeClr val="tx1"/>
                </a:solidFill>
              </a:rPr>
              <a:t>Engage better with whānau, hapū, Iwi and Māori organisations to build genuine relationships and partnerships and outcomes for whānau.</a:t>
            </a:r>
          </a:p>
          <a:p>
            <a:r>
              <a:rPr lang="mi-NZ" dirty="0">
                <a:solidFill>
                  <a:schemeClr val="tx1"/>
                </a:solidFill>
              </a:rPr>
              <a:t>Evidence culture change through Poutama and Portfolio’s</a:t>
            </a:r>
          </a:p>
          <a:p>
            <a:r>
              <a:rPr lang="mi-NZ" dirty="0">
                <a:solidFill>
                  <a:schemeClr val="tx1"/>
                </a:solidFill>
              </a:rPr>
              <a:t>Increase Māori and Peer workforce in services</a:t>
            </a:r>
          </a:p>
          <a:p>
            <a:r>
              <a:rPr lang="mi-NZ" dirty="0">
                <a:solidFill>
                  <a:schemeClr val="tx1"/>
                </a:solidFill>
              </a:rPr>
              <a:t>Increased Māori leadership within Emerge Aotearoa </a:t>
            </a:r>
          </a:p>
          <a:p>
            <a:r>
              <a:rPr lang="mi-NZ" dirty="0">
                <a:solidFill>
                  <a:schemeClr val="tx1"/>
                </a:solidFill>
              </a:rPr>
              <a:t>Provide enhanced cultural coaching, mentoring and supervision support</a:t>
            </a:r>
          </a:p>
          <a:p>
            <a:pPr marL="0" indent="0">
              <a:buNone/>
            </a:pPr>
            <a:r>
              <a:rPr lang="mi-NZ" b="1" dirty="0">
                <a:solidFill>
                  <a:schemeClr val="tx1"/>
                </a:solidFill>
              </a:rPr>
              <a:t>Whakatauaki – Proverb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NZ" b="1" dirty="0">
                <a:solidFill>
                  <a:schemeClr val="tx1"/>
                </a:solidFill>
              </a:rPr>
              <a:t>“</a:t>
            </a:r>
            <a:r>
              <a:rPr lang="en-NZ" b="1" i="1" dirty="0" err="1">
                <a:solidFill>
                  <a:schemeClr val="tx1"/>
                </a:solidFill>
              </a:rPr>
              <a:t>Kua</a:t>
            </a:r>
            <a:r>
              <a:rPr lang="en-NZ" b="1" i="1" dirty="0">
                <a:solidFill>
                  <a:schemeClr val="tx1"/>
                </a:solidFill>
              </a:rPr>
              <a:t> </a:t>
            </a:r>
            <a:r>
              <a:rPr lang="en-NZ" b="1" i="1" dirty="0" err="1">
                <a:solidFill>
                  <a:schemeClr val="tx1"/>
                </a:solidFill>
              </a:rPr>
              <a:t>tawhiti</a:t>
            </a:r>
            <a:r>
              <a:rPr lang="en-NZ" b="1" i="1" dirty="0">
                <a:solidFill>
                  <a:schemeClr val="tx1"/>
                </a:solidFill>
              </a:rPr>
              <a:t> </a:t>
            </a:r>
            <a:r>
              <a:rPr lang="en-NZ" b="1" i="1" dirty="0" err="1">
                <a:solidFill>
                  <a:schemeClr val="tx1"/>
                </a:solidFill>
              </a:rPr>
              <a:t>kē</a:t>
            </a:r>
            <a:r>
              <a:rPr lang="en-NZ" b="1" i="1" dirty="0">
                <a:solidFill>
                  <a:schemeClr val="tx1"/>
                </a:solidFill>
              </a:rPr>
              <a:t> to </a:t>
            </a:r>
            <a:r>
              <a:rPr lang="en-NZ" b="1" i="1" dirty="0" err="1">
                <a:solidFill>
                  <a:schemeClr val="tx1"/>
                </a:solidFill>
              </a:rPr>
              <a:t>haerenga</a:t>
            </a:r>
            <a:r>
              <a:rPr lang="en-NZ" b="1" i="1" dirty="0">
                <a:solidFill>
                  <a:schemeClr val="tx1"/>
                </a:solidFill>
              </a:rPr>
              <a:t> mai, kia kore e haere </a:t>
            </a:r>
            <a:r>
              <a:rPr lang="en-NZ" b="1" i="1" dirty="0" err="1">
                <a:solidFill>
                  <a:schemeClr val="tx1"/>
                </a:solidFill>
              </a:rPr>
              <a:t>tonu</a:t>
            </a:r>
            <a:r>
              <a:rPr lang="en-NZ" b="1" i="1" dirty="0">
                <a:solidFill>
                  <a:schemeClr val="tx1"/>
                </a:solidFill>
              </a:rPr>
              <a:t>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NZ" b="1" i="1" dirty="0">
                <a:solidFill>
                  <a:schemeClr val="tx1"/>
                </a:solidFill>
              </a:rPr>
              <a:t>He nui </a:t>
            </a:r>
            <a:r>
              <a:rPr lang="en-NZ" b="1" i="1" dirty="0" err="1">
                <a:solidFill>
                  <a:schemeClr val="tx1"/>
                </a:solidFill>
              </a:rPr>
              <a:t>rawa</a:t>
            </a:r>
            <a:r>
              <a:rPr lang="en-NZ" b="1" i="1" dirty="0">
                <a:solidFill>
                  <a:schemeClr val="tx1"/>
                </a:solidFill>
              </a:rPr>
              <a:t> o mahi, kia kore e mahi </a:t>
            </a:r>
            <a:r>
              <a:rPr lang="en-NZ" b="1" i="1" dirty="0" err="1">
                <a:solidFill>
                  <a:schemeClr val="tx1"/>
                </a:solidFill>
              </a:rPr>
              <a:t>tonu</a:t>
            </a:r>
            <a:r>
              <a:rPr lang="en-NZ" b="1" dirty="0">
                <a:solidFill>
                  <a:schemeClr val="tx1"/>
                </a:solidFill>
              </a:rPr>
              <a:t>.“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br>
              <a:rPr lang="en-NZ" dirty="0"/>
            </a:br>
            <a:r>
              <a:rPr lang="en-NZ" b="1" i="1" dirty="0">
                <a:solidFill>
                  <a:schemeClr val="tx1"/>
                </a:solidFill>
              </a:rPr>
              <a:t>"You have come too far not to go further, you have done too much not to do more"</a:t>
            </a:r>
            <a:br>
              <a:rPr lang="en-NZ" b="1" dirty="0">
                <a:solidFill>
                  <a:schemeClr val="tx1"/>
                </a:solidFill>
              </a:rPr>
            </a:br>
            <a:r>
              <a:rPr lang="en-NZ" b="1" i="1" dirty="0">
                <a:solidFill>
                  <a:schemeClr val="tx1"/>
                </a:solidFill>
              </a:rPr>
              <a:t> – Ta </a:t>
            </a:r>
            <a:r>
              <a:rPr lang="en-NZ" b="1" i="1" dirty="0" err="1">
                <a:solidFill>
                  <a:schemeClr val="tx1"/>
                </a:solidFill>
              </a:rPr>
              <a:t>Himi</a:t>
            </a:r>
            <a:r>
              <a:rPr lang="en-NZ" b="1" i="1" dirty="0">
                <a:solidFill>
                  <a:schemeClr val="tx1"/>
                </a:solidFill>
              </a:rPr>
              <a:t> Henare  ( Sir James Henare ) </a:t>
            </a:r>
            <a:r>
              <a:rPr lang="en-NZ" b="1" i="1" dirty="0" err="1">
                <a:solidFill>
                  <a:schemeClr val="tx1"/>
                </a:solidFill>
              </a:rPr>
              <a:t>Ngāti</a:t>
            </a:r>
            <a:r>
              <a:rPr lang="en-NZ" b="1" i="1" dirty="0">
                <a:solidFill>
                  <a:schemeClr val="tx1"/>
                </a:solidFill>
              </a:rPr>
              <a:t> Hine elder and leader</a:t>
            </a:r>
            <a:endParaRPr lang="mi-NZ" b="1" dirty="0">
              <a:solidFill>
                <a:schemeClr val="tx1"/>
              </a:solidFill>
            </a:endParaRPr>
          </a:p>
          <a:p>
            <a:endParaRPr lang="mi-NZ" dirty="0">
              <a:solidFill>
                <a:schemeClr val="tx1"/>
              </a:solidFill>
            </a:endParaRPr>
          </a:p>
          <a:p>
            <a:endParaRPr lang="mi-NZ" dirty="0">
              <a:solidFill>
                <a:schemeClr val="tx1"/>
              </a:solidFill>
            </a:endParaRPr>
          </a:p>
          <a:p>
            <a:endParaRPr lang="mi-NZ" dirty="0">
              <a:solidFill>
                <a:schemeClr val="tx1"/>
              </a:solidFill>
            </a:endParaRPr>
          </a:p>
          <a:p>
            <a:endParaRPr lang="mi-NZ" dirty="0">
              <a:solidFill>
                <a:schemeClr val="tx1"/>
              </a:solidFill>
            </a:endParaRPr>
          </a:p>
          <a:p>
            <a:endParaRPr lang="mi-NZ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0285" y="3519012"/>
            <a:ext cx="3209244" cy="2271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549265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64217"/>
            <a:ext cx="10835811" cy="724554"/>
          </a:xfrm>
        </p:spPr>
        <p:txBody>
          <a:bodyPr>
            <a:normAutofit/>
          </a:bodyPr>
          <a:lstStyle/>
          <a:p>
            <a:pPr algn="ctr"/>
            <a:r>
              <a:rPr lang="mi-NZ" sz="1800" b="1" dirty="0">
                <a:solidFill>
                  <a:srgbClr val="FF0000"/>
                </a:solidFill>
                <a:latin typeface="+mn-lt"/>
              </a:rPr>
              <a:t>Waiata - Song</a:t>
            </a:r>
            <a:endParaRPr lang="en-NZ" sz="1800" b="1" dirty="0">
              <a:solidFill>
                <a:srgbClr val="FF0000"/>
              </a:solidFill>
              <a:latin typeface="+mn-lt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617537" y="2545715"/>
          <a:ext cx="10820400" cy="3398520"/>
        </p:xfrm>
        <a:graphic>
          <a:graphicData uri="http://schemas.openxmlformats.org/drawingml/2006/table">
            <a:tbl>
              <a:tblPr/>
              <a:tblGrid>
                <a:gridCol w="5410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410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pt-BR" dirty="0">
                          <a:latin typeface="Verdana, Arial, Helvetica, sans-serif"/>
                        </a:rPr>
                        <a:t>Purea nei e te hau </a:t>
                      </a:r>
                      <a:br>
                        <a:rPr lang="pt-BR" dirty="0">
                          <a:latin typeface="Verdana, Arial, Helvetica, sans-serif"/>
                        </a:rPr>
                      </a:br>
                      <a:r>
                        <a:rPr lang="pt-BR" dirty="0">
                          <a:latin typeface="Verdana, Arial, Helvetica, sans-serif"/>
                        </a:rPr>
                        <a:t>Horoia e te ua</a:t>
                      </a:r>
                      <a:br>
                        <a:rPr lang="pt-BR" dirty="0">
                          <a:latin typeface="Verdana, Arial, Helvetica, sans-serif"/>
                        </a:rPr>
                      </a:br>
                      <a:r>
                        <a:rPr lang="pt-BR" dirty="0">
                          <a:latin typeface="Verdana, Arial, Helvetica, sans-serif"/>
                        </a:rPr>
                        <a:t>Whitiwhitia e te ra</a:t>
                      </a:r>
                      <a:br>
                        <a:rPr lang="pt-BR" dirty="0">
                          <a:latin typeface="Verdana, Arial, Helvetica, sans-serif"/>
                        </a:rPr>
                      </a:br>
                      <a:r>
                        <a:rPr lang="pt-BR" dirty="0">
                          <a:latin typeface="Verdana, Arial, Helvetica, sans-serif"/>
                        </a:rPr>
                        <a:t>Mahea ake nga poraruraru</a:t>
                      </a:r>
                      <a:br>
                        <a:rPr lang="pt-BR" dirty="0">
                          <a:latin typeface="Verdana, Arial, Helvetica, sans-serif"/>
                        </a:rPr>
                      </a:br>
                      <a:r>
                        <a:rPr lang="pt-BR" dirty="0">
                          <a:latin typeface="Verdana, Arial, Helvetica, sans-serif"/>
                        </a:rPr>
                        <a:t>Makere ana nga here. </a:t>
                      </a:r>
                      <a:endParaRPr lang="pt-BR" dirty="0"/>
                    </a:p>
                  </a:txBody>
                  <a:tcPr marL="95250" marR="9525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dirty="0">
                          <a:latin typeface="Verdana, Arial, Helvetica, sans-serif"/>
                        </a:rPr>
                        <a:t>Scattered by the wind </a:t>
                      </a:r>
                      <a:br>
                        <a:rPr lang="en-NZ" dirty="0">
                          <a:latin typeface="Verdana, Arial, Helvetica, sans-serif"/>
                        </a:rPr>
                      </a:br>
                      <a:r>
                        <a:rPr lang="en-NZ" dirty="0">
                          <a:latin typeface="Verdana, Arial, Helvetica, sans-serif"/>
                        </a:rPr>
                        <a:t>washed by the rain </a:t>
                      </a:r>
                      <a:br>
                        <a:rPr lang="en-NZ" dirty="0">
                          <a:latin typeface="Verdana, Arial, Helvetica, sans-serif"/>
                        </a:rPr>
                      </a:br>
                      <a:r>
                        <a:rPr lang="en-NZ" dirty="0">
                          <a:latin typeface="Verdana, Arial, Helvetica, sans-serif"/>
                        </a:rPr>
                        <a:t>and transformed by the sun, </a:t>
                      </a:r>
                      <a:br>
                        <a:rPr lang="en-NZ" dirty="0">
                          <a:latin typeface="Verdana, Arial, Helvetica, sans-serif"/>
                        </a:rPr>
                      </a:br>
                      <a:r>
                        <a:rPr lang="en-NZ" dirty="0">
                          <a:latin typeface="Verdana, Arial, Helvetica, sans-serif"/>
                        </a:rPr>
                        <a:t>all doubts are swept away</a:t>
                      </a:r>
                      <a:br>
                        <a:rPr lang="en-NZ" dirty="0">
                          <a:latin typeface="Verdana, Arial, Helvetica, sans-serif"/>
                        </a:rPr>
                      </a:br>
                      <a:r>
                        <a:rPr lang="en-NZ" dirty="0">
                          <a:latin typeface="Verdana, Arial, Helvetica, sans-serif"/>
                        </a:rPr>
                        <a:t>and all restrains are cast down.</a:t>
                      </a:r>
                      <a:r>
                        <a:rPr lang="en-NZ" dirty="0"/>
                        <a:t> </a:t>
                      </a:r>
                    </a:p>
                  </a:txBody>
                  <a:tcPr marL="95250" marR="9525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NZ">
                          <a:latin typeface="Verdana, Arial, Helvetica, sans-serif"/>
                        </a:rPr>
                        <a:t>E rere wairua, e rere</a:t>
                      </a:r>
                      <a:br>
                        <a:rPr lang="en-NZ">
                          <a:latin typeface="Verdana, Arial, Helvetica, sans-serif"/>
                        </a:rPr>
                      </a:br>
                      <a:r>
                        <a:rPr lang="en-NZ">
                          <a:latin typeface="Verdana, Arial, Helvetica, sans-serif"/>
                        </a:rPr>
                        <a:t>Ki nga ao o te rangi </a:t>
                      </a:r>
                      <a:br>
                        <a:rPr lang="en-NZ">
                          <a:latin typeface="Verdana, Arial, Helvetica, sans-serif"/>
                        </a:rPr>
                      </a:br>
                      <a:r>
                        <a:rPr lang="en-NZ">
                          <a:latin typeface="Verdana, Arial, Helvetica, sans-serif"/>
                        </a:rPr>
                        <a:t>Whitiwhitia e te ra </a:t>
                      </a:r>
                      <a:br>
                        <a:rPr lang="en-NZ">
                          <a:latin typeface="Verdana, Arial, Helvetica, sans-serif"/>
                        </a:rPr>
                      </a:br>
                      <a:r>
                        <a:rPr lang="en-NZ">
                          <a:latin typeface="Verdana, Arial, Helvetica, sans-serif"/>
                        </a:rPr>
                        <a:t>Mahea ake nga poraruraru </a:t>
                      </a:r>
                      <a:br>
                        <a:rPr lang="en-NZ">
                          <a:latin typeface="Verdana, Arial, Helvetica, sans-serif"/>
                        </a:rPr>
                      </a:br>
                      <a:r>
                        <a:rPr lang="en-NZ">
                          <a:latin typeface="Verdana, Arial, Helvetica, sans-serif"/>
                        </a:rPr>
                        <a:t>Makere ana nga here,</a:t>
                      </a:r>
                      <a:br>
                        <a:rPr lang="en-NZ">
                          <a:latin typeface="Verdana, Arial, Helvetica, sans-serif"/>
                        </a:rPr>
                      </a:br>
                      <a:r>
                        <a:rPr lang="en-NZ">
                          <a:latin typeface="Verdana, Arial, Helvetica, sans-serif"/>
                        </a:rPr>
                        <a:t>Makere ana nga here. </a:t>
                      </a:r>
                      <a:endParaRPr lang="en-NZ"/>
                    </a:p>
                  </a:txBody>
                  <a:tcPr marL="95250" marR="9525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NZ" dirty="0">
                          <a:latin typeface="Verdana, Arial, Helvetica, sans-serif"/>
                        </a:rPr>
                        <a:t>Fly O free spirit, fly </a:t>
                      </a:r>
                      <a:br>
                        <a:rPr lang="en-NZ" dirty="0">
                          <a:latin typeface="Verdana, Arial, Helvetica, sans-serif"/>
                        </a:rPr>
                      </a:br>
                      <a:r>
                        <a:rPr lang="en-NZ" dirty="0">
                          <a:latin typeface="Verdana, Arial, Helvetica, sans-serif"/>
                        </a:rPr>
                        <a:t>to the clouds in the heavens, </a:t>
                      </a:r>
                      <a:br>
                        <a:rPr lang="en-NZ" dirty="0">
                          <a:latin typeface="Verdana, Arial, Helvetica, sans-serif"/>
                        </a:rPr>
                      </a:br>
                      <a:r>
                        <a:rPr lang="en-NZ" dirty="0">
                          <a:latin typeface="Verdana, Arial, Helvetica, sans-serif"/>
                        </a:rPr>
                        <a:t>transformed by the sun, </a:t>
                      </a:r>
                      <a:br>
                        <a:rPr lang="en-NZ" dirty="0">
                          <a:latin typeface="Verdana, Arial, Helvetica, sans-serif"/>
                        </a:rPr>
                      </a:br>
                      <a:r>
                        <a:rPr lang="en-NZ" dirty="0">
                          <a:latin typeface="Verdana, Arial, Helvetica, sans-serif"/>
                        </a:rPr>
                        <a:t>with all doubts swept away </a:t>
                      </a:r>
                      <a:br>
                        <a:rPr lang="en-NZ" dirty="0">
                          <a:latin typeface="Verdana, Arial, Helvetica, sans-serif"/>
                        </a:rPr>
                      </a:br>
                      <a:r>
                        <a:rPr lang="en-NZ" dirty="0">
                          <a:latin typeface="Verdana, Arial, Helvetica, sans-serif"/>
                        </a:rPr>
                        <a:t>and all restrains cast down.</a:t>
                      </a:r>
                      <a:br>
                        <a:rPr lang="en-NZ" dirty="0">
                          <a:latin typeface="Verdana, Arial, Helvetica, sans-serif"/>
                        </a:rPr>
                      </a:br>
                      <a:r>
                        <a:rPr lang="en-NZ" dirty="0">
                          <a:latin typeface="Verdana, Arial, Helvetica, sans-serif"/>
                        </a:rPr>
                        <a:t>Yes, all restrains are cast down. </a:t>
                      </a:r>
                      <a:endParaRPr lang="en-NZ" dirty="0"/>
                    </a:p>
                  </a:txBody>
                  <a:tcPr marL="95250" marR="95250" marT="95250" marB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66425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mi-NZ" sz="1800" b="1" dirty="0">
                <a:solidFill>
                  <a:srgbClr val="FF0000"/>
                </a:solidFill>
                <a:latin typeface="+mn-lt"/>
              </a:rPr>
              <a:t>Karakia Whakmutunga – Final Prayer</a:t>
            </a:r>
            <a:br>
              <a:rPr lang="mi-NZ" sz="1800" b="1" dirty="0">
                <a:solidFill>
                  <a:srgbClr val="FF0000"/>
                </a:solidFill>
                <a:latin typeface="+mn-lt"/>
              </a:rPr>
            </a:br>
            <a:br>
              <a:rPr lang="mi-NZ" sz="1800" b="1" dirty="0">
                <a:solidFill>
                  <a:srgbClr val="FF0000"/>
                </a:solidFill>
                <a:latin typeface="+mn-lt"/>
              </a:rPr>
            </a:br>
            <a:r>
              <a:rPr lang="mi-NZ" sz="1800" b="1" dirty="0">
                <a:solidFill>
                  <a:srgbClr val="FF0000"/>
                </a:solidFill>
                <a:latin typeface="+mn-lt"/>
              </a:rPr>
              <a:t>Pātai - Questions</a:t>
            </a:r>
            <a:endParaRPr lang="en-NZ" sz="18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129" y="2533650"/>
            <a:ext cx="4259918" cy="3523561"/>
          </a:xfrm>
        </p:spPr>
      </p:pic>
    </p:spTree>
    <p:extLst>
      <p:ext uri="{BB962C8B-B14F-4D97-AF65-F5344CB8AC3E}">
        <p14:creationId xmlns:p14="http://schemas.microsoft.com/office/powerpoint/2010/main" val="276358800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mi-NZ" sz="1800" b="1" dirty="0">
                <a:solidFill>
                  <a:srgbClr val="FF0000"/>
                </a:solidFill>
                <a:latin typeface="+mn-lt"/>
              </a:rPr>
              <a:t>Karakia Whakamutunga – Final Prayer</a:t>
            </a:r>
            <a:br>
              <a:rPr lang="mi-NZ" sz="1800" b="1" dirty="0">
                <a:solidFill>
                  <a:srgbClr val="FF0000"/>
                </a:solidFill>
                <a:latin typeface="+mn-lt"/>
              </a:rPr>
            </a:br>
            <a:br>
              <a:rPr lang="mi-NZ" sz="1800" b="1" dirty="0">
                <a:solidFill>
                  <a:srgbClr val="FF0000"/>
                </a:solidFill>
                <a:latin typeface="+mn-lt"/>
              </a:rPr>
            </a:br>
            <a:r>
              <a:rPr lang="mi-NZ" sz="1800" b="1" dirty="0">
                <a:solidFill>
                  <a:srgbClr val="FF0000"/>
                </a:solidFill>
                <a:latin typeface="+mn-lt"/>
              </a:rPr>
              <a:t>Pātai – Questions</a:t>
            </a:r>
            <a:br>
              <a:rPr lang="mi-NZ" sz="1800" b="1" dirty="0">
                <a:solidFill>
                  <a:srgbClr val="FF0000"/>
                </a:solidFill>
                <a:latin typeface="+mn-lt"/>
              </a:rPr>
            </a:br>
            <a:endParaRPr lang="en-NZ" sz="1800" b="1" dirty="0">
              <a:solidFill>
                <a:srgbClr val="FF0000"/>
              </a:solidFill>
              <a:latin typeface="+mn-lt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81" y="2265507"/>
            <a:ext cx="4260273" cy="3524596"/>
          </a:xfrm>
        </p:spPr>
      </p:pic>
      <p:sp>
        <p:nvSpPr>
          <p:cNvPr id="6" name="Rectangle 5"/>
          <p:cNvSpPr/>
          <p:nvPr/>
        </p:nvSpPr>
        <p:spPr>
          <a:xfrm>
            <a:off x="5162550" y="379029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NZ" dirty="0"/>
              <a:t>320 </a:t>
            </a:r>
            <a:r>
              <a:rPr lang="en-NZ" dirty="0" err="1"/>
              <a:t>Ti</a:t>
            </a:r>
            <a:r>
              <a:rPr lang="en-NZ" dirty="0"/>
              <a:t> </a:t>
            </a:r>
            <a:r>
              <a:rPr lang="en-NZ" dirty="0" err="1"/>
              <a:t>Rakau</a:t>
            </a:r>
            <a:r>
              <a:rPr lang="en-NZ" dirty="0"/>
              <a:t> Drive, Botany, 2012, Auckland</a:t>
            </a:r>
          </a:p>
          <a:p>
            <a:pPr algn="ctr"/>
            <a:r>
              <a:rPr lang="en-NZ" dirty="0"/>
              <a:t>P O Box 259 353, Botany, 2163, Auckland</a:t>
            </a:r>
          </a:p>
          <a:p>
            <a:pPr algn="ctr"/>
            <a:r>
              <a:rPr lang="en-NZ" b="1" dirty="0"/>
              <a:t>T</a:t>
            </a:r>
            <a:r>
              <a:rPr lang="en-NZ" dirty="0"/>
              <a:t>+64 9 265 0255   www.emergeaotearoa.org.nz</a:t>
            </a:r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pattern 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72" t="6922" r="-321" b="14736"/>
          <a:stretch/>
        </p:blipFill>
        <p:spPr>
          <a:xfrm>
            <a:off x="4182533" y="0"/>
            <a:ext cx="5528733" cy="6858000"/>
          </a:xfrm>
          <a:prstGeom prst="rect">
            <a:avLst/>
          </a:prstGeom>
        </p:spPr>
      </p:pic>
      <p:pic>
        <p:nvPicPr>
          <p:cNvPr id="9" name="Picture 8" descr="pattern 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372" t="6922" r="48206" b="14736"/>
          <a:stretch/>
        </p:blipFill>
        <p:spPr>
          <a:xfrm>
            <a:off x="9177867" y="0"/>
            <a:ext cx="3014134" cy="6858000"/>
          </a:xfrm>
          <a:prstGeom prst="rect">
            <a:avLst/>
          </a:prstGeom>
        </p:spPr>
      </p:pic>
      <p:pic>
        <p:nvPicPr>
          <p:cNvPr id="10" name="Picture 9" descr="pattern 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7" t="6922" r="-16170" b="14736"/>
          <a:stretch/>
        </p:blipFill>
        <p:spPr>
          <a:xfrm>
            <a:off x="0" y="0"/>
            <a:ext cx="5528733" cy="685800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493434" y="1591733"/>
            <a:ext cx="7205133" cy="3733800"/>
          </a:xfrm>
          <a:prstGeom prst="rect">
            <a:avLst/>
          </a:prstGeom>
          <a:solidFill>
            <a:srgbClr val="E5E1D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2998466" y="3632368"/>
            <a:ext cx="619506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sz="2000" dirty="0"/>
              <a:t>320 Ti Rakau Drive, Botany, 2012, Auckland</a:t>
            </a:r>
          </a:p>
          <a:p>
            <a:pPr algn="ctr"/>
            <a:r>
              <a:rPr lang="en-NZ" sz="2000" dirty="0"/>
              <a:t>P O Box 259 353, Botany, 2163, Auckland</a:t>
            </a:r>
          </a:p>
          <a:p>
            <a:pPr algn="ctr"/>
            <a:r>
              <a:rPr lang="en-NZ" sz="2000" b="1" dirty="0"/>
              <a:t>T</a:t>
            </a:r>
            <a:r>
              <a:rPr lang="en-NZ" sz="2000" dirty="0"/>
              <a:t>+64 9 265 0255   www.emergeaotearoa.org.nz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4412800" y="1972897"/>
            <a:ext cx="3332534" cy="1049703"/>
            <a:chOff x="3297766" y="2286000"/>
            <a:chExt cx="7252090" cy="2284310"/>
          </a:xfrm>
        </p:grpSpPr>
        <p:sp>
          <p:nvSpPr>
            <p:cNvPr id="14" name="Rectangle 13"/>
            <p:cNvSpPr/>
            <p:nvPr/>
          </p:nvSpPr>
          <p:spPr>
            <a:xfrm rot="18900000">
              <a:off x="8687816" y="2708485"/>
              <a:ext cx="1464386" cy="147781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bg1"/>
                </a:solidFill>
              </a:endParaRPr>
            </a:p>
          </p:txBody>
        </p:sp>
        <p:pic>
          <p:nvPicPr>
            <p:cNvPr id="15" name="Picture 14" descr="horizontal logo.png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2112"/>
            <a:stretch/>
          </p:blipFill>
          <p:spPr>
            <a:xfrm>
              <a:off x="3297766" y="2286000"/>
              <a:ext cx="7252090" cy="2284310"/>
            </a:xfrm>
            <a:prstGeom prst="rect">
              <a:avLst/>
            </a:prstGeom>
          </p:spPr>
        </p:pic>
      </p:grpSp>
      <p:cxnSp>
        <p:nvCxnSpPr>
          <p:cNvPr id="16" name="Straight Connector 15"/>
          <p:cNvCxnSpPr/>
          <p:nvPr/>
        </p:nvCxnSpPr>
        <p:spPr>
          <a:xfrm>
            <a:off x="3640667" y="3352800"/>
            <a:ext cx="4944533" cy="0"/>
          </a:xfrm>
          <a:prstGeom prst="line">
            <a:avLst/>
          </a:prstGeom>
          <a:ln>
            <a:solidFill>
              <a:srgbClr val="9F836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99697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914400"/>
            <a:ext cx="10835811" cy="5351646"/>
          </a:xfrm>
        </p:spPr>
        <p:txBody>
          <a:bodyPr/>
          <a:lstStyle/>
          <a:p>
            <a:pPr marL="0" indent="0" algn="ctr">
              <a:buNone/>
            </a:pPr>
            <a:r>
              <a:rPr lang="mi-NZ" b="1" u="sng" dirty="0"/>
              <a:t>Whakatauaki - Proverb</a:t>
            </a:r>
            <a:endParaRPr lang="en-NZ" b="1" u="sng" dirty="0"/>
          </a:p>
          <a:p>
            <a:pPr marL="0" indent="0">
              <a:buNone/>
            </a:pPr>
            <a:endParaRPr lang="en-NZ" b="1" dirty="0"/>
          </a:p>
          <a:p>
            <a:pPr marL="0" indent="0">
              <a:buNone/>
            </a:pPr>
            <a:r>
              <a:rPr lang="en-NZ" b="1" dirty="0"/>
              <a:t>	</a:t>
            </a:r>
            <a:r>
              <a:rPr lang="en-NZ" b="1" dirty="0" err="1"/>
              <a:t>Ehara</a:t>
            </a:r>
            <a:r>
              <a:rPr lang="en-NZ" b="1" dirty="0"/>
              <a:t> </a:t>
            </a:r>
            <a:r>
              <a:rPr lang="en-NZ" b="1" dirty="0" err="1"/>
              <a:t>taku</a:t>
            </a:r>
            <a:r>
              <a:rPr lang="en-NZ" b="1" dirty="0"/>
              <a:t> </a:t>
            </a:r>
            <a:r>
              <a:rPr lang="en-NZ" b="1" dirty="0" err="1"/>
              <a:t>toa</a:t>
            </a:r>
            <a:r>
              <a:rPr lang="en-NZ" b="1" dirty="0"/>
              <a:t> i </a:t>
            </a:r>
            <a:r>
              <a:rPr lang="en-NZ" b="1" dirty="0" err="1"/>
              <a:t>te</a:t>
            </a:r>
            <a:r>
              <a:rPr lang="en-NZ" b="1" dirty="0"/>
              <a:t> </a:t>
            </a:r>
            <a:r>
              <a:rPr lang="en-NZ" b="1" dirty="0" err="1"/>
              <a:t>toa</a:t>
            </a:r>
            <a:r>
              <a:rPr lang="en-NZ" b="1" dirty="0"/>
              <a:t> </a:t>
            </a:r>
            <a:r>
              <a:rPr lang="en-NZ" b="1" dirty="0" err="1"/>
              <a:t>takitahi</a:t>
            </a:r>
            <a:r>
              <a:rPr lang="en-NZ" b="1" dirty="0"/>
              <a:t>	Success is not of the individual</a:t>
            </a:r>
          </a:p>
          <a:p>
            <a:pPr marL="0" indent="0">
              <a:buNone/>
            </a:pPr>
            <a:r>
              <a:rPr lang="mi-NZ" b="1" dirty="0"/>
              <a:t>	Engari he toa takitini	        	Success is of the work of many  </a:t>
            </a:r>
            <a:endParaRPr lang="en-NZ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" y="3817620"/>
            <a:ext cx="10595610" cy="280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06764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310" y="589897"/>
            <a:ext cx="10835811" cy="724554"/>
          </a:xfrm>
        </p:spPr>
        <p:txBody>
          <a:bodyPr>
            <a:normAutofit/>
          </a:bodyPr>
          <a:lstStyle/>
          <a:p>
            <a:pPr algn="ctr"/>
            <a:r>
              <a:rPr lang="mi-NZ" sz="1800" b="1" u="sng" dirty="0">
                <a:latin typeface="+mn-lt"/>
              </a:rPr>
              <a:t>Mihi Whakatau – Welcome and Acknowledgements  </a:t>
            </a:r>
            <a:endParaRPr lang="en-NZ" sz="1800" b="1" u="sng" dirty="0"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086350" y="1616869"/>
            <a:ext cx="56007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600" b="1" i="1" dirty="0"/>
              <a:t>Firstly to our Heavenly Father </a:t>
            </a:r>
          </a:p>
          <a:p>
            <a:r>
              <a:rPr lang="en-NZ" sz="1600" b="1" i="1" dirty="0"/>
              <a:t>We pray for your blessings on all of us</a:t>
            </a:r>
          </a:p>
          <a:p>
            <a:r>
              <a:rPr lang="en-NZ" sz="1600" b="1" i="1" dirty="0"/>
              <a:t> </a:t>
            </a:r>
          </a:p>
          <a:p>
            <a:r>
              <a:rPr lang="en-NZ" sz="1600" b="1" i="1" dirty="0"/>
              <a:t>To this house we are in we thank you</a:t>
            </a:r>
          </a:p>
          <a:p>
            <a:r>
              <a:rPr lang="en-NZ" sz="1600" b="1" i="1" dirty="0"/>
              <a:t>To the mountains, the rivers, the land and to the sea </a:t>
            </a:r>
          </a:p>
          <a:p>
            <a:r>
              <a:rPr lang="en-NZ" sz="1600" b="1" i="1" dirty="0"/>
              <a:t>We acknowledge you also</a:t>
            </a:r>
          </a:p>
          <a:p>
            <a:r>
              <a:rPr lang="en-NZ" sz="1600" b="1" i="1" dirty="0"/>
              <a:t> </a:t>
            </a:r>
          </a:p>
          <a:p>
            <a:r>
              <a:rPr lang="en-NZ" sz="1600" b="1" i="1" dirty="0"/>
              <a:t>We acknowledge </a:t>
            </a:r>
            <a:r>
              <a:rPr lang="en-NZ" sz="1600" b="1" i="1" dirty="0" err="1"/>
              <a:t>Ngāti</a:t>
            </a:r>
            <a:r>
              <a:rPr lang="en-NZ" sz="1600" b="1" i="1" dirty="0"/>
              <a:t> </a:t>
            </a:r>
            <a:r>
              <a:rPr lang="en-NZ" sz="1600" b="1" i="1" dirty="0" err="1"/>
              <a:t>Whātua</a:t>
            </a:r>
            <a:r>
              <a:rPr lang="en-NZ" sz="1600" b="1" i="1" dirty="0"/>
              <a:t>, the tribe of this area</a:t>
            </a:r>
          </a:p>
          <a:p>
            <a:r>
              <a:rPr lang="en-NZ" sz="1600" b="1" i="1" dirty="0"/>
              <a:t>We thank you for welcoming us and for supporting the purpose of this conference</a:t>
            </a:r>
          </a:p>
          <a:p>
            <a:r>
              <a:rPr lang="en-NZ" sz="1600" b="1" i="1" dirty="0"/>
              <a:t>We are here with great pleasure and happiness </a:t>
            </a:r>
          </a:p>
          <a:p>
            <a:r>
              <a:rPr lang="en-NZ" sz="1600" b="1" i="1" dirty="0"/>
              <a:t>Thank you, thank you, thank you. </a:t>
            </a:r>
          </a:p>
          <a:p>
            <a:r>
              <a:rPr lang="en-NZ" sz="1600" b="1" i="1" dirty="0"/>
              <a:t> </a:t>
            </a:r>
          </a:p>
          <a:p>
            <a:r>
              <a:rPr lang="en-NZ" sz="1600" b="1" i="1" dirty="0"/>
              <a:t>It is not the last word of God</a:t>
            </a:r>
          </a:p>
          <a:p>
            <a:r>
              <a:rPr lang="en-NZ" sz="1600" b="1" i="1" dirty="0"/>
              <a:t>But the words of our Ancestors</a:t>
            </a:r>
          </a:p>
          <a:p>
            <a:r>
              <a:rPr lang="en-NZ" sz="1600" b="1" i="1" dirty="0"/>
              <a:t>We acknowledge those that have passed, our ancestors</a:t>
            </a:r>
          </a:p>
          <a:p>
            <a:r>
              <a:rPr lang="en-NZ" sz="1600" b="1" i="1" dirty="0"/>
              <a:t>And we return to greet the living </a:t>
            </a:r>
          </a:p>
          <a:p>
            <a:r>
              <a:rPr lang="en-NZ" sz="1600" b="1" i="1" dirty="0"/>
              <a:t> </a:t>
            </a:r>
          </a:p>
          <a:p>
            <a:r>
              <a:rPr lang="en-NZ" sz="1600" b="1" i="1" dirty="0"/>
              <a:t>So it is, Welcome to you all, Welcome to you all, Welcome to us all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65760" y="1616869"/>
            <a:ext cx="442341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sz="1600" b="1" i="1" dirty="0"/>
              <a:t>Kei te mihi tuatahi i te Matua nui o te rangi </a:t>
            </a:r>
          </a:p>
          <a:p>
            <a:r>
              <a:rPr lang="en-NZ" sz="1600" b="1" i="1" dirty="0"/>
              <a:t>Nana nei na mea katoa</a:t>
            </a:r>
          </a:p>
          <a:p>
            <a:r>
              <a:rPr lang="en-NZ" sz="1600" b="1" i="1" dirty="0"/>
              <a:t> </a:t>
            </a:r>
          </a:p>
          <a:p>
            <a:r>
              <a:rPr lang="en-NZ" sz="1600" b="1" i="1" dirty="0"/>
              <a:t>Te whare e tu </a:t>
            </a:r>
            <a:r>
              <a:rPr lang="en-NZ" sz="1600" b="1" i="1" dirty="0" err="1"/>
              <a:t>nei</a:t>
            </a:r>
            <a:r>
              <a:rPr lang="en-NZ" sz="1600" b="1" i="1" dirty="0"/>
              <a:t> </a:t>
            </a:r>
            <a:r>
              <a:rPr lang="en-NZ" sz="1600" b="1" i="1" dirty="0" err="1"/>
              <a:t>tenā</a:t>
            </a:r>
            <a:r>
              <a:rPr lang="en-NZ" sz="1600" b="1" i="1" dirty="0"/>
              <a:t> koe</a:t>
            </a:r>
          </a:p>
          <a:p>
            <a:r>
              <a:rPr lang="en-NZ" sz="1600" b="1" i="1" dirty="0"/>
              <a:t>I </a:t>
            </a:r>
            <a:r>
              <a:rPr lang="en-NZ" sz="1600" b="1" i="1" dirty="0" err="1"/>
              <a:t>ngā</a:t>
            </a:r>
            <a:r>
              <a:rPr lang="en-NZ" sz="1600" b="1" i="1" dirty="0"/>
              <a:t> maunga, </a:t>
            </a:r>
            <a:r>
              <a:rPr lang="en-NZ" sz="1600" b="1" i="1" dirty="0" err="1"/>
              <a:t>ngā</a:t>
            </a:r>
            <a:r>
              <a:rPr lang="en-NZ" sz="1600" b="1" i="1" dirty="0"/>
              <a:t> awa, </a:t>
            </a:r>
            <a:r>
              <a:rPr lang="en-NZ" sz="1600" b="1" i="1" dirty="0" err="1"/>
              <a:t>ngā</a:t>
            </a:r>
            <a:r>
              <a:rPr lang="en-NZ" sz="1600" b="1" i="1" dirty="0"/>
              <a:t> whenua, te moana i takato nei tena koutou katoa</a:t>
            </a:r>
          </a:p>
          <a:p>
            <a:r>
              <a:rPr lang="en-NZ" sz="1600" b="1" i="1" dirty="0"/>
              <a:t> </a:t>
            </a:r>
          </a:p>
          <a:p>
            <a:r>
              <a:rPr lang="en-NZ" sz="1600" b="1" i="1" dirty="0"/>
              <a:t>Tena </a:t>
            </a:r>
            <a:r>
              <a:rPr lang="en-NZ" sz="1600" b="1" i="1" dirty="0" err="1"/>
              <a:t>koutou</a:t>
            </a:r>
            <a:r>
              <a:rPr lang="en-NZ" sz="1600" b="1" i="1" dirty="0"/>
              <a:t> a </a:t>
            </a:r>
            <a:r>
              <a:rPr lang="en-NZ" sz="1600" b="1" i="1" dirty="0" err="1"/>
              <a:t>Ngāti</a:t>
            </a:r>
            <a:r>
              <a:rPr lang="en-NZ" sz="1600" b="1" i="1" dirty="0"/>
              <a:t> </a:t>
            </a:r>
            <a:r>
              <a:rPr lang="en-NZ" sz="1600" b="1" i="1" dirty="0" err="1"/>
              <a:t>Whātua</a:t>
            </a:r>
            <a:r>
              <a:rPr lang="en-NZ" sz="1600" b="1" i="1" dirty="0"/>
              <a:t>  </a:t>
            </a:r>
            <a:r>
              <a:rPr lang="en-NZ" sz="1600" b="1" i="1" dirty="0" err="1"/>
              <a:t>Iwi</a:t>
            </a:r>
            <a:r>
              <a:rPr lang="en-NZ" sz="1600" b="1" i="1" dirty="0"/>
              <a:t> i </a:t>
            </a:r>
            <a:r>
              <a:rPr lang="en-NZ" sz="1600" b="1" i="1" dirty="0" err="1"/>
              <a:t>ngā</a:t>
            </a:r>
            <a:r>
              <a:rPr lang="en-NZ" sz="1600" b="1" i="1" dirty="0"/>
              <a:t> </a:t>
            </a:r>
            <a:r>
              <a:rPr lang="en-NZ" sz="1600" b="1" i="1" dirty="0" err="1"/>
              <a:t>tangata</a:t>
            </a:r>
            <a:r>
              <a:rPr lang="en-NZ" sz="1600" b="1" i="1" dirty="0"/>
              <a:t> </a:t>
            </a:r>
            <a:r>
              <a:rPr lang="en-NZ" sz="1600" b="1" i="1" dirty="0" err="1"/>
              <a:t>whenua</a:t>
            </a:r>
            <a:r>
              <a:rPr lang="en-NZ" sz="1600" b="1" i="1" dirty="0"/>
              <a:t> o </a:t>
            </a:r>
            <a:r>
              <a:rPr lang="en-NZ" sz="1600" b="1" i="1" dirty="0" err="1"/>
              <a:t>tenei</a:t>
            </a:r>
            <a:r>
              <a:rPr lang="en-NZ" sz="1600" b="1" i="1" dirty="0"/>
              <a:t> </a:t>
            </a:r>
            <a:r>
              <a:rPr lang="en-NZ" sz="1600" b="1" i="1" dirty="0" err="1"/>
              <a:t>rohe</a:t>
            </a:r>
            <a:endParaRPr lang="en-NZ" sz="1600" b="1" i="1" dirty="0"/>
          </a:p>
          <a:p>
            <a:r>
              <a:rPr lang="en-NZ" sz="1600" b="1" i="1" dirty="0" err="1"/>
              <a:t>Tenei</a:t>
            </a:r>
            <a:r>
              <a:rPr lang="en-NZ" sz="1600" b="1" i="1" dirty="0"/>
              <a:t> te mihi ki a koutou I te tautoko te kaupapa o tenei hui</a:t>
            </a:r>
          </a:p>
          <a:p>
            <a:r>
              <a:rPr lang="en-NZ" sz="1600" b="1" i="1" dirty="0"/>
              <a:t>Ka nui te koa me te hari ki te tutaki I a koutou</a:t>
            </a:r>
          </a:p>
          <a:p>
            <a:r>
              <a:rPr lang="en-NZ" sz="1600" b="1" i="1" dirty="0"/>
              <a:t>Ngā mihi, Ngā mihi, Ngā mihi</a:t>
            </a:r>
          </a:p>
          <a:p>
            <a:r>
              <a:rPr lang="en-NZ" sz="1600" b="1" i="1" dirty="0"/>
              <a:t> </a:t>
            </a:r>
          </a:p>
          <a:p>
            <a:r>
              <a:rPr lang="en-NZ" sz="1600" b="1" i="1" dirty="0"/>
              <a:t>E kore e mutu ngā mihi o Te Atua</a:t>
            </a:r>
          </a:p>
          <a:p>
            <a:r>
              <a:rPr lang="en-NZ" sz="1600" b="1" i="1" dirty="0"/>
              <a:t>E kore hoki e mutu ngā mihi i ngā tini Aitua</a:t>
            </a:r>
          </a:p>
          <a:p>
            <a:r>
              <a:rPr lang="en-NZ" sz="1600" b="1" i="1" dirty="0"/>
              <a:t>Ratou kia ratou te hunga mate</a:t>
            </a:r>
          </a:p>
          <a:p>
            <a:r>
              <a:rPr lang="en-NZ" sz="1600" b="1" i="1" dirty="0"/>
              <a:t>Tatou ki a tatou te hunga ora </a:t>
            </a:r>
          </a:p>
          <a:p>
            <a:r>
              <a:rPr lang="en-NZ" sz="1600" b="1" i="1" dirty="0"/>
              <a:t> </a:t>
            </a:r>
          </a:p>
          <a:p>
            <a:r>
              <a:rPr lang="en-NZ" sz="1600" b="1" i="1" dirty="0"/>
              <a:t>No reira Tena koutou, tena koutou, tena tatou katoa</a:t>
            </a:r>
          </a:p>
          <a:p>
            <a:r>
              <a:rPr lang="en-NZ" sz="1600" b="1" i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2910139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11"/>
          <p:cNvSpPr>
            <a:spLocks noGrp="1"/>
          </p:cNvSpPr>
          <p:nvPr>
            <p:ph idx="1"/>
          </p:nvPr>
        </p:nvSpPr>
        <p:spPr>
          <a:xfrm>
            <a:off x="609600" y="2201270"/>
            <a:ext cx="5185025" cy="2047304"/>
          </a:xfrm>
        </p:spPr>
        <p:txBody>
          <a:bodyPr>
            <a:normAutofit/>
          </a:bodyPr>
          <a:lstStyle/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endParaRPr lang="en-NZ" sz="1600" i="1" dirty="0">
              <a:solidFill>
                <a:schemeClr val="accent4"/>
              </a:solidFill>
            </a:endParaRPr>
          </a:p>
          <a:p>
            <a:pPr marL="0" indent="0">
              <a:lnSpc>
                <a:spcPct val="110000"/>
              </a:lnSpc>
              <a:spcBef>
                <a:spcPts val="600"/>
              </a:spcBef>
              <a:buNone/>
            </a:pPr>
            <a:r>
              <a:rPr lang="en-NZ" sz="1600" b="1" i="1" dirty="0">
                <a:solidFill>
                  <a:srgbClr val="FF0000"/>
                </a:solidFill>
              </a:rPr>
              <a:t>Our values. We are still the Emerge Aotearoa that:</a:t>
            </a:r>
            <a:endParaRPr lang="en-NZ" sz="16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13" name="Content Placeholder 12"/>
          <p:cNvSpPr>
            <a:spLocks noGrp="1"/>
          </p:cNvSpPr>
          <p:nvPr>
            <p:ph idx="10"/>
          </p:nvPr>
        </p:nvSpPr>
        <p:spPr>
          <a:xfrm>
            <a:off x="6427470" y="2439089"/>
            <a:ext cx="5459730" cy="277508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en-NZ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Our Strategic Pou.  Emerge </a:t>
            </a:r>
            <a:r>
              <a:rPr lang="en-NZ" sz="1600" b="1" i="1" dirty="0" err="1">
                <a:solidFill>
                  <a:srgbClr val="FF0000"/>
                </a:solidFill>
                <a:cs typeface="Arial" panose="020B0604020202020204" pitchFamily="34" charset="0"/>
              </a:rPr>
              <a:t>Aotearoa</a:t>
            </a:r>
            <a:r>
              <a:rPr lang="en-NZ" sz="1600" b="1" i="1" dirty="0">
                <a:solidFill>
                  <a:srgbClr val="FF0000"/>
                </a:solidFill>
                <a:cs typeface="Arial" panose="020B0604020202020204" pitchFamily="34" charset="0"/>
              </a:rPr>
              <a:t> deeply wants to</a:t>
            </a:r>
            <a:r>
              <a:rPr lang="en-NZ" sz="1600" b="1" i="1" dirty="0">
                <a:solidFill>
                  <a:schemeClr val="accent4"/>
                </a:solidFill>
                <a:cs typeface="Arial" panose="020B0604020202020204" pitchFamily="34" charset="0"/>
              </a:rPr>
              <a:t>:</a:t>
            </a:r>
          </a:p>
          <a:p>
            <a:pPr marL="231775" lvl="0" indent="-231775">
              <a:lnSpc>
                <a:spcPct val="100000"/>
              </a:lnSpc>
              <a:spcBef>
                <a:spcPts val="600"/>
              </a:spcBef>
            </a:pPr>
            <a:r>
              <a:rPr lang="en-US" sz="1600" dirty="0">
                <a:cs typeface="Arial" panose="020B0604020202020204" pitchFamily="34" charset="0"/>
              </a:rPr>
              <a:t>Better meet the needs of Māori</a:t>
            </a:r>
            <a:endParaRPr lang="en-NZ" sz="1600" dirty="0">
              <a:cs typeface="Arial" panose="020B0604020202020204" pitchFamily="34" charset="0"/>
            </a:endParaRPr>
          </a:p>
          <a:p>
            <a:pPr marL="231775" lvl="0" indent="-231775">
              <a:lnSpc>
                <a:spcPct val="100000"/>
              </a:lnSpc>
              <a:spcBef>
                <a:spcPts val="600"/>
              </a:spcBef>
            </a:pPr>
            <a:r>
              <a:rPr lang="en-US" sz="1600" dirty="0">
                <a:cs typeface="Arial" panose="020B0604020202020204" pitchFamily="34" charset="0"/>
              </a:rPr>
              <a:t>Better meet the needs of Pasifika peoples</a:t>
            </a:r>
            <a:endParaRPr lang="en-NZ" sz="1600" dirty="0">
              <a:cs typeface="Arial" panose="020B0604020202020204" pitchFamily="34" charset="0"/>
            </a:endParaRPr>
          </a:p>
          <a:p>
            <a:pPr marL="231775" lvl="0" indent="-231775">
              <a:lnSpc>
                <a:spcPct val="100000"/>
              </a:lnSpc>
              <a:spcBef>
                <a:spcPts val="600"/>
              </a:spcBef>
            </a:pPr>
            <a:r>
              <a:rPr lang="en-US" sz="1600" dirty="0">
                <a:cs typeface="Arial" panose="020B0604020202020204" pitchFamily="34" charset="0"/>
              </a:rPr>
              <a:t>Tangata whaiora (service users) at the heart of what we do</a:t>
            </a:r>
          </a:p>
          <a:p>
            <a:pPr marL="231775" lvl="0" indent="-231775">
              <a:lnSpc>
                <a:spcPct val="100000"/>
              </a:lnSpc>
              <a:spcBef>
                <a:spcPts val="600"/>
              </a:spcBef>
            </a:pPr>
            <a:r>
              <a:rPr lang="en-US" sz="1600" dirty="0">
                <a:cs typeface="Arial" panose="020B0604020202020204" pitchFamily="34" charset="0"/>
              </a:rPr>
              <a:t>Provide housing to people who are vulnerable </a:t>
            </a:r>
          </a:p>
          <a:p>
            <a:pPr marL="231775" lvl="0" indent="-231775">
              <a:lnSpc>
                <a:spcPct val="100000"/>
              </a:lnSpc>
              <a:spcBef>
                <a:spcPts val="600"/>
              </a:spcBef>
            </a:pPr>
            <a:r>
              <a:rPr lang="en-US" sz="1600" dirty="0">
                <a:cs typeface="Arial" panose="020B0604020202020204" pitchFamily="34" charset="0"/>
              </a:rPr>
              <a:t>Provide more social housing options</a:t>
            </a:r>
            <a:endParaRPr lang="en-NZ" sz="1600" dirty="0">
              <a:cs typeface="Arial" panose="020B0604020202020204" pitchFamily="34" charset="0"/>
            </a:endParaRPr>
          </a:p>
          <a:p>
            <a:pPr marL="0" indent="0">
              <a:lnSpc>
                <a:spcPct val="100000"/>
              </a:lnSpc>
              <a:spcBef>
                <a:spcPts val="600"/>
              </a:spcBef>
              <a:buNone/>
            </a:pPr>
            <a:endParaRPr lang="en-NZ" sz="1600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" b="28075"/>
          <a:stretch/>
        </p:blipFill>
        <p:spPr>
          <a:xfrm>
            <a:off x="3488265" y="2924154"/>
            <a:ext cx="1241714" cy="1241714"/>
          </a:xfrm>
          <a:prstGeom prst="diamond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" b="28101"/>
          <a:stretch/>
        </p:blipFill>
        <p:spPr>
          <a:xfrm>
            <a:off x="2053971" y="2924155"/>
            <a:ext cx="1241714" cy="1241714"/>
          </a:xfrm>
          <a:prstGeom prst="diamond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20" b="32522"/>
          <a:stretch/>
        </p:blipFill>
        <p:spPr>
          <a:xfrm>
            <a:off x="4922559" y="2956190"/>
            <a:ext cx="1173441" cy="1173441"/>
          </a:xfrm>
          <a:prstGeom prst="diamond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854" b="29391"/>
          <a:stretch/>
        </p:blipFill>
        <p:spPr>
          <a:xfrm>
            <a:off x="619677" y="2924154"/>
            <a:ext cx="1241714" cy="1241714"/>
          </a:xfrm>
          <a:prstGeom prst="diamond">
            <a:avLst/>
          </a:prstGeom>
        </p:spPr>
      </p:pic>
      <p:sp>
        <p:nvSpPr>
          <p:cNvPr id="15" name="Rectangle 14"/>
          <p:cNvSpPr/>
          <p:nvPr/>
        </p:nvSpPr>
        <p:spPr>
          <a:xfrm>
            <a:off x="609601" y="5519905"/>
            <a:ext cx="10820400" cy="8975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2213914" y="5737869"/>
            <a:ext cx="955189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NZ" sz="2400" i="1" dirty="0">
                <a:solidFill>
                  <a:schemeClr val="bg1"/>
                </a:solidFill>
              </a:rPr>
              <a:t>Our vision. Realising Potential, Tautokohia  te mana tangata</a:t>
            </a:r>
            <a:r>
              <a:rPr lang="en-NZ" sz="2000" b="1" i="1" dirty="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16" name="Shape 2787"/>
          <p:cNvSpPr/>
          <p:nvPr/>
        </p:nvSpPr>
        <p:spPr>
          <a:xfrm>
            <a:off x="1650199" y="5715108"/>
            <a:ext cx="440596" cy="4408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86" h="21600" extrusionOk="0">
                <a:moveTo>
                  <a:pt x="11502" y="10309"/>
                </a:moveTo>
                <a:cubicBezTo>
                  <a:pt x="11767" y="10309"/>
                  <a:pt x="11981" y="10090"/>
                  <a:pt x="11981" y="9818"/>
                </a:cubicBezTo>
                <a:cubicBezTo>
                  <a:pt x="11981" y="9547"/>
                  <a:pt x="11767" y="9327"/>
                  <a:pt x="11502" y="9327"/>
                </a:cubicBezTo>
                <a:cubicBezTo>
                  <a:pt x="11237" y="9327"/>
                  <a:pt x="11022" y="9547"/>
                  <a:pt x="11022" y="9818"/>
                </a:cubicBezTo>
                <a:cubicBezTo>
                  <a:pt x="11022" y="10090"/>
                  <a:pt x="11237" y="10309"/>
                  <a:pt x="11502" y="10309"/>
                </a:cubicBezTo>
                <a:moveTo>
                  <a:pt x="15818" y="4909"/>
                </a:moveTo>
                <a:cubicBezTo>
                  <a:pt x="16083" y="4909"/>
                  <a:pt x="16297" y="5129"/>
                  <a:pt x="16297" y="5400"/>
                </a:cubicBezTo>
                <a:cubicBezTo>
                  <a:pt x="16297" y="5672"/>
                  <a:pt x="16083" y="5891"/>
                  <a:pt x="15818" y="5891"/>
                </a:cubicBezTo>
                <a:cubicBezTo>
                  <a:pt x="15553" y="5891"/>
                  <a:pt x="15338" y="5672"/>
                  <a:pt x="15338" y="5400"/>
                </a:cubicBezTo>
                <a:cubicBezTo>
                  <a:pt x="15338" y="5129"/>
                  <a:pt x="15553" y="4909"/>
                  <a:pt x="15818" y="4909"/>
                </a:cubicBezTo>
                <a:moveTo>
                  <a:pt x="15818" y="6873"/>
                </a:moveTo>
                <a:cubicBezTo>
                  <a:pt x="16612" y="6873"/>
                  <a:pt x="17256" y="6213"/>
                  <a:pt x="17256" y="5400"/>
                </a:cubicBezTo>
                <a:cubicBezTo>
                  <a:pt x="17256" y="4587"/>
                  <a:pt x="16612" y="3928"/>
                  <a:pt x="15818" y="3928"/>
                </a:cubicBezTo>
                <a:cubicBezTo>
                  <a:pt x="15023" y="3928"/>
                  <a:pt x="14379" y="4587"/>
                  <a:pt x="14379" y="5400"/>
                </a:cubicBezTo>
                <a:cubicBezTo>
                  <a:pt x="14379" y="6213"/>
                  <a:pt x="15023" y="6873"/>
                  <a:pt x="15818" y="6873"/>
                </a:cubicBezTo>
                <a:moveTo>
                  <a:pt x="12941" y="11782"/>
                </a:moveTo>
                <a:cubicBezTo>
                  <a:pt x="13206" y="11782"/>
                  <a:pt x="13420" y="11562"/>
                  <a:pt x="13420" y="11291"/>
                </a:cubicBezTo>
                <a:cubicBezTo>
                  <a:pt x="13420" y="11020"/>
                  <a:pt x="13206" y="10800"/>
                  <a:pt x="12941" y="10800"/>
                </a:cubicBezTo>
                <a:cubicBezTo>
                  <a:pt x="12675" y="10800"/>
                  <a:pt x="12461" y="11020"/>
                  <a:pt x="12461" y="11291"/>
                </a:cubicBezTo>
                <a:cubicBezTo>
                  <a:pt x="12461" y="11562"/>
                  <a:pt x="12675" y="11782"/>
                  <a:pt x="12941" y="11782"/>
                </a:cubicBezTo>
                <a:moveTo>
                  <a:pt x="10063" y="7855"/>
                </a:moveTo>
                <a:cubicBezTo>
                  <a:pt x="9798" y="7855"/>
                  <a:pt x="9584" y="8074"/>
                  <a:pt x="9584" y="8346"/>
                </a:cubicBezTo>
                <a:cubicBezTo>
                  <a:pt x="9584" y="8617"/>
                  <a:pt x="9798" y="8836"/>
                  <a:pt x="10063" y="8836"/>
                </a:cubicBezTo>
                <a:cubicBezTo>
                  <a:pt x="10328" y="8836"/>
                  <a:pt x="10543" y="8617"/>
                  <a:pt x="10543" y="8346"/>
                </a:cubicBezTo>
                <a:cubicBezTo>
                  <a:pt x="10543" y="8074"/>
                  <a:pt x="10328" y="7855"/>
                  <a:pt x="10063" y="7855"/>
                </a:cubicBezTo>
                <a:moveTo>
                  <a:pt x="1718" y="19842"/>
                </a:moveTo>
                <a:lnTo>
                  <a:pt x="3451" y="15392"/>
                </a:lnTo>
                <a:cubicBezTo>
                  <a:pt x="3684" y="15834"/>
                  <a:pt x="3973" y="16253"/>
                  <a:pt x="4312" y="16642"/>
                </a:cubicBezTo>
                <a:cubicBezTo>
                  <a:pt x="4824" y="17230"/>
                  <a:pt x="5418" y="17711"/>
                  <a:pt x="6061" y="18068"/>
                </a:cubicBezTo>
                <a:cubicBezTo>
                  <a:pt x="6061" y="18068"/>
                  <a:pt x="1718" y="19842"/>
                  <a:pt x="1718" y="19842"/>
                </a:cubicBezTo>
                <a:close/>
                <a:moveTo>
                  <a:pt x="3717" y="12060"/>
                </a:moveTo>
                <a:lnTo>
                  <a:pt x="0" y="21600"/>
                </a:lnTo>
                <a:lnTo>
                  <a:pt x="9319" y="17795"/>
                </a:lnTo>
                <a:cubicBezTo>
                  <a:pt x="9153" y="17815"/>
                  <a:pt x="8987" y="17824"/>
                  <a:pt x="8822" y="17824"/>
                </a:cubicBezTo>
                <a:cubicBezTo>
                  <a:pt x="5971" y="17824"/>
                  <a:pt x="3389" y="15002"/>
                  <a:pt x="3717" y="12060"/>
                </a:cubicBezTo>
                <a:moveTo>
                  <a:pt x="16115" y="10657"/>
                </a:moveTo>
                <a:cubicBezTo>
                  <a:pt x="15925" y="10851"/>
                  <a:pt x="15627" y="11171"/>
                  <a:pt x="15280" y="11542"/>
                </a:cubicBezTo>
                <a:cubicBezTo>
                  <a:pt x="14662" y="12204"/>
                  <a:pt x="13712" y="13221"/>
                  <a:pt x="13147" y="13753"/>
                </a:cubicBezTo>
                <a:lnTo>
                  <a:pt x="7665" y="8141"/>
                </a:lnTo>
                <a:cubicBezTo>
                  <a:pt x="8185" y="7563"/>
                  <a:pt x="9179" y="6590"/>
                  <a:pt x="9825" y="5958"/>
                </a:cubicBezTo>
                <a:cubicBezTo>
                  <a:pt x="10188" y="5603"/>
                  <a:pt x="10500" y="5298"/>
                  <a:pt x="10690" y="5103"/>
                </a:cubicBezTo>
                <a:cubicBezTo>
                  <a:pt x="13284" y="2447"/>
                  <a:pt x="18271" y="993"/>
                  <a:pt x="20136" y="982"/>
                </a:cubicBezTo>
                <a:cubicBezTo>
                  <a:pt x="20132" y="2572"/>
                  <a:pt x="18824" y="7884"/>
                  <a:pt x="16115" y="10657"/>
                </a:cubicBezTo>
                <a:moveTo>
                  <a:pt x="12477" y="14563"/>
                </a:moveTo>
                <a:cubicBezTo>
                  <a:pt x="12127" y="15873"/>
                  <a:pt x="11665" y="17072"/>
                  <a:pt x="11154" y="18035"/>
                </a:cubicBezTo>
                <a:cubicBezTo>
                  <a:pt x="10943" y="17454"/>
                  <a:pt x="10642" y="16798"/>
                  <a:pt x="10214" y="16110"/>
                </a:cubicBezTo>
                <a:cubicBezTo>
                  <a:pt x="10035" y="15823"/>
                  <a:pt x="9728" y="15656"/>
                  <a:pt x="9405" y="15656"/>
                </a:cubicBezTo>
                <a:cubicBezTo>
                  <a:pt x="9329" y="15656"/>
                  <a:pt x="9252" y="15665"/>
                  <a:pt x="9176" y="15684"/>
                </a:cubicBezTo>
                <a:cubicBezTo>
                  <a:pt x="8990" y="15731"/>
                  <a:pt x="8799" y="15755"/>
                  <a:pt x="8610" y="15755"/>
                </a:cubicBezTo>
                <a:cubicBezTo>
                  <a:pt x="7905" y="15755"/>
                  <a:pt x="7217" y="15432"/>
                  <a:pt x="6621" y="14822"/>
                </a:cubicBezTo>
                <a:cubicBezTo>
                  <a:pt x="5861" y="14044"/>
                  <a:pt x="5561" y="13114"/>
                  <a:pt x="5779" y="12206"/>
                </a:cubicBezTo>
                <a:cubicBezTo>
                  <a:pt x="5877" y="11797"/>
                  <a:pt x="5709" y="11370"/>
                  <a:pt x="5363" y="11144"/>
                </a:cubicBezTo>
                <a:cubicBezTo>
                  <a:pt x="4690" y="10706"/>
                  <a:pt x="4050" y="10398"/>
                  <a:pt x="3482" y="10183"/>
                </a:cubicBezTo>
                <a:cubicBezTo>
                  <a:pt x="4423" y="9658"/>
                  <a:pt x="5594" y="9186"/>
                  <a:pt x="6874" y="8827"/>
                </a:cubicBezTo>
                <a:cubicBezTo>
                  <a:pt x="6900" y="8820"/>
                  <a:pt x="6921" y="8803"/>
                  <a:pt x="6946" y="8793"/>
                </a:cubicBezTo>
                <a:lnTo>
                  <a:pt x="12510" y="14490"/>
                </a:lnTo>
                <a:cubicBezTo>
                  <a:pt x="12501" y="14515"/>
                  <a:pt x="12484" y="14536"/>
                  <a:pt x="12477" y="14563"/>
                </a:cubicBezTo>
                <a:moveTo>
                  <a:pt x="20922" y="167"/>
                </a:moveTo>
                <a:cubicBezTo>
                  <a:pt x="20813" y="55"/>
                  <a:pt x="20545" y="0"/>
                  <a:pt x="20157" y="0"/>
                </a:cubicBezTo>
                <a:cubicBezTo>
                  <a:pt x="18131" y="0"/>
                  <a:pt x="12842" y="1511"/>
                  <a:pt x="10012" y="4409"/>
                </a:cubicBezTo>
                <a:cubicBezTo>
                  <a:pt x="9345" y="5092"/>
                  <a:pt x="7134" y="7175"/>
                  <a:pt x="6621" y="7880"/>
                </a:cubicBezTo>
                <a:cubicBezTo>
                  <a:pt x="4961" y="8346"/>
                  <a:pt x="2544" y="9277"/>
                  <a:pt x="1196" y="10657"/>
                </a:cubicBezTo>
                <a:cubicBezTo>
                  <a:pt x="1196" y="10657"/>
                  <a:pt x="2841" y="10663"/>
                  <a:pt x="4848" y="11972"/>
                </a:cubicBezTo>
                <a:cubicBezTo>
                  <a:pt x="4556" y="13190"/>
                  <a:pt x="4926" y="14475"/>
                  <a:pt x="5943" y="15516"/>
                </a:cubicBezTo>
                <a:cubicBezTo>
                  <a:pt x="6735" y="16327"/>
                  <a:pt x="7672" y="16737"/>
                  <a:pt x="8610" y="16737"/>
                </a:cubicBezTo>
                <a:cubicBezTo>
                  <a:pt x="8876" y="16737"/>
                  <a:pt x="9142" y="16704"/>
                  <a:pt x="9405" y="16637"/>
                </a:cubicBezTo>
                <a:cubicBezTo>
                  <a:pt x="10683" y="18692"/>
                  <a:pt x="10690" y="20376"/>
                  <a:pt x="10690" y="20376"/>
                </a:cubicBezTo>
                <a:cubicBezTo>
                  <a:pt x="12038" y="18996"/>
                  <a:pt x="12948" y="16521"/>
                  <a:pt x="13402" y="14822"/>
                </a:cubicBezTo>
                <a:cubicBezTo>
                  <a:pt x="14091" y="14297"/>
                  <a:pt x="16126" y="12034"/>
                  <a:pt x="16793" y="11351"/>
                </a:cubicBezTo>
                <a:cubicBezTo>
                  <a:pt x="20164" y="7900"/>
                  <a:pt x="21600" y="861"/>
                  <a:pt x="20922" y="167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38090" tIns="38090" rIns="38090" bIns="38090" anchor="ctr"/>
          <a:lstStyle/>
          <a:p>
            <a:pPr defTabSz="457079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2999" dirty="0"/>
          </a:p>
        </p:txBody>
      </p:sp>
      <p:sp>
        <p:nvSpPr>
          <p:cNvPr id="5" name="TextBox 4"/>
          <p:cNvSpPr txBox="1"/>
          <p:nvPr/>
        </p:nvSpPr>
        <p:spPr>
          <a:xfrm>
            <a:off x="342901" y="4260065"/>
            <a:ext cx="15275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CONNECTS WITH PURPOSE</a:t>
            </a:r>
          </a:p>
          <a:p>
            <a:pPr algn="ctr"/>
            <a:r>
              <a:rPr lang="en-US" sz="1400" dirty="0">
                <a:solidFill>
                  <a:schemeClr val="accent4"/>
                </a:solidFill>
              </a:rPr>
              <a:t>Whakawhanaunga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80993" y="4260065"/>
            <a:ext cx="129132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ENGAGES WITH RESPECT</a:t>
            </a:r>
          </a:p>
          <a:p>
            <a:pPr algn="ctr"/>
            <a:r>
              <a:rPr lang="en-US" sz="1400" dirty="0">
                <a:solidFill>
                  <a:schemeClr val="accent4"/>
                </a:solidFill>
              </a:rPr>
              <a:t>Manaaki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3372314" y="4260065"/>
            <a:ext cx="155024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WALKS AND LEARNS TOGETHER</a:t>
            </a:r>
          </a:p>
          <a:p>
            <a:pPr algn="ctr"/>
            <a:r>
              <a:rPr lang="en-US" sz="1400" dirty="0">
                <a:solidFill>
                  <a:schemeClr val="accent4"/>
                </a:solidFill>
              </a:rPr>
              <a:t>Ako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4908331" y="4260065"/>
            <a:ext cx="11876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solidFill>
                  <a:schemeClr val="accent1"/>
                </a:solidFill>
              </a:rPr>
              <a:t>ACTS WITH INTEGRITY</a:t>
            </a:r>
          </a:p>
          <a:p>
            <a:pPr algn="ctr"/>
            <a:r>
              <a:rPr lang="en-US" sz="1400" dirty="0">
                <a:solidFill>
                  <a:schemeClr val="accent4"/>
                </a:solidFill>
              </a:rPr>
              <a:t>Whakamana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457449" y="194310"/>
            <a:ext cx="5597929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b="1" i="1" dirty="0">
                <a:solidFill>
                  <a:srgbClr val="FF0000"/>
                </a:solidFill>
                <a:cs typeface="Arial"/>
              </a:rPr>
              <a:t>What Drives Emerge Aotearoa to Value Māori Culture and Why?</a:t>
            </a:r>
          </a:p>
          <a:p>
            <a:endParaRPr lang="en-NZ" b="1" i="1" dirty="0">
              <a:cs typeface="Arial"/>
            </a:endParaRPr>
          </a:p>
          <a:p>
            <a:r>
              <a:rPr lang="en-NZ" b="1" i="1" dirty="0">
                <a:cs typeface="Arial"/>
              </a:rPr>
              <a:t>He aha te mea nui o te ao?</a:t>
            </a:r>
            <a:endParaRPr lang="en-NZ" dirty="0">
              <a:cs typeface="Arial"/>
            </a:endParaRPr>
          </a:p>
          <a:p>
            <a:r>
              <a:rPr lang="en-NZ" b="1" i="1" dirty="0">
                <a:cs typeface="Arial"/>
              </a:rPr>
              <a:t>He tangata! He tangata! He tangata!</a:t>
            </a:r>
          </a:p>
          <a:p>
            <a:endParaRPr lang="en-NZ" dirty="0">
              <a:cs typeface="Arial"/>
            </a:endParaRPr>
          </a:p>
          <a:p>
            <a:r>
              <a:rPr lang="en-NZ" i="1" dirty="0">
                <a:cs typeface="Arial"/>
              </a:rPr>
              <a:t>What is the most important thing in the world?</a:t>
            </a:r>
            <a:endParaRPr lang="en-NZ" dirty="0">
              <a:cs typeface="Arial"/>
            </a:endParaRPr>
          </a:p>
          <a:p>
            <a:r>
              <a:rPr lang="en-NZ" i="1" dirty="0">
                <a:cs typeface="Arial"/>
              </a:rPr>
              <a:t>It is people! It is people! It is people!</a:t>
            </a:r>
            <a:endParaRPr lang="en-NZ" dirty="0">
              <a:cs typeface="Arial"/>
            </a:endParaRPr>
          </a:p>
          <a:p>
            <a:endParaRPr lang="en-NZ" dirty="0">
              <a:latin typeface="Arial"/>
              <a:cs typeface="Arial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738110" y="1005840"/>
            <a:ext cx="369189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mi-NZ" dirty="0"/>
              <a:t>Treaty of Waitangi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mi-NZ" dirty="0"/>
              <a:t>Tangata Whenua o Aotearoa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mi-NZ" dirty="0"/>
              <a:t>If we do this right for Māori we do well with others!</a:t>
            </a: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1246596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28850" y="741164"/>
            <a:ext cx="60921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NZ" b="1" dirty="0">
                <a:solidFill>
                  <a:srgbClr val="FF0000"/>
                </a:solidFill>
              </a:rPr>
              <a:t>How does Emerge Aotearoa Value Māori Culture in the workplace?</a:t>
            </a:r>
          </a:p>
        </p:txBody>
      </p:sp>
      <p:sp>
        <p:nvSpPr>
          <p:cNvPr id="7" name="Rectangle 6"/>
          <p:cNvSpPr/>
          <p:nvPr/>
        </p:nvSpPr>
        <p:spPr>
          <a:xfrm>
            <a:off x="308610" y="1623685"/>
            <a:ext cx="10904220" cy="73558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2" algn="just"/>
            <a:r>
              <a:rPr lang="mi-NZ" i="1" dirty="0"/>
              <a:t>By resourcing:</a:t>
            </a:r>
          </a:p>
          <a:p>
            <a:pPr marL="800100" lvl="2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Treaty of Waitangi workshops that are core training (compulsory) for kaimahi (staff) with a followup and refresh every two years</a:t>
            </a:r>
          </a:p>
          <a:p>
            <a:pPr marL="800100" lvl="2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Takarangi Competency Framework which is also required training for all kaimahi (staff) which includes a noho Marae (stay overnight on the Marae).  </a:t>
            </a:r>
          </a:p>
          <a:p>
            <a:pPr marL="800100" lvl="2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the Takarangi Framework provides all staff with 14 Māori cultural competencies that will allow them to </a:t>
            </a:r>
          </a:p>
          <a:p>
            <a:pPr marL="1257300" lvl="3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To learn Te Reo Māori (Māori language) and understand Te Ao Māori (Māori world view)</a:t>
            </a:r>
          </a:p>
          <a:p>
            <a:pPr marL="1257300" lvl="3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Understand tikanga (protocols) that are important to Māori</a:t>
            </a:r>
          </a:p>
          <a:p>
            <a:pPr marL="1257300" lvl="3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Experience the Kawa (traditions performed) on a Marae, with hapū and Iwi</a:t>
            </a:r>
          </a:p>
          <a:p>
            <a:pPr marL="1257300" lvl="3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Engage and build relationships with Māori better</a:t>
            </a:r>
          </a:p>
          <a:p>
            <a:pPr marL="1257300" lvl="2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To learn from kaumatua and kuia (elders of the Marae/hapū) about the land, rivers, mountains, people and tūpuna (ancestors) from that area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over 800 staff (of 1000+) have completed the 2 day Takarangi training since February 2016 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Takarangi portfolio’s to be developed by staff as evidence of practice in their workplace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 Poutama Tool that is used in services to support the implementation of Takarangi competencies</a:t>
            </a: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mi-NZ" i="1" dirty="0"/>
              <a:t>18 Takarangi champions/assessors and 4 Takarangi moderators to support the embedding of the Takarangi Framework across Emerge Aotearoa</a:t>
            </a:r>
            <a:endParaRPr lang="mi-NZ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NZ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NZ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NZ" sz="16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NZ" sz="16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NZ" sz="16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NZ" sz="16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NZ" sz="16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NZ" sz="1600" b="1" dirty="0"/>
          </a:p>
          <a:p>
            <a:pPr marL="342900" indent="-342900" algn="just">
              <a:buFont typeface="Arial" panose="020B0604020202020204" pitchFamily="34" charset="0"/>
              <a:buChar char="•"/>
            </a:pPr>
            <a:endParaRPr lang="en-NZ" sz="1600" b="1" dirty="0"/>
          </a:p>
        </p:txBody>
      </p:sp>
    </p:spTree>
    <p:extLst>
      <p:ext uri="{BB962C8B-B14F-4D97-AF65-F5344CB8AC3E}">
        <p14:creationId xmlns:p14="http://schemas.microsoft.com/office/powerpoint/2010/main" val="4500002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AutoShape 2" descr="Image result for maori art"/>
          <p:cNvSpPr>
            <a:spLocks noChangeAspect="1" noChangeArrowheads="1"/>
          </p:cNvSpPr>
          <p:nvPr/>
        </p:nvSpPr>
        <p:spPr bwMode="auto">
          <a:xfrm>
            <a:off x="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NZ" dirty="0"/>
          </a:p>
        </p:txBody>
      </p:sp>
      <p:pic>
        <p:nvPicPr>
          <p:cNvPr id="1028" name="Picture 4" descr="https://farm1.nzstatic.com/_proxy/imageproxy_1y/serve/e4936931-5b88-45be-a58b-044475165f93-2016329092319.jpg?outputformat=jpg&amp;quality=80&amp;transformationsystem=letterbox&amp;width=940&amp;height=530&amp;source=https://media.newzealand.com/getattachment/e4936931-5b88-45be-a58b-044475165f93/e4936931-5b88-45be-a58b-044475165f93-2016329092319.jpg&amp;securitytoken=FC2BD6B82EDAFABEB2575693D1B06E8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730" y="4080510"/>
            <a:ext cx="8953500" cy="2686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40330" y="354330"/>
            <a:ext cx="48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NZ" b="1" dirty="0">
                <a:solidFill>
                  <a:srgbClr val="FF0000"/>
                </a:solidFill>
              </a:rPr>
              <a:t>How do Emerge Aotearoa Value Māori Culture in the workplace?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405890" y="1165860"/>
            <a:ext cx="870966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NZ" dirty="0"/>
              <a:t>By resourcing: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NZ" dirty="0"/>
              <a:t>scholarships for M</a:t>
            </a:r>
            <a:r>
              <a:rPr lang="mi-NZ" dirty="0"/>
              <a:t>āori staff to further their education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mi-NZ" dirty="0"/>
              <a:t>a focus on workforce development and recruitment of Māori staff to reflect the community we work in and the people tha access our services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mi-NZ" dirty="0"/>
              <a:t>working genuinely and authentically with whānau (family), hapū (sub-tribe), Iwi (Tribe) and Maori organisations 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mi-NZ" dirty="0"/>
              <a:t>Te Taiwhenua o Heretaunga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mi-NZ" dirty="0"/>
              <a:t>Ngāti Whātua o Ōrākei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mi-NZ" dirty="0"/>
              <a:t>Te Runanga o Turanganui A Kiwa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mi-NZ" dirty="0"/>
              <a:t>Ngāti Haua Tainui Waikato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NZ" dirty="0"/>
          </a:p>
        </p:txBody>
      </p:sp>
    </p:spTree>
    <p:extLst>
      <p:ext uri="{BB962C8B-B14F-4D97-AF65-F5344CB8AC3E}">
        <p14:creationId xmlns:p14="http://schemas.microsoft.com/office/powerpoint/2010/main" val="24514398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864216"/>
            <a:ext cx="10835811" cy="1325563"/>
          </a:xfrm>
        </p:spPr>
        <p:txBody>
          <a:bodyPr/>
          <a:lstStyle/>
          <a:p>
            <a:r>
              <a:rPr lang="en-US" dirty="0"/>
              <a:t>Some annual statistics to December 2017</a:t>
            </a:r>
          </a:p>
        </p:txBody>
      </p:sp>
      <p:sp>
        <p:nvSpPr>
          <p:cNvPr id="25" name="Rectangle 24"/>
          <p:cNvSpPr/>
          <p:nvPr/>
        </p:nvSpPr>
        <p:spPr>
          <a:xfrm>
            <a:off x="7381301" y="2743743"/>
            <a:ext cx="373087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6085028" y="2561432"/>
            <a:ext cx="1005840" cy="1005840"/>
            <a:chOff x="6663868" y="2434531"/>
            <a:chExt cx="1005840" cy="1005840"/>
          </a:xfrm>
        </p:grpSpPr>
        <p:sp>
          <p:nvSpPr>
            <p:cNvPr id="23" name="Diamond 22"/>
            <p:cNvSpPr/>
            <p:nvPr/>
          </p:nvSpPr>
          <p:spPr>
            <a:xfrm>
              <a:off x="6663868" y="2434531"/>
              <a:ext cx="1005840" cy="1005840"/>
            </a:xfrm>
            <a:prstGeom prst="diamond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6" name="Shape 2744"/>
            <p:cNvSpPr/>
            <p:nvPr/>
          </p:nvSpPr>
          <p:spPr>
            <a:xfrm flipH="1">
              <a:off x="6920386" y="2742928"/>
              <a:ext cx="492804" cy="3695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27" y="9327"/>
                  </a:moveTo>
                  <a:lnTo>
                    <a:pt x="12273" y="9327"/>
                  </a:lnTo>
                  <a:lnTo>
                    <a:pt x="12273" y="12273"/>
                  </a:lnTo>
                  <a:lnTo>
                    <a:pt x="9327" y="12273"/>
                  </a:lnTo>
                  <a:cubicBezTo>
                    <a:pt x="9327" y="12273"/>
                    <a:pt x="9327" y="9327"/>
                    <a:pt x="9327" y="9327"/>
                  </a:cubicBezTo>
                  <a:close/>
                  <a:moveTo>
                    <a:pt x="8345" y="13255"/>
                  </a:moveTo>
                  <a:lnTo>
                    <a:pt x="13255" y="13255"/>
                  </a:lnTo>
                  <a:lnTo>
                    <a:pt x="13255" y="8345"/>
                  </a:lnTo>
                  <a:lnTo>
                    <a:pt x="8345" y="8345"/>
                  </a:lnTo>
                  <a:cubicBezTo>
                    <a:pt x="8345" y="8345"/>
                    <a:pt x="8345" y="13255"/>
                    <a:pt x="8345" y="13255"/>
                  </a:cubicBezTo>
                  <a:close/>
                  <a:moveTo>
                    <a:pt x="9327" y="15709"/>
                  </a:moveTo>
                  <a:lnTo>
                    <a:pt x="12273" y="15709"/>
                  </a:lnTo>
                  <a:lnTo>
                    <a:pt x="12273" y="18655"/>
                  </a:lnTo>
                  <a:lnTo>
                    <a:pt x="9327" y="18655"/>
                  </a:lnTo>
                  <a:cubicBezTo>
                    <a:pt x="9327" y="18655"/>
                    <a:pt x="9327" y="15709"/>
                    <a:pt x="9327" y="15709"/>
                  </a:cubicBezTo>
                  <a:close/>
                  <a:moveTo>
                    <a:pt x="8345" y="19636"/>
                  </a:moveTo>
                  <a:lnTo>
                    <a:pt x="13255" y="19636"/>
                  </a:lnTo>
                  <a:lnTo>
                    <a:pt x="13255" y="14727"/>
                  </a:lnTo>
                  <a:lnTo>
                    <a:pt x="8345" y="14727"/>
                  </a:lnTo>
                  <a:cubicBezTo>
                    <a:pt x="8345" y="14727"/>
                    <a:pt x="8345" y="19636"/>
                    <a:pt x="8345" y="19636"/>
                  </a:cubicBezTo>
                  <a:close/>
                  <a:moveTo>
                    <a:pt x="15709" y="2945"/>
                  </a:moveTo>
                  <a:lnTo>
                    <a:pt x="18655" y="2945"/>
                  </a:lnTo>
                  <a:lnTo>
                    <a:pt x="18655" y="5891"/>
                  </a:lnTo>
                  <a:lnTo>
                    <a:pt x="15709" y="5891"/>
                  </a:lnTo>
                  <a:cubicBezTo>
                    <a:pt x="15709" y="5891"/>
                    <a:pt x="15709" y="2945"/>
                    <a:pt x="15709" y="2945"/>
                  </a:cubicBezTo>
                  <a:close/>
                  <a:moveTo>
                    <a:pt x="14727" y="6873"/>
                  </a:moveTo>
                  <a:lnTo>
                    <a:pt x="19636" y="6873"/>
                  </a:lnTo>
                  <a:lnTo>
                    <a:pt x="19636" y="1964"/>
                  </a:lnTo>
                  <a:lnTo>
                    <a:pt x="14727" y="1964"/>
                  </a:lnTo>
                  <a:cubicBezTo>
                    <a:pt x="14727" y="1964"/>
                    <a:pt x="14727" y="6873"/>
                    <a:pt x="14727" y="6873"/>
                  </a:cubicBezTo>
                  <a:close/>
                  <a:moveTo>
                    <a:pt x="15709" y="9327"/>
                  </a:moveTo>
                  <a:lnTo>
                    <a:pt x="18655" y="9327"/>
                  </a:lnTo>
                  <a:lnTo>
                    <a:pt x="18655" y="12273"/>
                  </a:lnTo>
                  <a:lnTo>
                    <a:pt x="15709" y="12273"/>
                  </a:lnTo>
                  <a:cubicBezTo>
                    <a:pt x="15709" y="12273"/>
                    <a:pt x="15709" y="9327"/>
                    <a:pt x="15709" y="9327"/>
                  </a:cubicBezTo>
                  <a:close/>
                  <a:moveTo>
                    <a:pt x="14727" y="13255"/>
                  </a:moveTo>
                  <a:lnTo>
                    <a:pt x="19636" y="13255"/>
                  </a:lnTo>
                  <a:lnTo>
                    <a:pt x="19636" y="8345"/>
                  </a:lnTo>
                  <a:lnTo>
                    <a:pt x="14727" y="8345"/>
                  </a:lnTo>
                  <a:cubicBezTo>
                    <a:pt x="14727" y="8345"/>
                    <a:pt x="14727" y="13255"/>
                    <a:pt x="14727" y="13255"/>
                  </a:cubicBezTo>
                  <a:close/>
                  <a:moveTo>
                    <a:pt x="9327" y="2945"/>
                  </a:moveTo>
                  <a:lnTo>
                    <a:pt x="12273" y="2945"/>
                  </a:lnTo>
                  <a:lnTo>
                    <a:pt x="12273" y="5891"/>
                  </a:lnTo>
                  <a:lnTo>
                    <a:pt x="9327" y="5891"/>
                  </a:lnTo>
                  <a:cubicBezTo>
                    <a:pt x="9327" y="5891"/>
                    <a:pt x="9327" y="2945"/>
                    <a:pt x="9327" y="2945"/>
                  </a:cubicBezTo>
                  <a:close/>
                  <a:moveTo>
                    <a:pt x="8345" y="6873"/>
                  </a:moveTo>
                  <a:lnTo>
                    <a:pt x="13255" y="6873"/>
                  </a:lnTo>
                  <a:lnTo>
                    <a:pt x="13255" y="1964"/>
                  </a:lnTo>
                  <a:lnTo>
                    <a:pt x="8345" y="1964"/>
                  </a:lnTo>
                  <a:cubicBezTo>
                    <a:pt x="8345" y="1964"/>
                    <a:pt x="8345" y="6873"/>
                    <a:pt x="8345" y="6873"/>
                  </a:cubicBezTo>
                  <a:close/>
                  <a:moveTo>
                    <a:pt x="2945" y="9327"/>
                  </a:moveTo>
                  <a:lnTo>
                    <a:pt x="5891" y="9327"/>
                  </a:lnTo>
                  <a:lnTo>
                    <a:pt x="5891" y="12273"/>
                  </a:lnTo>
                  <a:lnTo>
                    <a:pt x="2945" y="12273"/>
                  </a:lnTo>
                  <a:cubicBezTo>
                    <a:pt x="2945" y="12273"/>
                    <a:pt x="2945" y="9327"/>
                    <a:pt x="2945" y="9327"/>
                  </a:cubicBezTo>
                  <a:close/>
                  <a:moveTo>
                    <a:pt x="1964" y="13255"/>
                  </a:moveTo>
                  <a:lnTo>
                    <a:pt x="6873" y="13255"/>
                  </a:lnTo>
                  <a:lnTo>
                    <a:pt x="6873" y="8345"/>
                  </a:lnTo>
                  <a:lnTo>
                    <a:pt x="1964" y="8345"/>
                  </a:lnTo>
                  <a:cubicBezTo>
                    <a:pt x="1964" y="8345"/>
                    <a:pt x="1964" y="13255"/>
                    <a:pt x="1964" y="13255"/>
                  </a:cubicBezTo>
                  <a:close/>
                  <a:moveTo>
                    <a:pt x="2945" y="2945"/>
                  </a:moveTo>
                  <a:lnTo>
                    <a:pt x="5891" y="2945"/>
                  </a:lnTo>
                  <a:lnTo>
                    <a:pt x="5891" y="5891"/>
                  </a:lnTo>
                  <a:lnTo>
                    <a:pt x="2945" y="5891"/>
                  </a:lnTo>
                  <a:cubicBezTo>
                    <a:pt x="2945" y="5891"/>
                    <a:pt x="2945" y="2945"/>
                    <a:pt x="2945" y="2945"/>
                  </a:cubicBezTo>
                  <a:close/>
                  <a:moveTo>
                    <a:pt x="1964" y="6873"/>
                  </a:moveTo>
                  <a:lnTo>
                    <a:pt x="6873" y="6873"/>
                  </a:lnTo>
                  <a:lnTo>
                    <a:pt x="6873" y="1964"/>
                  </a:lnTo>
                  <a:lnTo>
                    <a:pt x="1964" y="1964"/>
                  </a:lnTo>
                  <a:cubicBezTo>
                    <a:pt x="1964" y="1964"/>
                    <a:pt x="1964" y="6873"/>
                    <a:pt x="1964" y="6873"/>
                  </a:cubicBezTo>
                  <a:close/>
                  <a:moveTo>
                    <a:pt x="20618" y="19636"/>
                  </a:moveTo>
                  <a:cubicBezTo>
                    <a:pt x="20618" y="20178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1" y="20618"/>
                    <a:pt x="982" y="20178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1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2945" y="15709"/>
                  </a:moveTo>
                  <a:lnTo>
                    <a:pt x="5891" y="15709"/>
                  </a:lnTo>
                  <a:lnTo>
                    <a:pt x="5891" y="18655"/>
                  </a:lnTo>
                  <a:lnTo>
                    <a:pt x="2945" y="18655"/>
                  </a:lnTo>
                  <a:cubicBezTo>
                    <a:pt x="2945" y="18655"/>
                    <a:pt x="2945" y="15709"/>
                    <a:pt x="2945" y="15709"/>
                  </a:cubicBezTo>
                  <a:close/>
                  <a:moveTo>
                    <a:pt x="1964" y="19636"/>
                  </a:moveTo>
                  <a:lnTo>
                    <a:pt x="6873" y="19636"/>
                  </a:lnTo>
                  <a:lnTo>
                    <a:pt x="6873" y="14727"/>
                  </a:lnTo>
                  <a:lnTo>
                    <a:pt x="1964" y="14727"/>
                  </a:lnTo>
                  <a:cubicBezTo>
                    <a:pt x="1964" y="14727"/>
                    <a:pt x="1964" y="19636"/>
                    <a:pt x="1964" y="19636"/>
                  </a:cubicBezTo>
                  <a:close/>
                  <a:moveTo>
                    <a:pt x="15709" y="15709"/>
                  </a:moveTo>
                  <a:lnTo>
                    <a:pt x="18655" y="15709"/>
                  </a:lnTo>
                  <a:lnTo>
                    <a:pt x="18655" y="18655"/>
                  </a:lnTo>
                  <a:lnTo>
                    <a:pt x="15709" y="18655"/>
                  </a:lnTo>
                  <a:cubicBezTo>
                    <a:pt x="15709" y="18655"/>
                    <a:pt x="15709" y="15709"/>
                    <a:pt x="15709" y="15709"/>
                  </a:cubicBezTo>
                  <a:close/>
                  <a:moveTo>
                    <a:pt x="14727" y="19636"/>
                  </a:moveTo>
                  <a:lnTo>
                    <a:pt x="19636" y="19636"/>
                  </a:lnTo>
                  <a:lnTo>
                    <a:pt x="19636" y="14727"/>
                  </a:lnTo>
                  <a:lnTo>
                    <a:pt x="14727" y="14727"/>
                  </a:lnTo>
                  <a:cubicBezTo>
                    <a:pt x="14727" y="14727"/>
                    <a:pt x="14727" y="19636"/>
                    <a:pt x="14727" y="19636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7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/>
            </a:p>
          </p:txBody>
        </p:sp>
      </p:grpSp>
      <p:sp>
        <p:nvSpPr>
          <p:cNvPr id="31" name="Rectangle 30"/>
          <p:cNvSpPr/>
          <p:nvPr/>
        </p:nvSpPr>
        <p:spPr>
          <a:xfrm>
            <a:off x="1841993" y="2834065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  <p:grpSp>
        <p:nvGrpSpPr>
          <p:cNvPr id="3" name="Group 2"/>
          <p:cNvGrpSpPr>
            <a:grpSpLocks noChangeAspect="1"/>
          </p:cNvGrpSpPr>
          <p:nvPr/>
        </p:nvGrpSpPr>
        <p:grpSpPr>
          <a:xfrm>
            <a:off x="656696" y="2561432"/>
            <a:ext cx="1005840" cy="1005840"/>
            <a:chOff x="846582" y="2407196"/>
            <a:chExt cx="738130" cy="738130"/>
          </a:xfrm>
        </p:grpSpPr>
        <p:sp>
          <p:nvSpPr>
            <p:cNvPr id="29" name="Diamond 28"/>
            <p:cNvSpPr/>
            <p:nvPr/>
          </p:nvSpPr>
          <p:spPr>
            <a:xfrm flipH="1">
              <a:off x="846582" y="2407196"/>
              <a:ext cx="738130" cy="738130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Shape 2614"/>
            <p:cNvSpPr/>
            <p:nvPr/>
          </p:nvSpPr>
          <p:spPr>
            <a:xfrm>
              <a:off x="1031040" y="2607266"/>
              <a:ext cx="369214" cy="3692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8" y="17505"/>
                  </a:moveTo>
                  <a:cubicBezTo>
                    <a:pt x="17372" y="16944"/>
                    <a:pt x="16242" y="15945"/>
                    <a:pt x="15117" y="15413"/>
                  </a:cubicBezTo>
                  <a:cubicBezTo>
                    <a:pt x="14189" y="14975"/>
                    <a:pt x="13657" y="14531"/>
                    <a:pt x="13491" y="14057"/>
                  </a:cubicBezTo>
                  <a:cubicBezTo>
                    <a:pt x="13377" y="13728"/>
                    <a:pt x="13428" y="13351"/>
                    <a:pt x="13649" y="12904"/>
                  </a:cubicBezTo>
                  <a:cubicBezTo>
                    <a:pt x="13815" y="12567"/>
                    <a:pt x="13972" y="12286"/>
                    <a:pt x="14117" y="12028"/>
                  </a:cubicBezTo>
                  <a:cubicBezTo>
                    <a:pt x="14730" y="10934"/>
                    <a:pt x="15203" y="10145"/>
                    <a:pt x="15203" y="7348"/>
                  </a:cubicBezTo>
                  <a:cubicBezTo>
                    <a:pt x="15203" y="3162"/>
                    <a:pt x="12787" y="2951"/>
                    <a:pt x="12309" y="2951"/>
                  </a:cubicBezTo>
                  <a:cubicBezTo>
                    <a:pt x="11917" y="2951"/>
                    <a:pt x="11672" y="3037"/>
                    <a:pt x="11435" y="3121"/>
                  </a:cubicBezTo>
                  <a:cubicBezTo>
                    <a:pt x="11175" y="3213"/>
                    <a:pt x="10907" y="3309"/>
                    <a:pt x="10296" y="3319"/>
                  </a:cubicBezTo>
                  <a:cubicBezTo>
                    <a:pt x="9190" y="3337"/>
                    <a:pt x="6873" y="3375"/>
                    <a:pt x="6873" y="7226"/>
                  </a:cubicBezTo>
                  <a:cubicBezTo>
                    <a:pt x="6873" y="9919"/>
                    <a:pt x="7574" y="11156"/>
                    <a:pt x="8125" y="12150"/>
                  </a:cubicBezTo>
                  <a:cubicBezTo>
                    <a:pt x="8266" y="12404"/>
                    <a:pt x="8399" y="12645"/>
                    <a:pt x="8505" y="12885"/>
                  </a:cubicBezTo>
                  <a:cubicBezTo>
                    <a:pt x="8973" y="13949"/>
                    <a:pt x="8631" y="14693"/>
                    <a:pt x="7426" y="15224"/>
                  </a:cubicBezTo>
                  <a:cubicBezTo>
                    <a:pt x="5905" y="15897"/>
                    <a:pt x="5188" y="16247"/>
                    <a:pt x="3693" y="17562"/>
                  </a:cubicBezTo>
                  <a:cubicBezTo>
                    <a:pt x="2017" y="15800"/>
                    <a:pt x="982" y="13423"/>
                    <a:pt x="982" y="10800"/>
                  </a:cubicBezTo>
                  <a:cubicBezTo>
                    <a:pt x="982" y="5377"/>
                    <a:pt x="5377" y="982"/>
                    <a:pt x="10800" y="982"/>
                  </a:cubicBezTo>
                  <a:cubicBezTo>
                    <a:pt x="16223" y="982"/>
                    <a:pt x="20618" y="5377"/>
                    <a:pt x="20618" y="10800"/>
                  </a:cubicBezTo>
                  <a:cubicBezTo>
                    <a:pt x="20618" y="13395"/>
                    <a:pt x="19603" y="15749"/>
                    <a:pt x="17958" y="17505"/>
                  </a:cubicBezTo>
                  <a:moveTo>
                    <a:pt x="10800" y="20618"/>
                  </a:moveTo>
                  <a:cubicBezTo>
                    <a:pt x="8356" y="20618"/>
                    <a:pt x="6125" y="19720"/>
                    <a:pt x="4407" y="18242"/>
                  </a:cubicBezTo>
                  <a:cubicBezTo>
                    <a:pt x="5730" y="17084"/>
                    <a:pt x="6362" y="16767"/>
                    <a:pt x="7823" y="16122"/>
                  </a:cubicBezTo>
                  <a:cubicBezTo>
                    <a:pt x="9515" y="15375"/>
                    <a:pt x="10091" y="14051"/>
                    <a:pt x="9403" y="12489"/>
                  </a:cubicBezTo>
                  <a:cubicBezTo>
                    <a:pt x="9279" y="12208"/>
                    <a:pt x="9136" y="11949"/>
                    <a:pt x="8984" y="11674"/>
                  </a:cubicBezTo>
                  <a:cubicBezTo>
                    <a:pt x="8461" y="10732"/>
                    <a:pt x="7855" y="9665"/>
                    <a:pt x="7855" y="7226"/>
                  </a:cubicBezTo>
                  <a:cubicBezTo>
                    <a:pt x="7855" y="4341"/>
                    <a:pt x="9224" y="4318"/>
                    <a:pt x="10312" y="4300"/>
                  </a:cubicBezTo>
                  <a:cubicBezTo>
                    <a:pt x="11084" y="4287"/>
                    <a:pt x="11461" y="4154"/>
                    <a:pt x="11763" y="4047"/>
                  </a:cubicBezTo>
                  <a:cubicBezTo>
                    <a:pt x="11964" y="3975"/>
                    <a:pt x="12086" y="3933"/>
                    <a:pt x="12309" y="3933"/>
                  </a:cubicBezTo>
                  <a:cubicBezTo>
                    <a:pt x="13218" y="3933"/>
                    <a:pt x="14221" y="4830"/>
                    <a:pt x="14221" y="7348"/>
                  </a:cubicBezTo>
                  <a:cubicBezTo>
                    <a:pt x="14221" y="9888"/>
                    <a:pt x="13840" y="10513"/>
                    <a:pt x="13261" y="11548"/>
                  </a:cubicBezTo>
                  <a:cubicBezTo>
                    <a:pt x="13108" y="11820"/>
                    <a:pt x="12943" y="12115"/>
                    <a:pt x="12768" y="12470"/>
                  </a:cubicBezTo>
                  <a:cubicBezTo>
                    <a:pt x="12430" y="13155"/>
                    <a:pt x="12362" y="13798"/>
                    <a:pt x="12565" y="14380"/>
                  </a:cubicBezTo>
                  <a:cubicBezTo>
                    <a:pt x="12825" y="15126"/>
                    <a:pt x="13502" y="15737"/>
                    <a:pt x="14696" y="16302"/>
                  </a:cubicBezTo>
                  <a:cubicBezTo>
                    <a:pt x="15675" y="16764"/>
                    <a:pt x="16700" y="17667"/>
                    <a:pt x="17251" y="18189"/>
                  </a:cubicBezTo>
                  <a:cubicBezTo>
                    <a:pt x="15525" y="19697"/>
                    <a:pt x="13272" y="20618"/>
                    <a:pt x="10800" y="20618"/>
                  </a:cubicBezTo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7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/>
            </a:p>
          </p:txBody>
        </p:sp>
      </p:grpSp>
      <p:sp>
        <p:nvSpPr>
          <p:cNvPr id="39" name="Rectangle 38"/>
          <p:cNvSpPr/>
          <p:nvPr/>
        </p:nvSpPr>
        <p:spPr>
          <a:xfrm>
            <a:off x="7426683" y="4229106"/>
            <a:ext cx="38766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We offered 370 training workshops in 2017.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6078262" y="4187851"/>
            <a:ext cx="1005840" cy="1005840"/>
            <a:chOff x="7321510" y="3646349"/>
            <a:chExt cx="738130" cy="738130"/>
          </a:xfrm>
        </p:grpSpPr>
        <p:sp>
          <p:nvSpPr>
            <p:cNvPr id="38" name="Diamond 37"/>
            <p:cNvSpPr/>
            <p:nvPr/>
          </p:nvSpPr>
          <p:spPr>
            <a:xfrm>
              <a:off x="7321510" y="3646349"/>
              <a:ext cx="738130" cy="738130"/>
            </a:xfrm>
            <a:prstGeom prst="diamond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0" name="Shape 2592"/>
            <p:cNvSpPr/>
            <p:nvPr/>
          </p:nvSpPr>
          <p:spPr>
            <a:xfrm>
              <a:off x="7495241" y="3813097"/>
              <a:ext cx="390667" cy="3906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2012"/>
                  </a:moveTo>
                  <a:cubicBezTo>
                    <a:pt x="20614" y="12014"/>
                    <a:pt x="20611" y="12016"/>
                    <a:pt x="20607" y="12016"/>
                  </a:cubicBezTo>
                  <a:lnTo>
                    <a:pt x="19602" y="12268"/>
                  </a:lnTo>
                  <a:cubicBezTo>
                    <a:pt x="19256" y="12354"/>
                    <a:pt x="18984" y="12622"/>
                    <a:pt x="18892" y="12966"/>
                  </a:cubicBezTo>
                  <a:cubicBezTo>
                    <a:pt x="18703" y="13672"/>
                    <a:pt x="18421" y="14352"/>
                    <a:pt x="18053" y="14986"/>
                  </a:cubicBezTo>
                  <a:cubicBezTo>
                    <a:pt x="17873" y="15295"/>
                    <a:pt x="17876" y="15677"/>
                    <a:pt x="18060" y="15984"/>
                  </a:cubicBezTo>
                  <a:lnTo>
                    <a:pt x="18601" y="16885"/>
                  </a:lnTo>
                  <a:lnTo>
                    <a:pt x="16886" y="18600"/>
                  </a:lnTo>
                  <a:cubicBezTo>
                    <a:pt x="16882" y="18598"/>
                    <a:pt x="16878" y="18597"/>
                    <a:pt x="16875" y="18595"/>
                  </a:cubicBezTo>
                  <a:lnTo>
                    <a:pt x="15978" y="18057"/>
                  </a:lnTo>
                  <a:cubicBezTo>
                    <a:pt x="15822" y="17964"/>
                    <a:pt x="15648" y="17917"/>
                    <a:pt x="15473" y="17917"/>
                  </a:cubicBezTo>
                  <a:cubicBezTo>
                    <a:pt x="15304" y="17917"/>
                    <a:pt x="15134" y="17961"/>
                    <a:pt x="14982" y="18049"/>
                  </a:cubicBezTo>
                  <a:cubicBezTo>
                    <a:pt x="14348" y="18415"/>
                    <a:pt x="13671" y="18696"/>
                    <a:pt x="12968" y="18884"/>
                  </a:cubicBezTo>
                  <a:cubicBezTo>
                    <a:pt x="12624" y="18976"/>
                    <a:pt x="12356" y="19248"/>
                    <a:pt x="12269" y="19594"/>
                  </a:cubicBezTo>
                  <a:lnTo>
                    <a:pt x="12016" y="20607"/>
                  </a:lnTo>
                  <a:cubicBezTo>
                    <a:pt x="12015" y="20611"/>
                    <a:pt x="12014" y="20614"/>
                    <a:pt x="12012" y="20619"/>
                  </a:cubicBezTo>
                  <a:lnTo>
                    <a:pt x="9587" y="20619"/>
                  </a:lnTo>
                  <a:lnTo>
                    <a:pt x="9331" y="19594"/>
                  </a:lnTo>
                  <a:cubicBezTo>
                    <a:pt x="9244" y="19248"/>
                    <a:pt x="8976" y="18976"/>
                    <a:pt x="8632" y="18884"/>
                  </a:cubicBezTo>
                  <a:cubicBezTo>
                    <a:pt x="7929" y="18696"/>
                    <a:pt x="7252" y="18415"/>
                    <a:pt x="6617" y="18049"/>
                  </a:cubicBezTo>
                  <a:cubicBezTo>
                    <a:pt x="6465" y="17961"/>
                    <a:pt x="6296" y="17917"/>
                    <a:pt x="6127" y="17917"/>
                  </a:cubicBezTo>
                  <a:cubicBezTo>
                    <a:pt x="5951" y="17917"/>
                    <a:pt x="5777" y="17964"/>
                    <a:pt x="5621" y="18057"/>
                  </a:cubicBezTo>
                  <a:lnTo>
                    <a:pt x="4725" y="18595"/>
                  </a:lnTo>
                  <a:cubicBezTo>
                    <a:pt x="4722" y="18597"/>
                    <a:pt x="4718" y="18598"/>
                    <a:pt x="4714" y="18600"/>
                  </a:cubicBezTo>
                  <a:lnTo>
                    <a:pt x="3000" y="16885"/>
                  </a:lnTo>
                  <a:lnTo>
                    <a:pt x="3540" y="15984"/>
                  </a:lnTo>
                  <a:cubicBezTo>
                    <a:pt x="3724" y="15677"/>
                    <a:pt x="3727" y="15295"/>
                    <a:pt x="3548" y="14986"/>
                  </a:cubicBezTo>
                  <a:cubicBezTo>
                    <a:pt x="3179" y="14351"/>
                    <a:pt x="2897" y="13672"/>
                    <a:pt x="2708" y="12966"/>
                  </a:cubicBezTo>
                  <a:cubicBezTo>
                    <a:pt x="2616" y="12622"/>
                    <a:pt x="2343" y="12354"/>
                    <a:pt x="1998" y="12268"/>
                  </a:cubicBezTo>
                  <a:lnTo>
                    <a:pt x="993" y="12016"/>
                  </a:lnTo>
                  <a:cubicBezTo>
                    <a:pt x="989" y="12016"/>
                    <a:pt x="986" y="12014"/>
                    <a:pt x="982" y="12012"/>
                  </a:cubicBezTo>
                  <a:lnTo>
                    <a:pt x="982" y="9587"/>
                  </a:lnTo>
                  <a:lnTo>
                    <a:pt x="1998" y="9333"/>
                  </a:lnTo>
                  <a:cubicBezTo>
                    <a:pt x="2343" y="9246"/>
                    <a:pt x="2616" y="8979"/>
                    <a:pt x="2708" y="8634"/>
                  </a:cubicBezTo>
                  <a:cubicBezTo>
                    <a:pt x="2897" y="7929"/>
                    <a:pt x="3179" y="7249"/>
                    <a:pt x="3548" y="6615"/>
                  </a:cubicBezTo>
                  <a:cubicBezTo>
                    <a:pt x="3727" y="6305"/>
                    <a:pt x="3724" y="5923"/>
                    <a:pt x="3540" y="5617"/>
                  </a:cubicBezTo>
                  <a:lnTo>
                    <a:pt x="3005" y="4725"/>
                  </a:lnTo>
                  <a:cubicBezTo>
                    <a:pt x="3004" y="4722"/>
                    <a:pt x="3002" y="4719"/>
                    <a:pt x="3000" y="4715"/>
                  </a:cubicBezTo>
                  <a:lnTo>
                    <a:pt x="4715" y="3000"/>
                  </a:lnTo>
                  <a:lnTo>
                    <a:pt x="5621" y="3543"/>
                  </a:lnTo>
                  <a:cubicBezTo>
                    <a:pt x="5777" y="3637"/>
                    <a:pt x="5951" y="3683"/>
                    <a:pt x="6127" y="3683"/>
                  </a:cubicBezTo>
                  <a:cubicBezTo>
                    <a:pt x="6296" y="3683"/>
                    <a:pt x="6465" y="3639"/>
                    <a:pt x="6618" y="3552"/>
                  </a:cubicBezTo>
                  <a:cubicBezTo>
                    <a:pt x="7251" y="3185"/>
                    <a:pt x="7929" y="2904"/>
                    <a:pt x="8632" y="2717"/>
                  </a:cubicBezTo>
                  <a:cubicBezTo>
                    <a:pt x="8976" y="2624"/>
                    <a:pt x="9244" y="2352"/>
                    <a:pt x="9331" y="2006"/>
                  </a:cubicBezTo>
                  <a:lnTo>
                    <a:pt x="9587" y="982"/>
                  </a:lnTo>
                  <a:lnTo>
                    <a:pt x="12012" y="982"/>
                  </a:lnTo>
                  <a:cubicBezTo>
                    <a:pt x="12014" y="986"/>
                    <a:pt x="12015" y="989"/>
                    <a:pt x="12016" y="993"/>
                  </a:cubicBezTo>
                  <a:lnTo>
                    <a:pt x="12269" y="2006"/>
                  </a:lnTo>
                  <a:cubicBezTo>
                    <a:pt x="12356" y="2352"/>
                    <a:pt x="12624" y="2624"/>
                    <a:pt x="12968" y="2717"/>
                  </a:cubicBezTo>
                  <a:cubicBezTo>
                    <a:pt x="13671" y="2904"/>
                    <a:pt x="14348" y="3185"/>
                    <a:pt x="14982" y="3552"/>
                  </a:cubicBezTo>
                  <a:cubicBezTo>
                    <a:pt x="15134" y="3639"/>
                    <a:pt x="15304" y="3683"/>
                    <a:pt x="15473" y="3683"/>
                  </a:cubicBezTo>
                  <a:cubicBezTo>
                    <a:pt x="15648" y="3683"/>
                    <a:pt x="15822" y="3637"/>
                    <a:pt x="15978" y="3543"/>
                  </a:cubicBezTo>
                  <a:lnTo>
                    <a:pt x="16884" y="3000"/>
                  </a:lnTo>
                  <a:lnTo>
                    <a:pt x="18600" y="4715"/>
                  </a:lnTo>
                  <a:cubicBezTo>
                    <a:pt x="18598" y="4719"/>
                    <a:pt x="18597" y="4722"/>
                    <a:pt x="18595" y="4725"/>
                  </a:cubicBezTo>
                  <a:lnTo>
                    <a:pt x="18060" y="5616"/>
                  </a:lnTo>
                  <a:cubicBezTo>
                    <a:pt x="17876" y="5923"/>
                    <a:pt x="17873" y="6305"/>
                    <a:pt x="18053" y="6615"/>
                  </a:cubicBezTo>
                  <a:cubicBezTo>
                    <a:pt x="18421" y="7249"/>
                    <a:pt x="18703" y="7928"/>
                    <a:pt x="18892" y="8634"/>
                  </a:cubicBezTo>
                  <a:cubicBezTo>
                    <a:pt x="18984" y="8979"/>
                    <a:pt x="19256" y="9246"/>
                    <a:pt x="19602" y="9333"/>
                  </a:cubicBezTo>
                  <a:lnTo>
                    <a:pt x="20618" y="9587"/>
                  </a:lnTo>
                  <a:cubicBezTo>
                    <a:pt x="20618" y="9587"/>
                    <a:pt x="20618" y="12012"/>
                    <a:pt x="20618" y="12012"/>
                  </a:cubicBezTo>
                  <a:close/>
                  <a:moveTo>
                    <a:pt x="20880" y="8641"/>
                  </a:moveTo>
                  <a:lnTo>
                    <a:pt x="19841" y="8380"/>
                  </a:lnTo>
                  <a:cubicBezTo>
                    <a:pt x="19626" y="7580"/>
                    <a:pt x="19308" y="6822"/>
                    <a:pt x="18902" y="6122"/>
                  </a:cubicBezTo>
                  <a:lnTo>
                    <a:pt x="19455" y="5200"/>
                  </a:lnTo>
                  <a:cubicBezTo>
                    <a:pt x="19625" y="4871"/>
                    <a:pt x="19736" y="4463"/>
                    <a:pt x="19455" y="4182"/>
                  </a:cubicBezTo>
                  <a:lnTo>
                    <a:pt x="17419" y="2145"/>
                  </a:lnTo>
                  <a:cubicBezTo>
                    <a:pt x="17292" y="2019"/>
                    <a:pt x="17136" y="1968"/>
                    <a:pt x="16975" y="1968"/>
                  </a:cubicBezTo>
                  <a:cubicBezTo>
                    <a:pt x="16778" y="1968"/>
                    <a:pt x="16572" y="2043"/>
                    <a:pt x="16400" y="2145"/>
                  </a:cubicBezTo>
                  <a:lnTo>
                    <a:pt x="15473" y="2701"/>
                  </a:lnTo>
                  <a:cubicBezTo>
                    <a:pt x="14775" y="2298"/>
                    <a:pt x="14020" y="1982"/>
                    <a:pt x="13222" y="1768"/>
                  </a:cubicBezTo>
                  <a:lnTo>
                    <a:pt x="12960" y="720"/>
                  </a:lnTo>
                  <a:cubicBezTo>
                    <a:pt x="12848" y="367"/>
                    <a:pt x="12638" y="0"/>
                    <a:pt x="12240" y="0"/>
                  </a:cubicBezTo>
                  <a:lnTo>
                    <a:pt x="9360" y="0"/>
                  </a:lnTo>
                  <a:cubicBezTo>
                    <a:pt x="8962" y="0"/>
                    <a:pt x="8730" y="367"/>
                    <a:pt x="8640" y="720"/>
                  </a:cubicBezTo>
                  <a:lnTo>
                    <a:pt x="8378" y="1768"/>
                  </a:lnTo>
                  <a:cubicBezTo>
                    <a:pt x="7580" y="1982"/>
                    <a:pt x="6825" y="2298"/>
                    <a:pt x="6127" y="2701"/>
                  </a:cubicBezTo>
                  <a:lnTo>
                    <a:pt x="5200" y="2145"/>
                  </a:lnTo>
                  <a:cubicBezTo>
                    <a:pt x="5028" y="2043"/>
                    <a:pt x="4822" y="1968"/>
                    <a:pt x="4625" y="1968"/>
                  </a:cubicBezTo>
                  <a:cubicBezTo>
                    <a:pt x="4464" y="1968"/>
                    <a:pt x="4308" y="2019"/>
                    <a:pt x="4181" y="2145"/>
                  </a:cubicBezTo>
                  <a:lnTo>
                    <a:pt x="2145" y="4182"/>
                  </a:lnTo>
                  <a:cubicBezTo>
                    <a:pt x="1864" y="4463"/>
                    <a:pt x="1975" y="4871"/>
                    <a:pt x="2145" y="5200"/>
                  </a:cubicBezTo>
                  <a:lnTo>
                    <a:pt x="2698" y="6122"/>
                  </a:lnTo>
                  <a:cubicBezTo>
                    <a:pt x="2292" y="6822"/>
                    <a:pt x="1973" y="7580"/>
                    <a:pt x="1759" y="8380"/>
                  </a:cubicBezTo>
                  <a:lnTo>
                    <a:pt x="720" y="8641"/>
                  </a:lnTo>
                  <a:cubicBezTo>
                    <a:pt x="367" y="8730"/>
                    <a:pt x="0" y="8962"/>
                    <a:pt x="0" y="9361"/>
                  </a:cubicBezTo>
                  <a:lnTo>
                    <a:pt x="0" y="12240"/>
                  </a:lnTo>
                  <a:cubicBezTo>
                    <a:pt x="0" y="12638"/>
                    <a:pt x="367" y="12848"/>
                    <a:pt x="720" y="12960"/>
                  </a:cubicBezTo>
                  <a:lnTo>
                    <a:pt x="1759" y="13220"/>
                  </a:lnTo>
                  <a:cubicBezTo>
                    <a:pt x="1973" y="14021"/>
                    <a:pt x="2292" y="14778"/>
                    <a:pt x="2698" y="15479"/>
                  </a:cubicBezTo>
                  <a:lnTo>
                    <a:pt x="2145" y="16400"/>
                  </a:lnTo>
                  <a:cubicBezTo>
                    <a:pt x="1959" y="16713"/>
                    <a:pt x="1864" y="17137"/>
                    <a:pt x="2145" y="17419"/>
                  </a:cubicBezTo>
                  <a:lnTo>
                    <a:pt x="4181" y="19455"/>
                  </a:lnTo>
                  <a:cubicBezTo>
                    <a:pt x="4305" y="19579"/>
                    <a:pt x="4454" y="19627"/>
                    <a:pt x="4610" y="19627"/>
                  </a:cubicBezTo>
                  <a:cubicBezTo>
                    <a:pt x="4807" y="19627"/>
                    <a:pt x="5016" y="19550"/>
                    <a:pt x="5200" y="19455"/>
                  </a:cubicBezTo>
                  <a:lnTo>
                    <a:pt x="6127" y="18899"/>
                  </a:lnTo>
                  <a:cubicBezTo>
                    <a:pt x="6825" y="19302"/>
                    <a:pt x="7580" y="19619"/>
                    <a:pt x="8378" y="19832"/>
                  </a:cubicBezTo>
                  <a:lnTo>
                    <a:pt x="8640" y="20880"/>
                  </a:lnTo>
                  <a:cubicBezTo>
                    <a:pt x="8730" y="21233"/>
                    <a:pt x="8962" y="21600"/>
                    <a:pt x="9360" y="21600"/>
                  </a:cubicBezTo>
                  <a:lnTo>
                    <a:pt x="12240" y="21600"/>
                  </a:lnTo>
                  <a:cubicBezTo>
                    <a:pt x="12638" y="21600"/>
                    <a:pt x="12848" y="21233"/>
                    <a:pt x="12960" y="20880"/>
                  </a:cubicBezTo>
                  <a:lnTo>
                    <a:pt x="13222" y="19832"/>
                  </a:lnTo>
                  <a:cubicBezTo>
                    <a:pt x="14020" y="19619"/>
                    <a:pt x="14775" y="19302"/>
                    <a:pt x="15473" y="18899"/>
                  </a:cubicBezTo>
                  <a:lnTo>
                    <a:pt x="16400" y="19455"/>
                  </a:lnTo>
                  <a:cubicBezTo>
                    <a:pt x="16584" y="19550"/>
                    <a:pt x="16793" y="19627"/>
                    <a:pt x="16990" y="19627"/>
                  </a:cubicBezTo>
                  <a:cubicBezTo>
                    <a:pt x="17146" y="19627"/>
                    <a:pt x="17294" y="19579"/>
                    <a:pt x="17419" y="19455"/>
                  </a:cubicBezTo>
                  <a:lnTo>
                    <a:pt x="19455" y="17419"/>
                  </a:lnTo>
                  <a:cubicBezTo>
                    <a:pt x="19736" y="17137"/>
                    <a:pt x="19641" y="16713"/>
                    <a:pt x="19455" y="16400"/>
                  </a:cubicBezTo>
                  <a:lnTo>
                    <a:pt x="18902" y="15479"/>
                  </a:lnTo>
                  <a:cubicBezTo>
                    <a:pt x="19308" y="14778"/>
                    <a:pt x="19626" y="14021"/>
                    <a:pt x="19841" y="13220"/>
                  </a:cubicBezTo>
                  <a:lnTo>
                    <a:pt x="20880" y="12960"/>
                  </a:lnTo>
                  <a:cubicBezTo>
                    <a:pt x="21233" y="12848"/>
                    <a:pt x="21600" y="12638"/>
                    <a:pt x="21600" y="12240"/>
                  </a:cubicBezTo>
                  <a:lnTo>
                    <a:pt x="21600" y="9361"/>
                  </a:lnTo>
                  <a:cubicBezTo>
                    <a:pt x="21600" y="8962"/>
                    <a:pt x="21233" y="8730"/>
                    <a:pt x="20880" y="8641"/>
                  </a:cubicBezTo>
                  <a:moveTo>
                    <a:pt x="15709" y="10800"/>
                  </a:moveTo>
                  <a:cubicBezTo>
                    <a:pt x="15709" y="13346"/>
                    <a:pt x="13771" y="15438"/>
                    <a:pt x="11291" y="15685"/>
                  </a:cubicBezTo>
                  <a:lnTo>
                    <a:pt x="11291" y="12694"/>
                  </a:lnTo>
                  <a:cubicBezTo>
                    <a:pt x="12137" y="12476"/>
                    <a:pt x="12764" y="11714"/>
                    <a:pt x="12764" y="10800"/>
                  </a:cubicBezTo>
                  <a:cubicBezTo>
                    <a:pt x="12764" y="10630"/>
                    <a:pt x="12735" y="10468"/>
                    <a:pt x="12694" y="10310"/>
                  </a:cubicBezTo>
                  <a:lnTo>
                    <a:pt x="15308" y="8857"/>
                  </a:lnTo>
                  <a:cubicBezTo>
                    <a:pt x="15565" y="9453"/>
                    <a:pt x="15709" y="10110"/>
                    <a:pt x="15709" y="10800"/>
                  </a:cubicBezTo>
                  <a:moveTo>
                    <a:pt x="9818" y="10800"/>
                  </a:moveTo>
                  <a:cubicBezTo>
                    <a:pt x="9818" y="10258"/>
                    <a:pt x="10258" y="9818"/>
                    <a:pt x="10800" y="9818"/>
                  </a:cubicBezTo>
                  <a:cubicBezTo>
                    <a:pt x="11342" y="9818"/>
                    <a:pt x="11782" y="10258"/>
                    <a:pt x="11782" y="10800"/>
                  </a:cubicBezTo>
                  <a:cubicBezTo>
                    <a:pt x="11782" y="11342"/>
                    <a:pt x="11342" y="11782"/>
                    <a:pt x="10800" y="11782"/>
                  </a:cubicBezTo>
                  <a:cubicBezTo>
                    <a:pt x="10258" y="11782"/>
                    <a:pt x="9818" y="11342"/>
                    <a:pt x="9818" y="10800"/>
                  </a:cubicBezTo>
                  <a:moveTo>
                    <a:pt x="10309" y="15685"/>
                  </a:moveTo>
                  <a:cubicBezTo>
                    <a:pt x="7829" y="15438"/>
                    <a:pt x="5891" y="13346"/>
                    <a:pt x="5891" y="10800"/>
                  </a:cubicBezTo>
                  <a:cubicBezTo>
                    <a:pt x="5891" y="10110"/>
                    <a:pt x="6035" y="9453"/>
                    <a:pt x="6292" y="8857"/>
                  </a:cubicBezTo>
                  <a:lnTo>
                    <a:pt x="8906" y="10310"/>
                  </a:lnTo>
                  <a:cubicBezTo>
                    <a:pt x="8865" y="10468"/>
                    <a:pt x="8836" y="10630"/>
                    <a:pt x="8836" y="10800"/>
                  </a:cubicBezTo>
                  <a:cubicBezTo>
                    <a:pt x="8836" y="11714"/>
                    <a:pt x="9463" y="12476"/>
                    <a:pt x="10309" y="12694"/>
                  </a:cubicBezTo>
                  <a:cubicBezTo>
                    <a:pt x="10309" y="12694"/>
                    <a:pt x="10309" y="15685"/>
                    <a:pt x="10309" y="15685"/>
                  </a:cubicBezTo>
                  <a:close/>
                  <a:moveTo>
                    <a:pt x="10800" y="5891"/>
                  </a:moveTo>
                  <a:cubicBezTo>
                    <a:pt x="12470" y="5891"/>
                    <a:pt x="13942" y="6727"/>
                    <a:pt x="14829" y="8000"/>
                  </a:cubicBezTo>
                  <a:lnTo>
                    <a:pt x="12220" y="9450"/>
                  </a:lnTo>
                  <a:cubicBezTo>
                    <a:pt x="11862" y="9074"/>
                    <a:pt x="11360" y="8836"/>
                    <a:pt x="10800" y="8836"/>
                  </a:cubicBezTo>
                  <a:cubicBezTo>
                    <a:pt x="10240" y="8836"/>
                    <a:pt x="9738" y="9074"/>
                    <a:pt x="9380" y="9450"/>
                  </a:cubicBezTo>
                  <a:lnTo>
                    <a:pt x="6771" y="8000"/>
                  </a:lnTo>
                  <a:cubicBezTo>
                    <a:pt x="7658" y="6727"/>
                    <a:pt x="9130" y="5891"/>
                    <a:pt x="10800" y="5891"/>
                  </a:cubicBezTo>
                  <a:moveTo>
                    <a:pt x="10800" y="4909"/>
                  </a:moveTo>
                  <a:cubicBezTo>
                    <a:pt x="7547" y="4909"/>
                    <a:pt x="4909" y="7547"/>
                    <a:pt x="4909" y="10800"/>
                  </a:cubicBezTo>
                  <a:cubicBezTo>
                    <a:pt x="4909" y="14054"/>
                    <a:pt x="7547" y="16691"/>
                    <a:pt x="10800" y="16691"/>
                  </a:cubicBezTo>
                  <a:cubicBezTo>
                    <a:pt x="14053" y="16691"/>
                    <a:pt x="16691" y="14054"/>
                    <a:pt x="16691" y="10800"/>
                  </a:cubicBezTo>
                  <a:cubicBezTo>
                    <a:pt x="16691" y="7547"/>
                    <a:pt x="14053" y="4909"/>
                    <a:pt x="10800" y="4909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38090" tIns="38090" rIns="38090" bIns="38090" anchor="ctr"/>
            <a:lstStyle/>
            <a:p>
              <a:pPr defTabSz="457079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2999" dirty="0"/>
            </a:p>
          </p:txBody>
        </p:sp>
      </p:grpSp>
      <p:sp>
        <p:nvSpPr>
          <p:cNvPr id="41" name="Rectangle 40"/>
          <p:cNvSpPr/>
          <p:nvPr/>
        </p:nvSpPr>
        <p:spPr>
          <a:xfrm>
            <a:off x="1839817" y="4301102"/>
            <a:ext cx="421557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We offered 434 people new employment opportunities in 2017 (111 of these were to internal people).  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656697" y="4178334"/>
            <a:ext cx="1005840" cy="1005840"/>
            <a:chOff x="906412" y="3467387"/>
            <a:chExt cx="738130" cy="738130"/>
          </a:xfrm>
        </p:grpSpPr>
        <p:sp>
          <p:nvSpPr>
            <p:cNvPr id="35" name="Diamond 34"/>
            <p:cNvSpPr/>
            <p:nvPr/>
          </p:nvSpPr>
          <p:spPr>
            <a:xfrm flipH="1">
              <a:off x="906412" y="3467387"/>
              <a:ext cx="738130" cy="738130"/>
            </a:xfrm>
            <a:prstGeom prst="diamond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2" name="Shape 2643"/>
            <p:cNvSpPr/>
            <p:nvPr/>
          </p:nvSpPr>
          <p:spPr>
            <a:xfrm>
              <a:off x="1095536" y="3664473"/>
              <a:ext cx="343958" cy="3439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88" y="10462"/>
                  </a:moveTo>
                  <a:lnTo>
                    <a:pt x="20461" y="10462"/>
                  </a:lnTo>
                  <a:lnTo>
                    <a:pt x="18689" y="8691"/>
                  </a:lnTo>
                  <a:lnTo>
                    <a:pt x="19195" y="8184"/>
                  </a:lnTo>
                  <a:lnTo>
                    <a:pt x="21600" y="10547"/>
                  </a:lnTo>
                  <a:lnTo>
                    <a:pt x="21600" y="11053"/>
                  </a:lnTo>
                  <a:lnTo>
                    <a:pt x="19195" y="13416"/>
                  </a:lnTo>
                  <a:lnTo>
                    <a:pt x="18647" y="12909"/>
                  </a:lnTo>
                  <a:lnTo>
                    <a:pt x="20461" y="11138"/>
                  </a:lnTo>
                  <a:lnTo>
                    <a:pt x="12488" y="11138"/>
                  </a:lnTo>
                  <a:cubicBezTo>
                    <a:pt x="12488" y="11138"/>
                    <a:pt x="12488" y="10462"/>
                    <a:pt x="12488" y="10462"/>
                  </a:cubicBezTo>
                  <a:close/>
                  <a:moveTo>
                    <a:pt x="11138" y="12488"/>
                  </a:moveTo>
                  <a:lnTo>
                    <a:pt x="11138" y="20461"/>
                  </a:lnTo>
                  <a:lnTo>
                    <a:pt x="12909" y="18689"/>
                  </a:lnTo>
                  <a:lnTo>
                    <a:pt x="13416" y="19195"/>
                  </a:lnTo>
                  <a:lnTo>
                    <a:pt x="11053" y="21600"/>
                  </a:lnTo>
                  <a:lnTo>
                    <a:pt x="10547" y="21600"/>
                  </a:lnTo>
                  <a:lnTo>
                    <a:pt x="8184" y="19195"/>
                  </a:lnTo>
                  <a:lnTo>
                    <a:pt x="8691" y="18647"/>
                  </a:lnTo>
                  <a:lnTo>
                    <a:pt x="10462" y="20461"/>
                  </a:lnTo>
                  <a:lnTo>
                    <a:pt x="10462" y="12488"/>
                  </a:lnTo>
                  <a:cubicBezTo>
                    <a:pt x="10462" y="12488"/>
                    <a:pt x="11138" y="12488"/>
                    <a:pt x="11138" y="12488"/>
                  </a:cubicBezTo>
                  <a:close/>
                  <a:moveTo>
                    <a:pt x="11053" y="0"/>
                  </a:moveTo>
                  <a:lnTo>
                    <a:pt x="13416" y="2405"/>
                  </a:lnTo>
                  <a:lnTo>
                    <a:pt x="12909" y="2953"/>
                  </a:lnTo>
                  <a:lnTo>
                    <a:pt x="11138" y="1139"/>
                  </a:lnTo>
                  <a:lnTo>
                    <a:pt x="11138" y="9112"/>
                  </a:lnTo>
                  <a:lnTo>
                    <a:pt x="10462" y="9112"/>
                  </a:lnTo>
                  <a:lnTo>
                    <a:pt x="10462" y="1139"/>
                  </a:lnTo>
                  <a:lnTo>
                    <a:pt x="8691" y="2911"/>
                  </a:lnTo>
                  <a:lnTo>
                    <a:pt x="8184" y="2405"/>
                  </a:lnTo>
                  <a:lnTo>
                    <a:pt x="10547" y="0"/>
                  </a:lnTo>
                  <a:cubicBezTo>
                    <a:pt x="10547" y="0"/>
                    <a:pt x="11053" y="0"/>
                    <a:pt x="11053" y="0"/>
                  </a:cubicBezTo>
                  <a:close/>
                  <a:moveTo>
                    <a:pt x="1139" y="10462"/>
                  </a:moveTo>
                  <a:lnTo>
                    <a:pt x="9112" y="10462"/>
                  </a:lnTo>
                  <a:lnTo>
                    <a:pt x="9112" y="11138"/>
                  </a:lnTo>
                  <a:lnTo>
                    <a:pt x="1139" y="11138"/>
                  </a:lnTo>
                  <a:lnTo>
                    <a:pt x="2911" y="12909"/>
                  </a:lnTo>
                  <a:lnTo>
                    <a:pt x="2405" y="13416"/>
                  </a:lnTo>
                  <a:lnTo>
                    <a:pt x="0" y="11053"/>
                  </a:lnTo>
                  <a:lnTo>
                    <a:pt x="0" y="10547"/>
                  </a:lnTo>
                  <a:lnTo>
                    <a:pt x="2405" y="8184"/>
                  </a:lnTo>
                  <a:lnTo>
                    <a:pt x="2953" y="8691"/>
                  </a:lnTo>
                  <a:cubicBezTo>
                    <a:pt x="2953" y="8691"/>
                    <a:pt x="1139" y="10462"/>
                    <a:pt x="1139" y="10462"/>
                  </a:cubicBezTo>
                  <a:close/>
                </a:path>
              </a:pathLst>
            </a:custGeom>
            <a:solidFill>
              <a:schemeClr val="bg1"/>
            </a:solidFill>
            <a:ln w="3175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 algn="ctr" defTabSz="4572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dirty="0"/>
            </a:p>
          </p:txBody>
        </p:sp>
      </p:grpSp>
      <p:cxnSp>
        <p:nvCxnSpPr>
          <p:cNvPr id="30" name="Straight Connector 29"/>
          <p:cNvCxnSpPr/>
          <p:nvPr/>
        </p:nvCxnSpPr>
        <p:spPr>
          <a:xfrm>
            <a:off x="1839817" y="3789802"/>
            <a:ext cx="39220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7381301" y="3789802"/>
            <a:ext cx="3922005" cy="0"/>
          </a:xfrm>
          <a:prstGeom prst="line">
            <a:avLst/>
          </a:prstGeom>
          <a:ln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/>
          <p:nvPr/>
        </p:nvSpPr>
        <p:spPr>
          <a:xfrm>
            <a:off x="1662536" y="2690857"/>
            <a:ext cx="44157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We supported 6,460 whaiora (service users, consumers) to achieve tino rangatiratanga (self determination).</a:t>
            </a:r>
          </a:p>
        </p:txBody>
      </p:sp>
      <p:sp>
        <p:nvSpPr>
          <p:cNvPr id="8" name="Rectangle 7"/>
          <p:cNvSpPr/>
          <p:nvPr/>
        </p:nvSpPr>
        <p:spPr>
          <a:xfrm>
            <a:off x="7216154" y="2743743"/>
            <a:ext cx="429767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accent3">
                    <a:lumMod val="50000"/>
                  </a:schemeClr>
                </a:solidFill>
              </a:rPr>
              <a:t>We supported 257 whānau to transition from Emergency Housing into long term sustainable housing in 2017.  </a:t>
            </a:r>
          </a:p>
          <a:p>
            <a:endParaRPr lang="en-US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704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mi-NZ" sz="2400" b="1" dirty="0"/>
              <a:t>Will Gonzales – Ziesler House, Auckland, New Zealand</a:t>
            </a:r>
          </a:p>
        </p:txBody>
      </p:sp>
      <p:pic>
        <p:nvPicPr>
          <p:cNvPr id="4" name="Picture 2" descr="V:\Recovery\Services\Zeisler House\Ziesler House Photos\Takarangi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47" y="2881746"/>
            <a:ext cx="10999964" cy="36714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2351345"/>
      </p:ext>
    </p:extLst>
  </p:cSld>
  <p:clrMapOvr>
    <a:masterClrMapping/>
  </p:clrMapOvr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Office Theme">
  <a:themeElements>
    <a:clrScheme name="Custom 208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AA8468"/>
      </a:accent1>
      <a:accent2>
        <a:srgbClr val="BFAE8D"/>
      </a:accent2>
      <a:accent3>
        <a:srgbClr val="8C978E"/>
      </a:accent3>
      <a:accent4>
        <a:srgbClr val="F47B20"/>
      </a:accent4>
      <a:accent5>
        <a:srgbClr val="FFD334"/>
      </a:accent5>
      <a:accent6>
        <a:srgbClr val="D9A663"/>
      </a:accent6>
      <a:hlink>
        <a:srgbClr val="3F3F3F"/>
      </a:hlink>
      <a:folHlink>
        <a:srgbClr val="3F3F3F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chemeClr val="accent3">
              <a:lumMod val="60000"/>
              <a:lumOff val="40000"/>
            </a:schemeClr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OHO">
  <a:themeElements>
    <a:clrScheme name="Custom 3">
      <a:dk1>
        <a:srgbClr val="2E2224"/>
      </a:dk1>
      <a:lt1>
        <a:sysClr val="window" lastClr="FFFFFF"/>
      </a:lt1>
      <a:dk2>
        <a:srgbClr val="48231E"/>
      </a:dk2>
      <a:lt2>
        <a:srgbClr val="C38E61"/>
      </a:lt2>
      <a:accent1>
        <a:srgbClr val="61625E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FFDE66"/>
      </a:hlink>
      <a:folHlink>
        <a:srgbClr val="C0AEBC"/>
      </a:folHlink>
    </a:clrScheme>
    <a:fontScheme name="SOHO">
      <a:majorFont>
        <a:latin typeface="Candara"/>
        <a:ea typeface=""/>
        <a:cs typeface=""/>
        <a:font script="Jpan" typeface="ＭＳ Ｐゴシック"/>
        <a:font script="Hang" typeface="HY견명조"/>
        <a:font script="Hans" typeface="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ＭＳ Ｐゴシック"/>
        <a:font script="Hang" typeface="HY견명조"/>
        <a:font script="Hans" typeface="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HO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7000"/>
                <a:satMod val="150000"/>
              </a:schemeClr>
            </a:gs>
            <a:gs pos="30000">
              <a:schemeClr val="phClr">
                <a:shade val="94000"/>
                <a:satMod val="130000"/>
              </a:schemeClr>
            </a:gs>
            <a:gs pos="45000">
              <a:schemeClr val="phClr">
                <a:shade val="100000"/>
                <a:satMod val="120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4000"/>
                <a:satMod val="130000"/>
              </a:schemeClr>
            </a:gs>
            <a:gs pos="100000">
              <a:schemeClr val="phClr">
                <a:shade val="67000"/>
                <a:satMod val="150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38100" dir="2700000" algn="br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700000"/>
            </a:lightRig>
          </a:scene3d>
          <a:sp3d contourW="19050">
            <a:bevelT w="31750" h="38100"/>
            <a:contourClr>
              <a:schemeClr val="phClr">
                <a:shade val="15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4000"/>
                <a:satMod val="210000"/>
              </a:schemeClr>
            </a:gs>
            <a:gs pos="40000">
              <a:schemeClr val="phClr">
                <a:tint val="72000"/>
                <a:shade val="99000"/>
                <a:satMod val="200000"/>
              </a:schemeClr>
            </a:gs>
            <a:gs pos="100000">
              <a:schemeClr val="phClr">
                <a:tint val="100000"/>
                <a:shade val="30000"/>
                <a:alpha val="100000"/>
                <a:satMod val="175000"/>
                <a:lumMod val="100000"/>
              </a:schemeClr>
            </a:gs>
          </a:gsLst>
          <a:path path="circle">
            <a:fillToRect l="50000" t="-80000" r="50000" b="18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86000"/>
                <a:alpha val="90000"/>
              </a:schemeClr>
              <a:schemeClr val="phClr">
                <a:shade val="49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1462</TotalTime>
  <Words>1510</Words>
  <Application>Microsoft Office PowerPoint</Application>
  <PresentationFormat>Widescreen</PresentationFormat>
  <Paragraphs>343</Paragraphs>
  <Slides>28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28</vt:i4>
      </vt:variant>
    </vt:vector>
  </HeadingPairs>
  <TitlesOfParts>
    <vt:vector size="41" baseType="lpstr">
      <vt:lpstr>Arial</vt:lpstr>
      <vt:lpstr>Calibri</vt:lpstr>
      <vt:lpstr>Calibri Light</vt:lpstr>
      <vt:lpstr>Candara</vt:lpstr>
      <vt:lpstr>Gill Sans</vt:lpstr>
      <vt:lpstr>Lucida Calligraphy</vt:lpstr>
      <vt:lpstr>Tahoma</vt:lpstr>
      <vt:lpstr>Times New Roman</vt:lpstr>
      <vt:lpstr>Tunga</vt:lpstr>
      <vt:lpstr>Verdana, Arial, Helvetica, sans-serif</vt:lpstr>
      <vt:lpstr>Wingdings</vt:lpstr>
      <vt:lpstr>Office Theme</vt:lpstr>
      <vt:lpstr>SOHO</vt:lpstr>
      <vt:lpstr>PowerPoint Presentation</vt:lpstr>
      <vt:lpstr>PowerPoint Presentation</vt:lpstr>
      <vt:lpstr>PowerPoint Presentation</vt:lpstr>
      <vt:lpstr>Mihi Whakatau – Welcome and Acknowledgements  </vt:lpstr>
      <vt:lpstr>PowerPoint Presentation</vt:lpstr>
      <vt:lpstr>PowerPoint Presentation</vt:lpstr>
      <vt:lpstr>PowerPoint Presentation</vt:lpstr>
      <vt:lpstr>Some annual statistics to December 2017</vt:lpstr>
      <vt:lpstr>Will Gonzales – Ziesler House, Auckland, New Zealand</vt:lpstr>
      <vt:lpstr>PowerPoint Presentation</vt:lpstr>
      <vt:lpstr>Ziesler House  Profile</vt:lpstr>
      <vt:lpstr>OUR Values</vt:lpstr>
      <vt:lpstr>5 competencies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Where to from here?</vt:lpstr>
      <vt:lpstr>Waiata - Song</vt:lpstr>
      <vt:lpstr>Karakia Whakmutunga – Final Prayer  Pātai - Questions</vt:lpstr>
      <vt:lpstr>Karakia Whakamutunga – Final Prayer  Pātai – Questions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Joining for Good</dc:title>
  <dc:creator>Lisa Finucane</dc:creator>
  <cp:lastModifiedBy>support it</cp:lastModifiedBy>
  <cp:revision>178</cp:revision>
  <cp:lastPrinted>2018-10-30T23:33:47Z</cp:lastPrinted>
  <dcterms:created xsi:type="dcterms:W3CDTF">2015-04-12T23:40:34Z</dcterms:created>
  <dcterms:modified xsi:type="dcterms:W3CDTF">2018-10-31T00:11:02Z</dcterms:modified>
</cp:coreProperties>
</file>