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63" r:id="rId3"/>
    <p:sldId id="269" r:id="rId4"/>
    <p:sldId id="271" r:id="rId5"/>
    <p:sldId id="257" r:id="rId6"/>
    <p:sldId id="261" r:id="rId7"/>
    <p:sldId id="262" r:id="rId8"/>
    <p:sldId id="264" r:id="rId9"/>
    <p:sldId id="265" r:id="rId10"/>
    <p:sldId id="258" r:id="rId11"/>
    <p:sldId id="259" r:id="rId12"/>
    <p:sldId id="266" r:id="rId13"/>
    <p:sldId id="267" r:id="rId14"/>
    <p:sldId id="268" r:id="rId15"/>
    <p:sldId id="270" r:id="rId16"/>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64" autoAdjust="0"/>
    <p:restoredTop sz="86431" autoAdjust="0"/>
  </p:normalViewPr>
  <p:slideViewPr>
    <p:cSldViewPr snapToGrid="0">
      <p:cViewPr varScale="1">
        <p:scale>
          <a:sx n="93" d="100"/>
          <a:sy n="93" d="100"/>
        </p:scale>
        <p:origin x="232" y="368"/>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60EBE76D-02AE-41EC-B09B-9BA385ACEB25}" type="datetimeFigureOut">
              <a:rPr lang="en-NZ" smtClean="0"/>
              <a:t>30/10/18</a:t>
            </a:fld>
            <a:endParaRPr lang="en-NZ"/>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370A9F62-55F8-4ECD-9711-D9B6CE97A073}" type="slidenum">
              <a:rPr lang="en-NZ" smtClean="0"/>
              <a:t>‹#›</a:t>
            </a:fld>
            <a:endParaRPr lang="en-NZ"/>
          </a:p>
        </p:txBody>
      </p:sp>
    </p:spTree>
    <p:extLst>
      <p:ext uri="{BB962C8B-B14F-4D97-AF65-F5344CB8AC3E}">
        <p14:creationId xmlns:p14="http://schemas.microsoft.com/office/powerpoint/2010/main" val="40209929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370A9F62-55F8-4ECD-9711-D9B6CE97A073}" type="slidenum">
              <a:rPr lang="en-NZ" smtClean="0"/>
              <a:t>1</a:t>
            </a:fld>
            <a:endParaRPr lang="en-NZ"/>
          </a:p>
        </p:txBody>
      </p:sp>
    </p:spTree>
    <p:extLst>
      <p:ext uri="{BB962C8B-B14F-4D97-AF65-F5344CB8AC3E}">
        <p14:creationId xmlns:p14="http://schemas.microsoft.com/office/powerpoint/2010/main" val="13264083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370A9F62-55F8-4ECD-9711-D9B6CE97A073}" type="slidenum">
              <a:rPr lang="en-NZ" smtClean="0"/>
              <a:t>5</a:t>
            </a:fld>
            <a:endParaRPr lang="en-NZ"/>
          </a:p>
        </p:txBody>
      </p:sp>
    </p:spTree>
    <p:extLst>
      <p:ext uri="{BB962C8B-B14F-4D97-AF65-F5344CB8AC3E}">
        <p14:creationId xmlns:p14="http://schemas.microsoft.com/office/powerpoint/2010/main" val="42508821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370A9F62-55F8-4ECD-9711-D9B6CE97A073}" type="slidenum">
              <a:rPr lang="en-NZ" smtClean="0"/>
              <a:t>7</a:t>
            </a:fld>
            <a:endParaRPr lang="en-NZ"/>
          </a:p>
        </p:txBody>
      </p:sp>
    </p:spTree>
    <p:extLst>
      <p:ext uri="{BB962C8B-B14F-4D97-AF65-F5344CB8AC3E}">
        <p14:creationId xmlns:p14="http://schemas.microsoft.com/office/powerpoint/2010/main" val="1978588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370A9F62-55F8-4ECD-9711-D9B6CE97A073}" type="slidenum">
              <a:rPr lang="en-NZ" smtClean="0"/>
              <a:t>9</a:t>
            </a:fld>
            <a:endParaRPr lang="en-NZ"/>
          </a:p>
        </p:txBody>
      </p:sp>
    </p:spTree>
    <p:extLst>
      <p:ext uri="{BB962C8B-B14F-4D97-AF65-F5344CB8AC3E}">
        <p14:creationId xmlns:p14="http://schemas.microsoft.com/office/powerpoint/2010/main" val="40776419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370A9F62-55F8-4ECD-9711-D9B6CE97A073}" type="slidenum">
              <a:rPr lang="en-NZ" smtClean="0"/>
              <a:t>10</a:t>
            </a:fld>
            <a:endParaRPr lang="en-NZ"/>
          </a:p>
        </p:txBody>
      </p:sp>
    </p:spTree>
    <p:extLst>
      <p:ext uri="{BB962C8B-B14F-4D97-AF65-F5344CB8AC3E}">
        <p14:creationId xmlns:p14="http://schemas.microsoft.com/office/powerpoint/2010/main" val="38123808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370A9F62-55F8-4ECD-9711-D9B6CE97A073}" type="slidenum">
              <a:rPr lang="en-NZ" smtClean="0"/>
              <a:t>11</a:t>
            </a:fld>
            <a:endParaRPr lang="en-NZ"/>
          </a:p>
        </p:txBody>
      </p:sp>
    </p:spTree>
    <p:extLst>
      <p:ext uri="{BB962C8B-B14F-4D97-AF65-F5344CB8AC3E}">
        <p14:creationId xmlns:p14="http://schemas.microsoft.com/office/powerpoint/2010/main" val="28316550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370A9F62-55F8-4ECD-9711-D9B6CE97A073}" type="slidenum">
              <a:rPr lang="en-NZ" smtClean="0"/>
              <a:t>13</a:t>
            </a:fld>
            <a:endParaRPr lang="en-NZ"/>
          </a:p>
        </p:txBody>
      </p:sp>
    </p:spTree>
    <p:extLst>
      <p:ext uri="{BB962C8B-B14F-4D97-AF65-F5344CB8AC3E}">
        <p14:creationId xmlns:p14="http://schemas.microsoft.com/office/powerpoint/2010/main" val="6296905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370A9F62-55F8-4ECD-9711-D9B6CE97A073}" type="slidenum">
              <a:rPr lang="en-NZ" smtClean="0"/>
              <a:t>14</a:t>
            </a:fld>
            <a:endParaRPr lang="en-NZ"/>
          </a:p>
        </p:txBody>
      </p:sp>
    </p:spTree>
    <p:extLst>
      <p:ext uri="{BB962C8B-B14F-4D97-AF65-F5344CB8AC3E}">
        <p14:creationId xmlns:p14="http://schemas.microsoft.com/office/powerpoint/2010/main" val="42700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D8686E3-A1E9-4F21-B7EE-BCE62907CDF4}" type="datetimeFigureOut">
              <a:rPr lang="en-NZ" smtClean="0"/>
              <a:t>30/10/18</a:t>
            </a:fld>
            <a:endParaRPr lang="en-NZ"/>
          </a:p>
        </p:txBody>
      </p:sp>
      <p:sp>
        <p:nvSpPr>
          <p:cNvPr id="5" name="Footer Placeholder 4"/>
          <p:cNvSpPr>
            <a:spLocks noGrp="1"/>
          </p:cNvSpPr>
          <p:nvPr>
            <p:ph type="ftr" sz="quarter" idx="11"/>
          </p:nvPr>
        </p:nvSpPr>
        <p:spPr>
          <a:xfrm>
            <a:off x="2416500" y="329307"/>
            <a:ext cx="4973915" cy="309201"/>
          </a:xfrm>
        </p:spPr>
        <p:txBody>
          <a:bodyPr/>
          <a:lstStyle/>
          <a:p>
            <a:endParaRPr lang="en-NZ"/>
          </a:p>
        </p:txBody>
      </p:sp>
      <p:sp>
        <p:nvSpPr>
          <p:cNvPr id="6" name="Slide Number Placeholder 5"/>
          <p:cNvSpPr>
            <a:spLocks noGrp="1"/>
          </p:cNvSpPr>
          <p:nvPr>
            <p:ph type="sldNum" sz="quarter" idx="12"/>
          </p:nvPr>
        </p:nvSpPr>
        <p:spPr>
          <a:xfrm>
            <a:off x="1437664" y="798973"/>
            <a:ext cx="811019" cy="503578"/>
          </a:xfrm>
        </p:spPr>
        <p:txBody>
          <a:bodyPr/>
          <a:lstStyle/>
          <a:p>
            <a:fld id="{2CF84247-483C-4607-8A02-A0C72EEFA65F}" type="slidenum">
              <a:rPr lang="en-NZ" smtClean="0"/>
              <a:t>‹#›</a:t>
            </a:fld>
            <a:endParaRPr lang="en-NZ"/>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69675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8686E3-A1E9-4F21-B7EE-BCE62907CDF4}" type="datetimeFigureOut">
              <a:rPr lang="en-NZ" smtClean="0"/>
              <a:t>30/10/18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CF84247-483C-4607-8A02-A0C72EEFA65F}" type="slidenum">
              <a:rPr lang="en-NZ" smtClean="0"/>
              <a:t>‹#›</a:t>
            </a:fld>
            <a:endParaRPr lang="en-NZ"/>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5564373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8686E3-A1E9-4F21-B7EE-BCE62907CDF4}" type="datetimeFigureOut">
              <a:rPr lang="en-NZ" smtClean="0"/>
              <a:t>30/10/18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CF84247-483C-4607-8A02-A0C72EEFA65F}" type="slidenum">
              <a:rPr lang="en-NZ" smtClean="0"/>
              <a:t>‹#›</a:t>
            </a:fld>
            <a:endParaRPr lang="en-NZ"/>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395646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8686E3-A1E9-4F21-B7EE-BCE62907CDF4}" type="datetimeFigureOut">
              <a:rPr lang="en-NZ" smtClean="0"/>
              <a:t>30/10/18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CF84247-483C-4607-8A02-A0C72EEFA65F}" type="slidenum">
              <a:rPr lang="en-NZ" smtClean="0"/>
              <a:t>‹#›</a:t>
            </a:fld>
            <a:endParaRPr lang="en-NZ"/>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12963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D8686E3-A1E9-4F21-B7EE-BCE62907CDF4}" type="datetimeFigureOut">
              <a:rPr lang="en-NZ" smtClean="0"/>
              <a:t>30/10/18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CF84247-483C-4607-8A02-A0C72EEFA65F}" type="slidenum">
              <a:rPr lang="en-NZ" smtClean="0"/>
              <a:t>‹#›</a:t>
            </a:fld>
            <a:endParaRPr lang="en-NZ"/>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22783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D8686E3-A1E9-4F21-B7EE-BCE62907CDF4}" type="datetimeFigureOut">
              <a:rPr lang="en-NZ" smtClean="0"/>
              <a:t>30/10/18</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2CF84247-483C-4607-8A02-A0C72EEFA65F}" type="slidenum">
              <a:rPr lang="en-NZ" smtClean="0"/>
              <a:t>‹#›</a:t>
            </a:fld>
            <a:endParaRPr lang="en-NZ"/>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25059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D8686E3-A1E9-4F21-B7EE-BCE62907CDF4}" type="datetimeFigureOut">
              <a:rPr lang="en-NZ" smtClean="0"/>
              <a:t>30/10/18</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2CF84247-483C-4607-8A02-A0C72EEFA65F}" type="slidenum">
              <a:rPr lang="en-NZ" smtClean="0"/>
              <a:t>‹#›</a:t>
            </a:fld>
            <a:endParaRPr lang="en-NZ"/>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8135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D8686E3-A1E9-4F21-B7EE-BCE62907CDF4}" type="datetimeFigureOut">
              <a:rPr lang="en-NZ" smtClean="0"/>
              <a:t>30/10/18</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2CF84247-483C-4607-8A02-A0C72EEFA65F}" type="slidenum">
              <a:rPr lang="en-NZ" smtClean="0"/>
              <a:t>‹#›</a:t>
            </a:fld>
            <a:endParaRPr lang="en-NZ"/>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3044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8686E3-A1E9-4F21-B7EE-BCE62907CDF4}" type="datetimeFigureOut">
              <a:rPr lang="en-NZ" smtClean="0"/>
              <a:t>30/10/18</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2CF84247-483C-4607-8A02-A0C72EEFA65F}" type="slidenum">
              <a:rPr lang="en-NZ" smtClean="0"/>
              <a:t>‹#›</a:t>
            </a:fld>
            <a:endParaRPr lang="en-NZ"/>
          </a:p>
        </p:txBody>
      </p:sp>
    </p:spTree>
    <p:extLst>
      <p:ext uri="{BB962C8B-B14F-4D97-AF65-F5344CB8AC3E}">
        <p14:creationId xmlns:p14="http://schemas.microsoft.com/office/powerpoint/2010/main" val="2570927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D8686E3-A1E9-4F21-B7EE-BCE62907CDF4}" type="datetimeFigureOut">
              <a:rPr lang="en-NZ" smtClean="0"/>
              <a:t>30/10/18</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2CF84247-483C-4607-8A02-A0C72EEFA65F}" type="slidenum">
              <a:rPr lang="en-NZ" smtClean="0"/>
              <a:t>‹#›</a:t>
            </a:fld>
            <a:endParaRPr lang="en-NZ"/>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356171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FD8686E3-A1E9-4F21-B7EE-BCE62907CDF4}" type="datetimeFigureOut">
              <a:rPr lang="en-NZ" smtClean="0"/>
              <a:t>30/10/18</a:t>
            </a:fld>
            <a:endParaRPr lang="en-NZ"/>
          </a:p>
        </p:txBody>
      </p:sp>
      <p:sp>
        <p:nvSpPr>
          <p:cNvPr id="6" name="Footer Placeholder 5"/>
          <p:cNvSpPr>
            <a:spLocks noGrp="1"/>
          </p:cNvSpPr>
          <p:nvPr>
            <p:ph type="ftr" sz="quarter" idx="11"/>
          </p:nvPr>
        </p:nvSpPr>
        <p:spPr>
          <a:xfrm>
            <a:off x="1447382" y="318640"/>
            <a:ext cx="5541004" cy="320931"/>
          </a:xfrm>
        </p:spPr>
        <p:txBody>
          <a:bodyPr/>
          <a:lstStyle/>
          <a:p>
            <a:endParaRPr lang="en-NZ"/>
          </a:p>
        </p:txBody>
      </p:sp>
      <p:sp>
        <p:nvSpPr>
          <p:cNvPr id="7" name="Slide Number Placeholder 6"/>
          <p:cNvSpPr>
            <a:spLocks noGrp="1"/>
          </p:cNvSpPr>
          <p:nvPr>
            <p:ph type="sldNum" sz="quarter" idx="12"/>
          </p:nvPr>
        </p:nvSpPr>
        <p:spPr/>
        <p:txBody>
          <a:bodyPr/>
          <a:lstStyle/>
          <a:p>
            <a:fld id="{2CF84247-483C-4607-8A02-A0C72EEFA65F}" type="slidenum">
              <a:rPr lang="en-NZ" smtClean="0"/>
              <a:t>‹#›</a:t>
            </a:fld>
            <a:endParaRPr lang="en-NZ"/>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80481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FD8686E3-A1E9-4F21-B7EE-BCE62907CDF4}" type="datetimeFigureOut">
              <a:rPr lang="en-NZ" smtClean="0"/>
              <a:t>30/10/18</a:t>
            </a:fld>
            <a:endParaRPr lang="en-NZ"/>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2CF84247-483C-4607-8A02-A0C72EEFA65F}" type="slidenum">
              <a:rPr lang="en-NZ" smtClean="0"/>
              <a:t>‹#›</a:t>
            </a:fld>
            <a:endParaRPr lang="en-NZ"/>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60585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hyperlink" Target="http://www.communitiesandculture.org/news/designing-healthy-homes/"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hyperlink" Target="http://www.communitiesandculture.org/news/designing-healthy-homes/"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hyperlink" Target="http://www.communitiesandculture.org/news/designing-healthy-homes/"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www.communitiesandculture.org/news/designing-healthy-homes/" TargetMode="External"/><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hyperlink" Target="http://www.communitiesandculture.org/news/designing-healthy-homes/" TargetMode="External"/><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hyperlink" Target="http://www.communitiesandculture.org/news/designing-healthy-homes/" TargetMode="Externa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hyperlink" Target="http://www.communitiesandculture.org/news/designing-healthy-homes/" TargetMode="External"/><Relationship Id="rId2" Type="http://schemas.openxmlformats.org/officeDocument/2006/relationships/image" Target="../media/image21.jpeg"/><Relationship Id="rId1" Type="http://schemas.openxmlformats.org/officeDocument/2006/relationships/slideLayout" Target="../slideLayouts/slideLayout7.xml"/><Relationship Id="rId5" Type="http://schemas.openxmlformats.org/officeDocument/2006/relationships/image" Target="../media/image23.jpeg"/><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3" Type="http://schemas.openxmlformats.org/officeDocument/2006/relationships/hyperlink" Target="http://www.alexsarchives.org/2013/05/uncertain-terrain-issues-and-challenges-facing-housing-associations/#comments" TargetMode="External"/><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hyperlink" Target="http://www.communitiesandculture.org/news/designing-healthy-homes/" TargetMode="External"/><Relationship Id="rId5" Type="http://schemas.openxmlformats.org/officeDocument/2006/relationships/image" Target="../media/image4.jpeg"/><Relationship Id="rId4" Type="http://schemas.openxmlformats.org/officeDocument/2006/relationships/image" Target="../media/image1.jp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7.xml"/><Relationship Id="rId5" Type="http://schemas.openxmlformats.org/officeDocument/2006/relationships/hyperlink" Target="http://www.communitiesandculture.org/news/designing-healthy-homes/" TargetMode="Externa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hyperlink" Target="http://www.communitiesandculture.org/news/designing-healthy-homes/"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communitiesandculture.org/news/designing-healthy-homes/" TargetMode="External"/><Relationship Id="rId2" Type="http://schemas.openxmlformats.org/officeDocument/2006/relationships/image" Target="../media/image10.jpeg"/><Relationship Id="rId1" Type="http://schemas.openxmlformats.org/officeDocument/2006/relationships/slideLayout" Target="../slideLayouts/slideLayout7.xml"/><Relationship Id="rId5" Type="http://schemas.openxmlformats.org/officeDocument/2006/relationships/hyperlink" Target="http://sclohonet.blogspot.com/2008_02_24_archive.html" TargetMode="External"/><Relationship Id="rId4" Type="http://schemas.openxmlformats.org/officeDocument/2006/relationships/image" Target="../media/image11.gif"/></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hyperlink" Target="http://www.communitiesandculture.org/news/designing-healthy-homes/"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hyperlink" Target="https://pxhere.com/es/photo/1398083" TargetMode="External"/><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hyperlink" Target="http://www.communitiesandculture.org/news/designing-healthy-homes/" TargetMode="External"/><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www.communitiesandculture.org/news/designing-healthy-hom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10BE7D7E-0842-4F38-9557-0D617EE85D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6B32CE0E-5DF1-4910-9170-60FCDE09DA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 name="Title 1">
            <a:extLst>
              <a:ext uri="{FF2B5EF4-FFF2-40B4-BE49-F238E27FC236}">
                <a16:creationId xmlns:a16="http://schemas.microsoft.com/office/drawing/2014/main" id="{124CA473-6ACA-4917-B5E9-5CBF93164DAF}"/>
              </a:ext>
            </a:extLst>
          </p:cNvPr>
          <p:cNvSpPr>
            <a:spLocks noGrp="1"/>
          </p:cNvSpPr>
          <p:nvPr>
            <p:ph type="ctrTitle"/>
          </p:nvPr>
        </p:nvSpPr>
        <p:spPr>
          <a:xfrm>
            <a:off x="5770072" y="964769"/>
            <a:ext cx="5718922" cy="2376915"/>
          </a:xfrm>
        </p:spPr>
        <p:txBody>
          <a:bodyPr>
            <a:normAutofit/>
          </a:bodyPr>
          <a:lstStyle/>
          <a:p>
            <a:r>
              <a:rPr lang="en-NZ" dirty="0"/>
              <a:t>Housing Solutions</a:t>
            </a:r>
          </a:p>
        </p:txBody>
      </p:sp>
      <p:sp>
        <p:nvSpPr>
          <p:cNvPr id="3" name="Subtitle 2">
            <a:extLst>
              <a:ext uri="{FF2B5EF4-FFF2-40B4-BE49-F238E27FC236}">
                <a16:creationId xmlns:a16="http://schemas.microsoft.com/office/drawing/2014/main" id="{02B0CA29-A044-4AE7-9C3C-F838C68D0CA4}"/>
              </a:ext>
            </a:extLst>
          </p:cNvPr>
          <p:cNvSpPr>
            <a:spLocks noGrp="1"/>
          </p:cNvSpPr>
          <p:nvPr>
            <p:ph type="subTitle" idx="1"/>
          </p:nvPr>
        </p:nvSpPr>
        <p:spPr>
          <a:xfrm>
            <a:off x="5770074" y="3529159"/>
            <a:ext cx="5789688" cy="1612688"/>
          </a:xfrm>
        </p:spPr>
        <p:txBody>
          <a:bodyPr>
            <a:noAutofit/>
          </a:bodyPr>
          <a:lstStyle/>
          <a:p>
            <a:r>
              <a:rPr lang="en-NZ" sz="2400" dirty="0"/>
              <a:t>Listening, learning and acting on consumer and worker experience to inform modern mental health approaches to housing…..what works</a:t>
            </a:r>
          </a:p>
        </p:txBody>
      </p:sp>
      <p:grpSp>
        <p:nvGrpSpPr>
          <p:cNvPr id="34" name="Group 33">
            <a:extLst>
              <a:ext uri="{FF2B5EF4-FFF2-40B4-BE49-F238E27FC236}">
                <a16:creationId xmlns:a16="http://schemas.microsoft.com/office/drawing/2014/main" id="{2D48BE64-6C02-4E42-BDA9-6B8B59C4C21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32238" y="482171"/>
            <a:ext cx="4641751" cy="5149101"/>
            <a:chOff x="632238" y="482171"/>
            <a:chExt cx="4641751" cy="5149101"/>
          </a:xfrm>
        </p:grpSpPr>
        <p:sp>
          <p:nvSpPr>
            <p:cNvPr id="35" name="Rectangle 34">
              <a:extLst>
                <a:ext uri="{FF2B5EF4-FFF2-40B4-BE49-F238E27FC236}">
                  <a16:creationId xmlns:a16="http://schemas.microsoft.com/office/drawing/2014/main" id="{3DD431A6-9E1C-4B11-BDBB-3657C592F5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2238" y="482171"/>
              <a:ext cx="4641751"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4B812A6D-4B8E-47C7-8209-617FCA0F91F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45297" y="812507"/>
              <a:ext cx="4001652"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8" name="Rectangle 37">
            <a:extLst>
              <a:ext uri="{FF2B5EF4-FFF2-40B4-BE49-F238E27FC236}">
                <a16:creationId xmlns:a16="http://schemas.microsoft.com/office/drawing/2014/main" id="{E262252E-3BC8-4D09-B5AC-AEC6296B96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8720" y="977099"/>
            <a:ext cx="3661944" cy="4136205"/>
          </a:xfrm>
          <a:prstGeom prst="rect">
            <a:avLst/>
          </a:prstGeom>
          <a:solidFill>
            <a:schemeClr val="bg1"/>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7C408451-5DAC-4F3E-9C95-63A1A35970CC}"/>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271223" y="1368360"/>
            <a:ext cx="3362141" cy="3362141"/>
          </a:xfrm>
          <a:prstGeom prst="rect">
            <a:avLst/>
          </a:prstGeom>
        </p:spPr>
      </p:pic>
      <p:cxnSp>
        <p:nvCxnSpPr>
          <p:cNvPr id="40" name="Straight Connector 39">
            <a:extLst>
              <a:ext uri="{FF2B5EF4-FFF2-40B4-BE49-F238E27FC236}">
                <a16:creationId xmlns:a16="http://schemas.microsoft.com/office/drawing/2014/main" id="{DB5CBE9D-E580-4E12-A631-39FF36782F1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70073" y="3526496"/>
            <a:ext cx="4959505" cy="0"/>
          </a:xfrm>
          <a:prstGeom prst="line">
            <a:avLst/>
          </a:prstGeom>
          <a:ln w="31750"/>
        </p:spPr>
        <p:style>
          <a:lnRef idx="3">
            <a:schemeClr val="accent1"/>
          </a:lnRef>
          <a:fillRef idx="0">
            <a:schemeClr val="accent1"/>
          </a:fillRef>
          <a:effectRef idx="2">
            <a:schemeClr val="accent1"/>
          </a:effectRef>
          <a:fontRef idx="minor">
            <a:schemeClr val="tx1"/>
          </a:fontRef>
        </p:style>
      </p:cxnSp>
      <p:pic>
        <p:nvPicPr>
          <p:cNvPr id="42" name="Picture 41">
            <a:extLst>
              <a:ext uri="{FF2B5EF4-FFF2-40B4-BE49-F238E27FC236}">
                <a16:creationId xmlns:a16="http://schemas.microsoft.com/office/drawing/2014/main" id="{1CD736FD-103D-4A07-94DB-2E05C99C054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44" name="Straight Connector 43">
            <a:extLst>
              <a:ext uri="{FF2B5EF4-FFF2-40B4-BE49-F238E27FC236}">
                <a16:creationId xmlns:a16="http://schemas.microsoft.com/office/drawing/2014/main" id="{774EB30B-2659-4978-B415-0296628B2C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74638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43400-92F8-4619-B995-E3D58FED72CC}"/>
              </a:ext>
            </a:extLst>
          </p:cNvPr>
          <p:cNvSpPr>
            <a:spLocks noGrp="1"/>
          </p:cNvSpPr>
          <p:nvPr>
            <p:ph type="title"/>
          </p:nvPr>
        </p:nvSpPr>
        <p:spPr>
          <a:xfrm>
            <a:off x="1433472" y="475767"/>
            <a:ext cx="10227391" cy="1051441"/>
          </a:xfrm>
        </p:spPr>
        <p:txBody>
          <a:bodyPr>
            <a:normAutofit fontScale="90000"/>
          </a:bodyPr>
          <a:lstStyle/>
          <a:p>
            <a:r>
              <a:rPr lang="en-NZ" sz="2800" dirty="0"/>
              <a:t>Housing first principles inform all housing approaches, not just those for the long term homeless</a:t>
            </a:r>
          </a:p>
        </p:txBody>
      </p:sp>
      <p:sp>
        <p:nvSpPr>
          <p:cNvPr id="3" name="Content Placeholder 2">
            <a:extLst>
              <a:ext uri="{FF2B5EF4-FFF2-40B4-BE49-F238E27FC236}">
                <a16:creationId xmlns:a16="http://schemas.microsoft.com/office/drawing/2014/main" id="{D9BB02EF-3713-4F59-82B9-ADF75521FAE4}"/>
              </a:ext>
            </a:extLst>
          </p:cNvPr>
          <p:cNvSpPr>
            <a:spLocks noGrp="1"/>
          </p:cNvSpPr>
          <p:nvPr>
            <p:ph idx="1"/>
          </p:nvPr>
        </p:nvSpPr>
        <p:spPr>
          <a:xfrm>
            <a:off x="1140737" y="1977486"/>
            <a:ext cx="7595060" cy="3580352"/>
          </a:xfrm>
        </p:spPr>
        <p:txBody>
          <a:bodyPr>
            <a:normAutofit/>
          </a:bodyPr>
          <a:lstStyle/>
          <a:p>
            <a:r>
              <a:rPr lang="en-NZ" sz="2400" dirty="0"/>
              <a:t>Immediate access to housing with no housing readiness conditions</a:t>
            </a:r>
          </a:p>
          <a:p>
            <a:r>
              <a:rPr lang="en-NZ" sz="2400" dirty="0"/>
              <a:t>Consumer choice and self-determination</a:t>
            </a:r>
          </a:p>
          <a:p>
            <a:r>
              <a:rPr lang="en-NZ" sz="2400" dirty="0"/>
              <a:t>A harm reduction and recovery-orientation approach</a:t>
            </a:r>
          </a:p>
          <a:p>
            <a:r>
              <a:rPr lang="en-NZ" sz="2400" dirty="0"/>
              <a:t>Individualised and person-driven supports</a:t>
            </a:r>
          </a:p>
          <a:p>
            <a:r>
              <a:rPr lang="en-NZ" sz="2400" dirty="0"/>
              <a:t>Social and community integration</a:t>
            </a:r>
          </a:p>
        </p:txBody>
      </p:sp>
      <p:pic>
        <p:nvPicPr>
          <p:cNvPr id="4" name="Picture 3">
            <a:extLst>
              <a:ext uri="{FF2B5EF4-FFF2-40B4-BE49-F238E27FC236}">
                <a16:creationId xmlns:a16="http://schemas.microsoft.com/office/drawing/2014/main" id="{0FC736E5-C7CF-4C89-A204-7C4FDE16DC16}"/>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0" y="6065822"/>
            <a:ext cx="855618" cy="855618"/>
          </a:xfrm>
          <a:prstGeom prst="rect">
            <a:avLst/>
          </a:prstGeom>
        </p:spPr>
      </p:pic>
      <p:sp>
        <p:nvSpPr>
          <p:cNvPr id="6" name="Rectangle 5">
            <a:extLst>
              <a:ext uri="{FF2B5EF4-FFF2-40B4-BE49-F238E27FC236}">
                <a16:creationId xmlns:a16="http://schemas.microsoft.com/office/drawing/2014/main" id="{400EB9B3-B554-4871-B1BD-2210A0384BE2}"/>
              </a:ext>
            </a:extLst>
          </p:cNvPr>
          <p:cNvSpPr/>
          <p:nvPr/>
        </p:nvSpPr>
        <p:spPr>
          <a:xfrm>
            <a:off x="1294362" y="5423341"/>
            <a:ext cx="7441435" cy="461665"/>
          </a:xfrm>
          <a:prstGeom prst="rect">
            <a:avLst/>
          </a:prstGeom>
        </p:spPr>
        <p:txBody>
          <a:bodyPr wrap="square">
            <a:spAutoFit/>
          </a:bodyPr>
          <a:lstStyle/>
          <a:p>
            <a:r>
              <a:rPr lang="en-NZ" sz="2400" dirty="0">
                <a:solidFill>
                  <a:srgbClr val="A50021"/>
                </a:solidFill>
                <a:latin typeface="Montserrat"/>
              </a:rPr>
              <a:t>It’s about ending homelessness – not managing it</a:t>
            </a:r>
            <a:endParaRPr lang="en-NZ" sz="2400" dirty="0">
              <a:solidFill>
                <a:srgbClr val="A50021"/>
              </a:solidFill>
            </a:endParaRPr>
          </a:p>
        </p:txBody>
      </p:sp>
      <p:pic>
        <p:nvPicPr>
          <p:cNvPr id="8" name="Picture 7">
            <a:extLst>
              <a:ext uri="{FF2B5EF4-FFF2-40B4-BE49-F238E27FC236}">
                <a16:creationId xmlns:a16="http://schemas.microsoft.com/office/drawing/2014/main" id="{1170F4AA-8EA9-47C7-A5D5-C1554BAE8F8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01076" y="1866900"/>
            <a:ext cx="3590924" cy="4267200"/>
          </a:xfrm>
          <a:prstGeom prst="rect">
            <a:avLst/>
          </a:prstGeom>
        </p:spPr>
      </p:pic>
    </p:spTree>
    <p:extLst>
      <p:ext uri="{BB962C8B-B14F-4D97-AF65-F5344CB8AC3E}">
        <p14:creationId xmlns:p14="http://schemas.microsoft.com/office/powerpoint/2010/main" val="18161663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B2171-B96F-4137-ABEF-18A3465201F5}"/>
              </a:ext>
            </a:extLst>
          </p:cNvPr>
          <p:cNvSpPr>
            <a:spLocks noGrp="1"/>
          </p:cNvSpPr>
          <p:nvPr>
            <p:ph type="title"/>
          </p:nvPr>
        </p:nvSpPr>
        <p:spPr/>
        <p:txBody>
          <a:bodyPr/>
          <a:lstStyle/>
          <a:p>
            <a:r>
              <a:rPr lang="en-NZ" dirty="0"/>
              <a:t>Christchurch Housing First</a:t>
            </a:r>
          </a:p>
        </p:txBody>
      </p:sp>
      <p:sp>
        <p:nvSpPr>
          <p:cNvPr id="3" name="Content Placeholder 2">
            <a:extLst>
              <a:ext uri="{FF2B5EF4-FFF2-40B4-BE49-F238E27FC236}">
                <a16:creationId xmlns:a16="http://schemas.microsoft.com/office/drawing/2014/main" id="{79A89318-1E6D-4AD7-A254-28CD6AA861A2}"/>
              </a:ext>
            </a:extLst>
          </p:cNvPr>
          <p:cNvSpPr>
            <a:spLocks noGrp="1"/>
          </p:cNvSpPr>
          <p:nvPr>
            <p:ph idx="1"/>
          </p:nvPr>
        </p:nvSpPr>
        <p:spPr>
          <a:xfrm>
            <a:off x="1143761" y="1985963"/>
            <a:ext cx="6835806" cy="4079859"/>
          </a:xfrm>
        </p:spPr>
        <p:txBody>
          <a:bodyPr>
            <a:normAutofit lnSpcReduction="10000"/>
          </a:bodyPr>
          <a:lstStyle/>
          <a:p>
            <a:r>
              <a:rPr lang="en-NZ" sz="2800" dirty="0"/>
              <a:t>Collaboration multiplies effectiveness</a:t>
            </a:r>
          </a:p>
          <a:p>
            <a:r>
              <a:rPr lang="en-NZ" sz="2800" dirty="0"/>
              <a:t>Connect with the people to hear what they say</a:t>
            </a:r>
          </a:p>
          <a:p>
            <a:r>
              <a:rPr lang="en-NZ" sz="2800" dirty="0"/>
              <a:t>Employ people with heart</a:t>
            </a:r>
          </a:p>
          <a:p>
            <a:r>
              <a:rPr lang="en-NZ" sz="2800" dirty="0"/>
              <a:t>Keep “rules” from systems and employing organisations to a minimum</a:t>
            </a:r>
          </a:p>
          <a:p>
            <a:r>
              <a:rPr lang="en-NZ" sz="2800" dirty="0"/>
              <a:t>Deliver results …</a:t>
            </a:r>
            <a:r>
              <a:rPr lang="en-NZ" sz="2800" u="sng" dirty="0"/>
              <a:t>make system change</a:t>
            </a:r>
          </a:p>
          <a:p>
            <a:endParaRPr lang="en-NZ" dirty="0"/>
          </a:p>
        </p:txBody>
      </p:sp>
      <p:pic>
        <p:nvPicPr>
          <p:cNvPr id="4" name="Picture 3">
            <a:extLst>
              <a:ext uri="{FF2B5EF4-FFF2-40B4-BE49-F238E27FC236}">
                <a16:creationId xmlns:a16="http://schemas.microsoft.com/office/drawing/2014/main" id="{1D45FED8-21B6-4553-B9EF-FD1385BD2336}"/>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0" y="6065822"/>
            <a:ext cx="855618" cy="855618"/>
          </a:xfrm>
          <a:prstGeom prst="rect">
            <a:avLst/>
          </a:prstGeom>
        </p:spPr>
      </p:pic>
      <p:pic>
        <p:nvPicPr>
          <p:cNvPr id="6" name="Picture 5">
            <a:extLst>
              <a:ext uri="{FF2B5EF4-FFF2-40B4-BE49-F238E27FC236}">
                <a16:creationId xmlns:a16="http://schemas.microsoft.com/office/drawing/2014/main" id="{06068A67-230F-4F7D-8BE0-49EB50ED800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36718" y="1884528"/>
            <a:ext cx="4098131" cy="4282727"/>
          </a:xfrm>
          <a:prstGeom prst="rect">
            <a:avLst/>
          </a:prstGeom>
        </p:spPr>
      </p:pic>
    </p:spTree>
    <p:extLst>
      <p:ext uri="{BB962C8B-B14F-4D97-AF65-F5344CB8AC3E}">
        <p14:creationId xmlns:p14="http://schemas.microsoft.com/office/powerpoint/2010/main" val="20696732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1B4C91-2FFD-4842-B354-A6C0DEE6CD5C}"/>
              </a:ext>
            </a:extLst>
          </p:cNvPr>
          <p:cNvSpPr>
            <a:spLocks noGrp="1"/>
          </p:cNvSpPr>
          <p:nvPr>
            <p:ph type="title"/>
          </p:nvPr>
        </p:nvSpPr>
        <p:spPr>
          <a:xfrm>
            <a:off x="1451579" y="804519"/>
            <a:ext cx="9603275" cy="1049235"/>
          </a:xfrm>
        </p:spPr>
        <p:txBody>
          <a:bodyPr>
            <a:normAutofit/>
          </a:bodyPr>
          <a:lstStyle/>
          <a:p>
            <a:r>
              <a:rPr lang="en-NZ" sz="2200"/>
              <a:t>Housing support services:</a:t>
            </a:r>
            <a:br>
              <a:rPr lang="en-NZ" sz="2200"/>
            </a:br>
            <a:r>
              <a:rPr lang="en-NZ" sz="2200"/>
              <a:t>responding to what we heard about repeated loss and the importance of a Home as fundamental to wellbeing</a:t>
            </a:r>
          </a:p>
        </p:txBody>
      </p:sp>
      <p:pic>
        <p:nvPicPr>
          <p:cNvPr id="4" name="Picture 3">
            <a:extLst>
              <a:ext uri="{FF2B5EF4-FFF2-40B4-BE49-F238E27FC236}">
                <a16:creationId xmlns:a16="http://schemas.microsoft.com/office/drawing/2014/main" id="{C2E42513-FDED-4A18-A494-62521968BC9B}"/>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451579" y="2015733"/>
            <a:ext cx="1643010" cy="1643010"/>
          </a:xfrm>
          <a:prstGeom prst="rect">
            <a:avLst/>
          </a:prstGeom>
        </p:spPr>
      </p:pic>
      <p:pic>
        <p:nvPicPr>
          <p:cNvPr id="2050" name="Picture 2" descr="Image result for moving house images">
            <a:extLst>
              <a:ext uri="{FF2B5EF4-FFF2-40B4-BE49-F238E27FC236}">
                <a16:creationId xmlns:a16="http://schemas.microsoft.com/office/drawing/2014/main" id="{63ACB48A-F82D-41D9-B16D-E8054C8393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60886" y="2038519"/>
            <a:ext cx="2051718" cy="164301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0638A0F3-181E-492E-B15C-158A06C9A9F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51579" y="3925867"/>
            <a:ext cx="1643010" cy="164301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9C2D1"/>
                  </a:outerShdw>
                </a:effectLst>
              </a14:hiddenEffects>
            </a:ext>
          </a:extLst>
        </p:spPr>
      </p:pic>
      <p:pic>
        <p:nvPicPr>
          <p:cNvPr id="1027" name="Picture 3">
            <a:extLst>
              <a:ext uri="{FF2B5EF4-FFF2-40B4-BE49-F238E27FC236}">
                <a16:creationId xmlns:a16="http://schemas.microsoft.com/office/drawing/2014/main" id="{EF8F2028-2CB9-447D-B14A-3ED44A45D05C}"/>
              </a:ext>
            </a:extLst>
          </p:cNvPr>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360886" y="3925868"/>
            <a:ext cx="2051718" cy="16430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9C2D1"/>
                  </a:outerShdw>
                </a:effectLst>
              </a14:hiddenEffects>
            </a:ext>
          </a:extLst>
        </p:spPr>
      </p:pic>
      <p:sp>
        <p:nvSpPr>
          <p:cNvPr id="3" name="Content Placeholder 2">
            <a:extLst>
              <a:ext uri="{FF2B5EF4-FFF2-40B4-BE49-F238E27FC236}">
                <a16:creationId xmlns:a16="http://schemas.microsoft.com/office/drawing/2014/main" id="{16B7B699-EEB6-4485-AB91-0FF915D459A6}"/>
              </a:ext>
            </a:extLst>
          </p:cNvPr>
          <p:cNvSpPr>
            <a:spLocks noGrp="1"/>
          </p:cNvSpPr>
          <p:nvPr>
            <p:ph idx="1"/>
          </p:nvPr>
        </p:nvSpPr>
        <p:spPr>
          <a:xfrm>
            <a:off x="5678900" y="1933436"/>
            <a:ext cx="5522500" cy="3450613"/>
          </a:xfrm>
        </p:spPr>
        <p:txBody>
          <a:bodyPr>
            <a:noAutofit/>
          </a:bodyPr>
          <a:lstStyle/>
          <a:p>
            <a:r>
              <a:rPr lang="en-NZ" sz="2800" dirty="0"/>
              <a:t>Housing Facilitation, including navigating and screening for public and transitional housing</a:t>
            </a:r>
          </a:p>
          <a:p>
            <a:r>
              <a:rPr lang="en-NZ" sz="2800" dirty="0"/>
              <a:t>Home Rescue, 10 years of experience as a specialist forerunner to the MSD Sustaining Tenancies approach</a:t>
            </a:r>
          </a:p>
        </p:txBody>
      </p:sp>
    </p:spTree>
    <p:extLst>
      <p:ext uri="{BB962C8B-B14F-4D97-AF65-F5344CB8AC3E}">
        <p14:creationId xmlns:p14="http://schemas.microsoft.com/office/powerpoint/2010/main" val="2758295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0DF90-C222-497F-B9F3-607A65ADB299}"/>
              </a:ext>
            </a:extLst>
          </p:cNvPr>
          <p:cNvSpPr>
            <a:spLocks noGrp="1"/>
          </p:cNvSpPr>
          <p:nvPr>
            <p:ph type="title"/>
          </p:nvPr>
        </p:nvSpPr>
        <p:spPr/>
        <p:txBody>
          <a:bodyPr/>
          <a:lstStyle/>
          <a:p>
            <a:r>
              <a:rPr lang="en-NZ" dirty="0"/>
              <a:t>Alternate model of residential support</a:t>
            </a:r>
          </a:p>
        </p:txBody>
      </p:sp>
      <p:sp>
        <p:nvSpPr>
          <p:cNvPr id="3" name="Content Placeholder 2">
            <a:extLst>
              <a:ext uri="{FF2B5EF4-FFF2-40B4-BE49-F238E27FC236}">
                <a16:creationId xmlns:a16="http://schemas.microsoft.com/office/drawing/2014/main" id="{6DD1EE8C-B56E-49DB-8C77-4A13C428CFA6}"/>
              </a:ext>
            </a:extLst>
          </p:cNvPr>
          <p:cNvSpPr>
            <a:spLocks noGrp="1"/>
          </p:cNvSpPr>
          <p:nvPr>
            <p:ph sz="half" idx="1"/>
          </p:nvPr>
        </p:nvSpPr>
        <p:spPr>
          <a:xfrm>
            <a:off x="1449217" y="2046973"/>
            <a:ext cx="5848819" cy="4178001"/>
          </a:xfrm>
        </p:spPr>
        <p:txBody>
          <a:bodyPr>
            <a:noAutofit/>
          </a:bodyPr>
          <a:lstStyle/>
          <a:p>
            <a:r>
              <a:rPr lang="en-NZ" sz="2400" dirty="0"/>
              <a:t>Permanent good quality housing is provided by CHPs, HNZC and Regional Authorities as for any person in high housing need.</a:t>
            </a:r>
          </a:p>
          <a:p>
            <a:r>
              <a:rPr lang="en-NZ" sz="2400" dirty="0"/>
              <a:t>Access to specialised tenancy supports, such as sustaining tenancies is supported</a:t>
            </a:r>
          </a:p>
          <a:p>
            <a:r>
              <a:rPr lang="en-NZ" sz="2400" dirty="0"/>
              <a:t>MH and AOD health funded services provide flexible, needs based,  home based recovery and rehabilitation support</a:t>
            </a:r>
          </a:p>
        </p:txBody>
      </p:sp>
      <p:pic>
        <p:nvPicPr>
          <p:cNvPr id="6" name="Content Placeholder 5">
            <a:extLst>
              <a:ext uri="{FF2B5EF4-FFF2-40B4-BE49-F238E27FC236}">
                <a16:creationId xmlns:a16="http://schemas.microsoft.com/office/drawing/2014/main" id="{3420A468-E70C-47B4-A3D2-09D201932D18}"/>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843846" y="2286000"/>
            <a:ext cx="4003447" cy="3524250"/>
          </a:xfrm>
        </p:spPr>
      </p:pic>
      <p:pic>
        <p:nvPicPr>
          <p:cNvPr id="7" name="Picture 6">
            <a:extLst>
              <a:ext uri="{FF2B5EF4-FFF2-40B4-BE49-F238E27FC236}">
                <a16:creationId xmlns:a16="http://schemas.microsoft.com/office/drawing/2014/main" id="{2DCD93C9-EE8E-4DDE-BDFA-003CF6023427}"/>
              </a:ext>
            </a:extLst>
          </p:cNvPr>
          <p:cNvPicPr>
            <a:picLocks noChangeAspect="1"/>
          </p:cNvPicPr>
          <p:nvPr/>
        </p:nvPicPr>
        <p:blipFill>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0" y="6065822"/>
            <a:ext cx="855618" cy="855618"/>
          </a:xfrm>
          <a:prstGeom prst="rect">
            <a:avLst/>
          </a:prstGeom>
        </p:spPr>
      </p:pic>
    </p:spTree>
    <p:extLst>
      <p:ext uri="{BB962C8B-B14F-4D97-AF65-F5344CB8AC3E}">
        <p14:creationId xmlns:p14="http://schemas.microsoft.com/office/powerpoint/2010/main" val="10723213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0AAB2-EA4B-496E-BDE6-DA8539AAD6FE}"/>
              </a:ext>
            </a:extLst>
          </p:cNvPr>
          <p:cNvSpPr>
            <a:spLocks noGrp="1"/>
          </p:cNvSpPr>
          <p:nvPr>
            <p:ph type="title"/>
          </p:nvPr>
        </p:nvSpPr>
        <p:spPr/>
        <p:txBody>
          <a:bodyPr>
            <a:normAutofit fontScale="90000"/>
          </a:bodyPr>
          <a:lstStyle/>
          <a:p>
            <a:r>
              <a:rPr lang="en-NZ" dirty="0"/>
              <a:t>Social (public) housing:  </a:t>
            </a:r>
            <a:br>
              <a:rPr lang="en-NZ" dirty="0"/>
            </a:br>
            <a:r>
              <a:rPr lang="en-NZ" sz="2200" dirty="0"/>
              <a:t>a community housing provider response to what people told us</a:t>
            </a:r>
          </a:p>
        </p:txBody>
      </p:sp>
      <p:sp>
        <p:nvSpPr>
          <p:cNvPr id="3" name="Content Placeholder 2">
            <a:extLst>
              <a:ext uri="{FF2B5EF4-FFF2-40B4-BE49-F238E27FC236}">
                <a16:creationId xmlns:a16="http://schemas.microsoft.com/office/drawing/2014/main" id="{D8AFF537-B660-4EDF-9C73-F56059BE5BBB}"/>
              </a:ext>
            </a:extLst>
          </p:cNvPr>
          <p:cNvSpPr>
            <a:spLocks noGrp="1"/>
          </p:cNvSpPr>
          <p:nvPr>
            <p:ph sz="half" idx="1"/>
          </p:nvPr>
        </p:nvSpPr>
        <p:spPr>
          <a:xfrm>
            <a:off x="1447331" y="2010878"/>
            <a:ext cx="4645152" cy="4042233"/>
          </a:xfrm>
        </p:spPr>
        <p:txBody>
          <a:bodyPr>
            <a:normAutofit/>
          </a:bodyPr>
          <a:lstStyle/>
          <a:p>
            <a:r>
              <a:rPr lang="en-NZ" sz="2800" dirty="0"/>
              <a:t>Small complexes</a:t>
            </a:r>
          </a:p>
          <a:p>
            <a:r>
              <a:rPr lang="en-NZ" sz="2800" dirty="0"/>
              <a:t>Privacy outdoors</a:t>
            </a:r>
          </a:p>
          <a:p>
            <a:r>
              <a:rPr lang="en-NZ" sz="2800" dirty="0"/>
              <a:t>Well soundproofed</a:t>
            </a:r>
          </a:p>
          <a:p>
            <a:r>
              <a:rPr lang="en-NZ" sz="2800" dirty="0"/>
              <a:t>Quality fit-out</a:t>
            </a:r>
          </a:p>
          <a:p>
            <a:r>
              <a:rPr lang="en-NZ" sz="2800" dirty="0"/>
              <a:t>Energy efficient, low R&amp;M</a:t>
            </a:r>
          </a:p>
          <a:p>
            <a:r>
              <a:rPr lang="en-NZ" sz="2800" dirty="0"/>
              <a:t>Permanent IRR tenancies</a:t>
            </a:r>
          </a:p>
        </p:txBody>
      </p:sp>
      <p:pic>
        <p:nvPicPr>
          <p:cNvPr id="6" name="Content Placeholder 5">
            <a:extLst>
              <a:ext uri="{FF2B5EF4-FFF2-40B4-BE49-F238E27FC236}">
                <a16:creationId xmlns:a16="http://schemas.microsoft.com/office/drawing/2014/main" id="{935FA42B-C2C6-4077-9B8F-300845EB3BE5}"/>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020554" y="1864276"/>
            <a:ext cx="6165881" cy="4255867"/>
          </a:xfrm>
        </p:spPr>
      </p:pic>
      <p:pic>
        <p:nvPicPr>
          <p:cNvPr id="7" name="Picture 6">
            <a:extLst>
              <a:ext uri="{FF2B5EF4-FFF2-40B4-BE49-F238E27FC236}">
                <a16:creationId xmlns:a16="http://schemas.microsoft.com/office/drawing/2014/main" id="{824AA6B5-E9F3-431B-9F6E-E11499EDAAAF}"/>
              </a:ext>
            </a:extLst>
          </p:cNvPr>
          <p:cNvPicPr>
            <a:picLocks noChangeAspect="1"/>
          </p:cNvPicPr>
          <p:nvPr/>
        </p:nvPicPr>
        <p:blipFill>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0" y="6065822"/>
            <a:ext cx="855618" cy="855618"/>
          </a:xfrm>
          <a:prstGeom prst="rect">
            <a:avLst/>
          </a:prstGeom>
        </p:spPr>
      </p:pic>
    </p:spTree>
    <p:extLst>
      <p:ext uri="{BB962C8B-B14F-4D97-AF65-F5344CB8AC3E}">
        <p14:creationId xmlns:p14="http://schemas.microsoft.com/office/powerpoint/2010/main" val="14079524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2BD8C50-FB20-4121-8408-8BE9B08234FF}"/>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5178666" y="2033027"/>
            <a:ext cx="1754704" cy="1754704"/>
          </a:xfrm>
          <a:prstGeom prst="rect">
            <a:avLst/>
          </a:prstGeom>
        </p:spPr>
      </p:pic>
      <p:sp>
        <p:nvSpPr>
          <p:cNvPr id="6" name="TextBox 5">
            <a:extLst>
              <a:ext uri="{FF2B5EF4-FFF2-40B4-BE49-F238E27FC236}">
                <a16:creationId xmlns:a16="http://schemas.microsoft.com/office/drawing/2014/main" id="{268FE11E-6978-4D8C-84DA-E60964EE8728}"/>
              </a:ext>
            </a:extLst>
          </p:cNvPr>
          <p:cNvSpPr txBox="1"/>
          <p:nvPr/>
        </p:nvSpPr>
        <p:spPr>
          <a:xfrm>
            <a:off x="5333047" y="4882093"/>
            <a:ext cx="1640305" cy="923330"/>
          </a:xfrm>
          <a:prstGeom prst="rect">
            <a:avLst/>
          </a:prstGeom>
          <a:noFill/>
        </p:spPr>
        <p:txBody>
          <a:bodyPr wrap="square" rtlCol="0">
            <a:spAutoFit/>
          </a:bodyPr>
          <a:lstStyle/>
          <a:p>
            <a:pPr algn="ctr"/>
            <a:r>
              <a:rPr lang="en-NZ" dirty="0"/>
              <a:t>Kay Fletcher</a:t>
            </a:r>
          </a:p>
          <a:p>
            <a:pPr algn="ctr"/>
            <a:r>
              <a:rPr lang="en-NZ" dirty="0"/>
              <a:t>Chief Executive </a:t>
            </a:r>
          </a:p>
          <a:p>
            <a:pPr algn="ctr"/>
            <a:r>
              <a:rPr lang="en-NZ" dirty="0"/>
              <a:t>Comcare Trust</a:t>
            </a:r>
          </a:p>
        </p:txBody>
      </p:sp>
      <p:pic>
        <p:nvPicPr>
          <p:cNvPr id="7" name="Picture 6" descr="C:\Users\kfletcher\AppData\Local\Microsoft\Windows\Temporary Internet Files\Content.Outlook\KWLF6C1P\Montreal flat.jpg">
            <a:extLst>
              <a:ext uri="{FF2B5EF4-FFF2-40B4-BE49-F238E27FC236}">
                <a16:creationId xmlns:a16="http://schemas.microsoft.com/office/drawing/2014/main" id="{09DCC9D6-9BDE-4A35-8EEB-DE7099AF541B}"/>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7458075" y="1400785"/>
            <a:ext cx="4404409" cy="33356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074" name="Picture 2" descr="Building">
            <a:extLst>
              <a:ext uri="{FF2B5EF4-FFF2-40B4-BE49-F238E27FC236}">
                <a16:creationId xmlns:a16="http://schemas.microsoft.com/office/drawing/2014/main" id="{270D7DF9-B162-4396-9953-DD348AF84D3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9516" y="1400784"/>
            <a:ext cx="4324445" cy="33356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2488756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64" name="Rectangle 63">
            <a:extLst>
              <a:ext uri="{FF2B5EF4-FFF2-40B4-BE49-F238E27FC236}">
                <a16:creationId xmlns:a16="http://schemas.microsoft.com/office/drawing/2014/main" id="{35C3D674-3D59-4E93-80CA-0C0A9095E8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Straight Connector 65">
            <a:extLst>
              <a:ext uri="{FF2B5EF4-FFF2-40B4-BE49-F238E27FC236}">
                <a16:creationId xmlns:a16="http://schemas.microsoft.com/office/drawing/2014/main" id="{C884B8F8-FDC9-498B-9960-5D7260AFCB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417737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a:extLst>
              <a:ext uri="{FF2B5EF4-FFF2-40B4-BE49-F238E27FC236}">
                <a16:creationId xmlns:a16="http://schemas.microsoft.com/office/drawing/2014/main" id="{C969E710-C4A5-4881-A6D1-A35CA6416CCC}"/>
              </a:ext>
            </a:extLst>
          </p:cNvPr>
          <p:cNvSpPr>
            <a:spLocks noGrp="1"/>
          </p:cNvSpPr>
          <p:nvPr>
            <p:ph type="title"/>
          </p:nvPr>
        </p:nvSpPr>
        <p:spPr>
          <a:xfrm>
            <a:off x="1451580" y="804520"/>
            <a:ext cx="4176511" cy="1049235"/>
          </a:xfrm>
        </p:spPr>
        <p:txBody>
          <a:bodyPr>
            <a:normAutofit/>
          </a:bodyPr>
          <a:lstStyle/>
          <a:p>
            <a:r>
              <a:rPr lang="en-NZ"/>
              <a:t>Housing solutions…..</a:t>
            </a:r>
          </a:p>
        </p:txBody>
      </p:sp>
      <p:sp>
        <p:nvSpPr>
          <p:cNvPr id="68" name="Rectangle 67">
            <a:extLst>
              <a:ext uri="{FF2B5EF4-FFF2-40B4-BE49-F238E27FC236}">
                <a16:creationId xmlns:a16="http://schemas.microsoft.com/office/drawing/2014/main" id="{EF2A81E1-BCBE-426B-8C09-33274E6940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27" name="Content Placeholder 2">
            <a:extLst>
              <a:ext uri="{FF2B5EF4-FFF2-40B4-BE49-F238E27FC236}">
                <a16:creationId xmlns:a16="http://schemas.microsoft.com/office/drawing/2014/main" id="{FDF9232F-00C2-41FC-99FA-3B0D304B1E64}"/>
              </a:ext>
            </a:extLst>
          </p:cNvPr>
          <p:cNvSpPr>
            <a:spLocks noGrp="1"/>
          </p:cNvSpPr>
          <p:nvPr>
            <p:ph idx="1"/>
          </p:nvPr>
        </p:nvSpPr>
        <p:spPr>
          <a:xfrm>
            <a:off x="1451580" y="2015732"/>
            <a:ext cx="4644419" cy="3450613"/>
          </a:xfrm>
        </p:spPr>
        <p:txBody>
          <a:bodyPr>
            <a:normAutofit lnSpcReduction="10000"/>
          </a:bodyPr>
          <a:lstStyle/>
          <a:p>
            <a:pPr marL="0" indent="0">
              <a:buNone/>
            </a:pPr>
            <a:endParaRPr lang="en-NZ" dirty="0"/>
          </a:p>
          <a:p>
            <a:pPr marL="0" indent="0">
              <a:buNone/>
            </a:pPr>
            <a:r>
              <a:rPr lang="en-NZ" sz="2400" dirty="0"/>
              <a:t>This session will cover:</a:t>
            </a:r>
          </a:p>
          <a:p>
            <a:r>
              <a:rPr lang="en-NZ" sz="2400" dirty="0"/>
              <a:t>What people tell us</a:t>
            </a:r>
          </a:p>
          <a:p>
            <a:r>
              <a:rPr lang="en-NZ" sz="2400" dirty="0"/>
              <a:t>Examples of what’s possible when you act on this information to design services and solutions in the housing area</a:t>
            </a:r>
          </a:p>
        </p:txBody>
      </p:sp>
      <p:pic>
        <p:nvPicPr>
          <p:cNvPr id="15" name="Picture 14">
            <a:extLst>
              <a:ext uri="{FF2B5EF4-FFF2-40B4-BE49-F238E27FC236}">
                <a16:creationId xmlns:a16="http://schemas.microsoft.com/office/drawing/2014/main" id="{0809FAA9-BB5F-4B91-BA63-E3F30E004DA4}"/>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780178" y="1825826"/>
            <a:ext cx="4381679" cy="3571068"/>
          </a:xfrm>
          <a:prstGeom prst="rect">
            <a:avLst/>
          </a:prstGeom>
        </p:spPr>
      </p:pic>
      <p:pic>
        <p:nvPicPr>
          <p:cNvPr id="70" name="Picture 69">
            <a:extLst>
              <a:ext uri="{FF2B5EF4-FFF2-40B4-BE49-F238E27FC236}">
                <a16:creationId xmlns:a16="http://schemas.microsoft.com/office/drawing/2014/main" id="{39D1DDD4-5BB3-45BA-B9B3-06B62299AD7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72" name="Straight Connector 71">
            <a:extLst>
              <a:ext uri="{FF2B5EF4-FFF2-40B4-BE49-F238E27FC236}">
                <a16:creationId xmlns:a16="http://schemas.microsoft.com/office/drawing/2014/main" id="{A24DAE64-2302-42EA-8239-F2F0775CA5A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54" name="Picture 53">
            <a:extLst>
              <a:ext uri="{FF2B5EF4-FFF2-40B4-BE49-F238E27FC236}">
                <a16:creationId xmlns:a16="http://schemas.microsoft.com/office/drawing/2014/main" id="{1FE864D5-3F01-47FD-B8F7-92172C74CAB8}"/>
              </a:ext>
            </a:extLst>
          </p:cNvPr>
          <p:cNvPicPr>
            <a:picLocks noChangeAspect="1"/>
          </p:cNvPicPr>
          <p:nvPr/>
        </p:nvPicPr>
        <p:blipFill>
          <a:blip r:embed="rId5" cstate="print">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11336382" y="6065822"/>
            <a:ext cx="855618" cy="855618"/>
          </a:xfrm>
          <a:prstGeom prst="rect">
            <a:avLst/>
          </a:prstGeom>
        </p:spPr>
      </p:pic>
    </p:spTree>
    <p:extLst>
      <p:ext uri="{BB962C8B-B14F-4D97-AF65-F5344CB8AC3E}">
        <p14:creationId xmlns:p14="http://schemas.microsoft.com/office/powerpoint/2010/main" val="27892426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2757B256-1CB8-48E2-BFFE-4997AF2CF470}"/>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5476672" y="1029725"/>
            <a:ext cx="5678820" cy="1621181"/>
          </a:xfrm>
        </p:spPr>
      </p:pic>
      <p:pic>
        <p:nvPicPr>
          <p:cNvPr id="2050" name="Picture 2" descr="Comcare Community Housing - cymk">
            <a:extLst>
              <a:ext uri="{FF2B5EF4-FFF2-40B4-BE49-F238E27FC236}">
                <a16:creationId xmlns:a16="http://schemas.microsoft.com/office/drawing/2014/main" id="{9DC4C8E8-4505-4582-BD0C-C11E4F29F0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7655" y="3363329"/>
            <a:ext cx="3574551" cy="24649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9C2D1"/>
                  </a:outerShdw>
                </a:effectLst>
              </a14:hiddenEffects>
            </a:ext>
          </a:extLst>
        </p:spPr>
      </p:pic>
      <p:pic>
        <p:nvPicPr>
          <p:cNvPr id="7" name="Picture 6">
            <a:extLst>
              <a:ext uri="{FF2B5EF4-FFF2-40B4-BE49-F238E27FC236}">
                <a16:creationId xmlns:a16="http://schemas.microsoft.com/office/drawing/2014/main" id="{E6DA06BF-E180-4E13-9868-6D6FAFAA9CF5}"/>
              </a:ext>
            </a:extLst>
          </p:cNvPr>
          <p:cNvPicPr>
            <a:picLocks noChangeAspect="1"/>
          </p:cNvPicPr>
          <p:nvPr/>
        </p:nvPicPr>
        <p:blipFill>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1757815" y="1029725"/>
            <a:ext cx="1610074" cy="1610074"/>
          </a:xfrm>
          <a:prstGeom prst="rect">
            <a:avLst/>
          </a:prstGeom>
        </p:spPr>
      </p:pic>
      <p:sp>
        <p:nvSpPr>
          <p:cNvPr id="6" name="TextBox 5">
            <a:extLst>
              <a:ext uri="{FF2B5EF4-FFF2-40B4-BE49-F238E27FC236}">
                <a16:creationId xmlns:a16="http://schemas.microsoft.com/office/drawing/2014/main" id="{42B7B7C8-E82A-4136-B478-27D442B94905}"/>
              </a:ext>
            </a:extLst>
          </p:cNvPr>
          <p:cNvSpPr txBox="1"/>
          <p:nvPr/>
        </p:nvSpPr>
        <p:spPr>
          <a:xfrm>
            <a:off x="5124261" y="3472417"/>
            <a:ext cx="6572816" cy="2246769"/>
          </a:xfrm>
          <a:prstGeom prst="rect">
            <a:avLst/>
          </a:prstGeom>
          <a:noFill/>
        </p:spPr>
        <p:txBody>
          <a:bodyPr wrap="square" rtlCol="0">
            <a:spAutoFit/>
          </a:bodyPr>
          <a:lstStyle/>
          <a:p>
            <a:r>
              <a:rPr lang="en-NZ" sz="2800" dirty="0"/>
              <a:t>A Mental Health and Addictions Support Service Provider</a:t>
            </a:r>
          </a:p>
          <a:p>
            <a:endParaRPr lang="en-NZ" sz="2800" dirty="0"/>
          </a:p>
          <a:p>
            <a:r>
              <a:rPr lang="en-NZ" sz="2800" dirty="0"/>
              <a:t>A specialist Registered Community Housing Provider (CHP)</a:t>
            </a:r>
          </a:p>
        </p:txBody>
      </p:sp>
    </p:spTree>
    <p:extLst>
      <p:ext uri="{BB962C8B-B14F-4D97-AF65-F5344CB8AC3E}">
        <p14:creationId xmlns:p14="http://schemas.microsoft.com/office/powerpoint/2010/main" val="35673642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8C646-A13C-4557-A0AB-4C5427B4390D}"/>
              </a:ext>
            </a:extLst>
          </p:cNvPr>
          <p:cNvSpPr>
            <a:spLocks noGrp="1"/>
          </p:cNvSpPr>
          <p:nvPr>
            <p:ph type="title"/>
          </p:nvPr>
        </p:nvSpPr>
        <p:spPr/>
        <p:txBody>
          <a:bodyPr/>
          <a:lstStyle/>
          <a:p>
            <a:r>
              <a:rPr lang="en-NZ" dirty="0"/>
              <a:t>Comcare credentials in the housing space</a:t>
            </a:r>
          </a:p>
        </p:txBody>
      </p:sp>
      <p:sp>
        <p:nvSpPr>
          <p:cNvPr id="3" name="TextBox 2">
            <a:extLst>
              <a:ext uri="{FF2B5EF4-FFF2-40B4-BE49-F238E27FC236}">
                <a16:creationId xmlns:a16="http://schemas.microsoft.com/office/drawing/2014/main" id="{CE7CFA5E-BCAD-477E-944A-40BC24D0C43E}"/>
              </a:ext>
            </a:extLst>
          </p:cNvPr>
          <p:cNvSpPr txBox="1"/>
          <p:nvPr/>
        </p:nvSpPr>
        <p:spPr>
          <a:xfrm>
            <a:off x="1138758" y="1935212"/>
            <a:ext cx="7054747" cy="3785652"/>
          </a:xfrm>
          <a:prstGeom prst="rect">
            <a:avLst/>
          </a:prstGeom>
          <a:noFill/>
        </p:spPr>
        <p:txBody>
          <a:bodyPr wrap="square" rtlCol="0">
            <a:spAutoFit/>
          </a:bodyPr>
          <a:lstStyle/>
          <a:p>
            <a:r>
              <a:rPr lang="en-NZ" sz="2400" dirty="0"/>
              <a:t>Comcare provides:</a:t>
            </a:r>
          </a:p>
          <a:p>
            <a:pPr marL="285750" indent="-285750">
              <a:buFont typeface="Arial" panose="020B0604020202020204" pitchFamily="34" charset="0"/>
              <a:buChar char="•"/>
            </a:pPr>
            <a:r>
              <a:rPr lang="en-NZ" sz="2400" dirty="0"/>
              <a:t>133 permanent tenancies </a:t>
            </a:r>
          </a:p>
          <a:p>
            <a:pPr marL="285750" indent="-285750">
              <a:buFont typeface="Arial" panose="020B0604020202020204" pitchFamily="34" charset="0"/>
              <a:buChar char="•"/>
            </a:pPr>
            <a:r>
              <a:rPr lang="en-NZ" sz="2400" dirty="0"/>
              <a:t>An additional 65 transitional housing flats/homes, housing 246 people last year</a:t>
            </a:r>
          </a:p>
          <a:p>
            <a:pPr marL="285750" indent="-285750">
              <a:buFont typeface="Arial" panose="020B0604020202020204" pitchFamily="34" charset="0"/>
              <a:buChar char="•"/>
            </a:pPr>
            <a:r>
              <a:rPr lang="en-NZ" sz="2400" dirty="0"/>
              <a:t>Has built 83 single flats in the past 8 years across 16 sites</a:t>
            </a:r>
          </a:p>
          <a:p>
            <a:pPr marL="285750" indent="-285750">
              <a:buFont typeface="Arial" panose="020B0604020202020204" pitchFamily="34" charset="0"/>
              <a:buChar char="•"/>
            </a:pPr>
            <a:r>
              <a:rPr lang="en-NZ" sz="2400" dirty="0"/>
              <a:t>Has 3 x 4 single person flat complexes under construction today</a:t>
            </a:r>
          </a:p>
          <a:p>
            <a:pPr marL="285750" indent="-285750">
              <a:buFont typeface="Arial" panose="020B0604020202020204" pitchFamily="34" charset="0"/>
              <a:buChar char="•"/>
            </a:pPr>
            <a:r>
              <a:rPr lang="en-NZ" sz="2400" dirty="0"/>
              <a:t>Provides Housing Support services for an additional 480 people a year</a:t>
            </a:r>
          </a:p>
        </p:txBody>
      </p:sp>
      <p:pic>
        <p:nvPicPr>
          <p:cNvPr id="4098" name="Picture 2" descr="Image result for cartoon crowd images">
            <a:extLst>
              <a:ext uri="{FF2B5EF4-FFF2-40B4-BE49-F238E27FC236}">
                <a16:creationId xmlns:a16="http://schemas.microsoft.com/office/drawing/2014/main" id="{141B3DD0-587D-4034-B322-89AEA7AFA2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8315" y="2329005"/>
            <a:ext cx="3597337" cy="314024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27003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36DDAE-EFB3-4E5F-87FF-0DDCDF6597DD}"/>
              </a:ext>
            </a:extLst>
          </p:cNvPr>
          <p:cNvSpPr>
            <a:spLocks noGrp="1"/>
          </p:cNvSpPr>
          <p:nvPr>
            <p:ph type="title"/>
          </p:nvPr>
        </p:nvSpPr>
        <p:spPr>
          <a:xfrm>
            <a:off x="1467853" y="804519"/>
            <a:ext cx="9587001" cy="1481481"/>
          </a:xfrm>
        </p:spPr>
        <p:txBody>
          <a:bodyPr>
            <a:normAutofit fontScale="90000"/>
          </a:bodyPr>
          <a:lstStyle/>
          <a:p>
            <a:r>
              <a:rPr lang="en-NZ" sz="2700" dirty="0"/>
              <a:t>housing significantly impacts on peoples wellbeing and long term stability…. more than any other non clinical element</a:t>
            </a:r>
            <a:br>
              <a:rPr lang="en-NZ" dirty="0"/>
            </a:br>
            <a:endParaRPr lang="en-NZ" dirty="0"/>
          </a:p>
        </p:txBody>
      </p:sp>
      <p:sp>
        <p:nvSpPr>
          <p:cNvPr id="3" name="Content Placeholder 2">
            <a:extLst>
              <a:ext uri="{FF2B5EF4-FFF2-40B4-BE49-F238E27FC236}">
                <a16:creationId xmlns:a16="http://schemas.microsoft.com/office/drawing/2014/main" id="{8ADF4E1F-0D39-4BCA-B162-453AA83ED648}"/>
              </a:ext>
            </a:extLst>
          </p:cNvPr>
          <p:cNvSpPr>
            <a:spLocks noGrp="1"/>
          </p:cNvSpPr>
          <p:nvPr>
            <p:ph sz="half" idx="4294967295"/>
          </p:nvPr>
        </p:nvSpPr>
        <p:spPr>
          <a:xfrm>
            <a:off x="2221483" y="3110230"/>
            <a:ext cx="2839453" cy="1874002"/>
          </a:xfrm>
        </p:spPr>
        <p:txBody>
          <a:bodyPr>
            <a:noAutofit/>
          </a:bodyPr>
          <a:lstStyle/>
          <a:p>
            <a:pPr marL="0" indent="0">
              <a:buNone/>
            </a:pPr>
            <a:endParaRPr lang="en-NZ" sz="2800" dirty="0"/>
          </a:p>
          <a:p>
            <a:pPr marL="457200" lvl="1" indent="0">
              <a:buNone/>
            </a:pPr>
            <a:endParaRPr lang="en-NZ" sz="2800" dirty="0"/>
          </a:p>
        </p:txBody>
      </p:sp>
      <p:pic>
        <p:nvPicPr>
          <p:cNvPr id="4" name="Picture 3">
            <a:extLst>
              <a:ext uri="{FF2B5EF4-FFF2-40B4-BE49-F238E27FC236}">
                <a16:creationId xmlns:a16="http://schemas.microsoft.com/office/drawing/2014/main" id="{2879FD54-E62A-48F7-B674-125DBAAC0A4D}"/>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1336382" y="6065822"/>
            <a:ext cx="855618" cy="855618"/>
          </a:xfrm>
          <a:prstGeom prst="rect">
            <a:avLst/>
          </a:prstGeom>
        </p:spPr>
      </p:pic>
      <p:pic>
        <p:nvPicPr>
          <p:cNvPr id="8" name="Picture 7">
            <a:extLst>
              <a:ext uri="{FF2B5EF4-FFF2-40B4-BE49-F238E27FC236}">
                <a16:creationId xmlns:a16="http://schemas.microsoft.com/office/drawing/2014/main" id="{E29DED45-9568-45B9-9D1E-E3678691601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8583" y="2708402"/>
            <a:ext cx="4453117" cy="2591286"/>
          </a:xfrm>
          <a:prstGeom prst="rect">
            <a:avLst/>
          </a:prstGeom>
        </p:spPr>
      </p:pic>
      <p:sp>
        <p:nvSpPr>
          <p:cNvPr id="9" name="TextBox 8">
            <a:extLst>
              <a:ext uri="{FF2B5EF4-FFF2-40B4-BE49-F238E27FC236}">
                <a16:creationId xmlns:a16="http://schemas.microsoft.com/office/drawing/2014/main" id="{47C3902D-7F8D-4AA4-BA75-64CB55C2C8CF}"/>
              </a:ext>
            </a:extLst>
          </p:cNvPr>
          <p:cNvSpPr txBox="1"/>
          <p:nvPr/>
        </p:nvSpPr>
        <p:spPr>
          <a:xfrm>
            <a:off x="6261353" y="2622032"/>
            <a:ext cx="4844552" cy="2677656"/>
          </a:xfrm>
          <a:prstGeom prst="rect">
            <a:avLst/>
          </a:prstGeom>
          <a:noFill/>
        </p:spPr>
        <p:txBody>
          <a:bodyPr wrap="square" rtlCol="0">
            <a:spAutoFit/>
          </a:bodyPr>
          <a:lstStyle/>
          <a:p>
            <a:r>
              <a:rPr lang="en-NZ" sz="2400" dirty="0"/>
              <a:t>Taking what we knew about the fundamental importance of housing, and the consistently negative experiences and stories from people we worked with, we stepped fully into the housing space to make the changes we wished to see…</a:t>
            </a:r>
          </a:p>
        </p:txBody>
      </p:sp>
    </p:spTree>
    <p:extLst>
      <p:ext uri="{BB962C8B-B14F-4D97-AF65-F5344CB8AC3E}">
        <p14:creationId xmlns:p14="http://schemas.microsoft.com/office/powerpoint/2010/main" val="3130113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DCE16B-4B30-4274-9ACE-ADAA4F11E53A}"/>
              </a:ext>
            </a:extLst>
          </p:cNvPr>
          <p:cNvSpPr>
            <a:spLocks noGrp="1"/>
          </p:cNvSpPr>
          <p:nvPr>
            <p:ph idx="4294967295"/>
          </p:nvPr>
        </p:nvSpPr>
        <p:spPr>
          <a:xfrm>
            <a:off x="3717758" y="1350310"/>
            <a:ext cx="8186954" cy="4397375"/>
          </a:xfrm>
        </p:spPr>
        <p:txBody>
          <a:bodyPr>
            <a:normAutofit fontScale="92500" lnSpcReduction="20000"/>
          </a:bodyPr>
          <a:lstStyle/>
          <a:p>
            <a:r>
              <a:rPr lang="en-NZ" sz="2400" dirty="0"/>
              <a:t>Each time I get unwell I lose everything.   My flat, my belongings, sometimes friends and family end up sorting it.   I end up in just more debt to MSD.  I end up feeling down and cant see a way back.</a:t>
            </a:r>
          </a:p>
          <a:p>
            <a:r>
              <a:rPr lang="en-NZ" sz="2400" dirty="0"/>
              <a:t>I hate those big complexes of flats you get put in. Scary places with lots of people with troubles like me or using it as a place to trade.  I wish I could live in a normal flat but I can’t afford it any more….I used to be able to but now that’s not an option.</a:t>
            </a:r>
          </a:p>
          <a:p>
            <a:r>
              <a:rPr lang="en-NZ" sz="2400" dirty="0"/>
              <a:t>I hate having no privacy outside, or no quiet outside spaces to go to.  The flats are usually pretty grotty but I guess that’s all there is for people like me. People think I cant look after a nice place, but I’ve never had one to try.</a:t>
            </a:r>
          </a:p>
        </p:txBody>
      </p:sp>
      <p:sp>
        <p:nvSpPr>
          <p:cNvPr id="2" name="Title 1">
            <a:extLst>
              <a:ext uri="{FF2B5EF4-FFF2-40B4-BE49-F238E27FC236}">
                <a16:creationId xmlns:a16="http://schemas.microsoft.com/office/drawing/2014/main" id="{886B1C86-67F4-4EA8-89A9-EB9DE56AA631}"/>
              </a:ext>
            </a:extLst>
          </p:cNvPr>
          <p:cNvSpPr>
            <a:spLocks noGrp="1"/>
          </p:cNvSpPr>
          <p:nvPr>
            <p:ph type="title" idx="4294967295"/>
          </p:nvPr>
        </p:nvSpPr>
        <p:spPr>
          <a:xfrm>
            <a:off x="3952893" y="489604"/>
            <a:ext cx="9604375" cy="1049337"/>
          </a:xfrm>
        </p:spPr>
        <p:txBody>
          <a:bodyPr/>
          <a:lstStyle/>
          <a:p>
            <a:r>
              <a:rPr lang="en-NZ" dirty="0"/>
              <a:t>What people shared with us  </a:t>
            </a:r>
          </a:p>
        </p:txBody>
      </p:sp>
      <p:pic>
        <p:nvPicPr>
          <p:cNvPr id="7" name="Picture 6">
            <a:extLst>
              <a:ext uri="{FF2B5EF4-FFF2-40B4-BE49-F238E27FC236}">
                <a16:creationId xmlns:a16="http://schemas.microsoft.com/office/drawing/2014/main" id="{1D45FED8-21B6-4553-B9EF-FD1385BD2336}"/>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1389258" y="6123191"/>
            <a:ext cx="802741" cy="802741"/>
          </a:xfrm>
          <a:prstGeom prst="rect">
            <a:avLst/>
          </a:prstGeom>
        </p:spPr>
      </p:pic>
      <p:pic>
        <p:nvPicPr>
          <p:cNvPr id="8" name="Picture 7">
            <a:extLst>
              <a:ext uri="{FF2B5EF4-FFF2-40B4-BE49-F238E27FC236}">
                <a16:creationId xmlns:a16="http://schemas.microsoft.com/office/drawing/2014/main" id="{20A71355-5DD4-4CA7-9F4C-4EB29D3B0788}"/>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0" y="2073819"/>
            <a:ext cx="3272353" cy="2010065"/>
          </a:xfrm>
          <a:prstGeom prst="rect">
            <a:avLst/>
          </a:prstGeom>
        </p:spPr>
      </p:pic>
      <p:pic>
        <p:nvPicPr>
          <p:cNvPr id="9" name="Picture 8">
            <a:extLst>
              <a:ext uri="{FF2B5EF4-FFF2-40B4-BE49-F238E27FC236}">
                <a16:creationId xmlns:a16="http://schemas.microsoft.com/office/drawing/2014/main" id="{9F7715CA-B851-44AB-AA63-B69C4E4EF584}"/>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0" y="0"/>
            <a:ext cx="3272352" cy="2073819"/>
          </a:xfrm>
          <a:prstGeom prst="rect">
            <a:avLst/>
          </a:prstGeom>
        </p:spPr>
      </p:pic>
      <p:pic>
        <p:nvPicPr>
          <p:cNvPr id="10" name="Picture 9">
            <a:extLst>
              <a:ext uri="{FF2B5EF4-FFF2-40B4-BE49-F238E27FC236}">
                <a16:creationId xmlns:a16="http://schemas.microsoft.com/office/drawing/2014/main" id="{DF2E9AF5-BCE5-4902-8775-493EF406F70B}"/>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47606" y="4083884"/>
            <a:ext cx="3319958" cy="2039307"/>
          </a:xfrm>
          <a:prstGeom prst="rect">
            <a:avLst/>
          </a:prstGeom>
        </p:spPr>
      </p:pic>
    </p:spTree>
    <p:extLst>
      <p:ext uri="{BB962C8B-B14F-4D97-AF65-F5344CB8AC3E}">
        <p14:creationId xmlns:p14="http://schemas.microsoft.com/office/powerpoint/2010/main" val="22755268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70" name="Rectangle 69">
            <a:extLst>
              <a:ext uri="{FF2B5EF4-FFF2-40B4-BE49-F238E27FC236}">
                <a16:creationId xmlns:a16="http://schemas.microsoft.com/office/drawing/2014/main" id="{1CE580D1-F917-4567-AFB4-99AA9B52AD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2" name="Picture 71">
            <a:extLst>
              <a:ext uri="{FF2B5EF4-FFF2-40B4-BE49-F238E27FC236}">
                <a16:creationId xmlns:a16="http://schemas.microsoft.com/office/drawing/2014/main" id="{1F5620B8-A2D8-4568-B566-F0453A0D916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74" name="Straight Connector 73">
            <a:extLst>
              <a:ext uri="{FF2B5EF4-FFF2-40B4-BE49-F238E27FC236}">
                <a16:creationId xmlns:a16="http://schemas.microsoft.com/office/drawing/2014/main" id="{1C7D2BA4-4B7A-4596-8BCC-5CF71542389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C9D4B225-18E9-4C5B-94D8-2ABE6D161E4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78" name="Rectangle 77">
            <a:extLst>
              <a:ext uri="{FF2B5EF4-FFF2-40B4-BE49-F238E27FC236}">
                <a16:creationId xmlns:a16="http://schemas.microsoft.com/office/drawing/2014/main" id="{E8E51B09-2B9E-4D82-A5F8-29F85CBE20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59240118-40F3-4A1C-85DC-4E58525CB6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grpSp>
        <p:nvGrpSpPr>
          <p:cNvPr id="82" name="Group 81">
            <a:extLst>
              <a:ext uri="{FF2B5EF4-FFF2-40B4-BE49-F238E27FC236}">
                <a16:creationId xmlns:a16="http://schemas.microsoft.com/office/drawing/2014/main" id="{C269951F-7B8C-4336-BC68-9BA9843CEDA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32239" y="482171"/>
            <a:ext cx="4074533" cy="5149101"/>
            <a:chOff x="7463259" y="583365"/>
            <a:chExt cx="4074533" cy="5181928"/>
          </a:xfrm>
        </p:grpSpPr>
        <p:sp>
          <p:nvSpPr>
            <p:cNvPr id="83" name="Rectangle 82">
              <a:extLst>
                <a:ext uri="{FF2B5EF4-FFF2-40B4-BE49-F238E27FC236}">
                  <a16:creationId xmlns:a16="http://schemas.microsoft.com/office/drawing/2014/main" id="{CFD48101-E230-4669-8C1B-39BAAB2BBE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463259" y="583365"/>
              <a:ext cx="4074533" cy="5181928"/>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A18FA112-D8F0-41D3-9171-B0A3110E2A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76318" y="915807"/>
              <a:ext cx="3450289" cy="4494927"/>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86" name="Straight Connector 85">
            <a:extLst>
              <a:ext uri="{FF2B5EF4-FFF2-40B4-BE49-F238E27FC236}">
                <a16:creationId xmlns:a16="http://schemas.microsoft.com/office/drawing/2014/main" id="{A9087EE4-E285-4C8E-AC5F-CAE7D1FDE36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190359" y="1847088"/>
            <a:ext cx="5548039"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a:extLst>
              <a:ext uri="{FF2B5EF4-FFF2-40B4-BE49-F238E27FC236}">
                <a16:creationId xmlns:a16="http://schemas.microsoft.com/office/drawing/2014/main" id="{A30578B0-202E-4D42-A7A2-9812D575E98B}"/>
              </a:ext>
            </a:extLst>
          </p:cNvPr>
          <p:cNvSpPr>
            <a:spLocks noGrp="1"/>
          </p:cNvSpPr>
          <p:nvPr>
            <p:ph type="title" idx="4294967295"/>
          </p:nvPr>
        </p:nvSpPr>
        <p:spPr>
          <a:xfrm>
            <a:off x="5188043" y="804520"/>
            <a:ext cx="5550355" cy="1049235"/>
          </a:xfrm>
        </p:spPr>
        <p:txBody>
          <a:bodyPr vert="horz" lIns="91440" tIns="45720" rIns="91440" bIns="45720" rtlCol="0" anchor="t">
            <a:normAutofit/>
          </a:bodyPr>
          <a:lstStyle/>
          <a:p>
            <a:r>
              <a:rPr lang="en-US"/>
              <a:t>And ……</a:t>
            </a:r>
          </a:p>
        </p:txBody>
      </p:sp>
      <p:pic>
        <p:nvPicPr>
          <p:cNvPr id="9" name="Picture 8">
            <a:extLst>
              <a:ext uri="{FF2B5EF4-FFF2-40B4-BE49-F238E27FC236}">
                <a16:creationId xmlns:a16="http://schemas.microsoft.com/office/drawing/2014/main" id="{FC27FBE4-9D75-403F-B87C-3E5334C9BD59}"/>
              </a:ext>
            </a:extLst>
          </p:cNvPr>
          <p:cNvPicPr>
            <a:picLocks noChangeAspect="1"/>
          </p:cNvPicPr>
          <p:nvPr/>
        </p:nvPicPr>
        <p:blipFill rotWithShape="1">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32837" r="18836"/>
          <a:stretch/>
        </p:blipFill>
        <p:spPr>
          <a:xfrm>
            <a:off x="1285438" y="1116345"/>
            <a:ext cx="2799103" cy="3866172"/>
          </a:xfrm>
          <a:prstGeom prst="rect">
            <a:avLst/>
          </a:prstGeom>
        </p:spPr>
      </p:pic>
      <p:sp>
        <p:nvSpPr>
          <p:cNvPr id="38" name="Content Placeholder 2">
            <a:extLst>
              <a:ext uri="{FF2B5EF4-FFF2-40B4-BE49-F238E27FC236}">
                <a16:creationId xmlns:a16="http://schemas.microsoft.com/office/drawing/2014/main" id="{9A25829A-4917-47DB-9B06-DDEA583DE6A6}"/>
              </a:ext>
            </a:extLst>
          </p:cNvPr>
          <p:cNvSpPr>
            <a:spLocks noGrp="1"/>
          </p:cNvSpPr>
          <p:nvPr>
            <p:ph idx="4294967295"/>
          </p:nvPr>
        </p:nvSpPr>
        <p:spPr>
          <a:xfrm>
            <a:off x="5110926" y="1853755"/>
            <a:ext cx="5704587" cy="3450613"/>
          </a:xfrm>
        </p:spPr>
        <p:txBody>
          <a:bodyPr vert="horz" lIns="91440" tIns="45720" rIns="91440" bIns="45720" rtlCol="0" anchor="t">
            <a:noAutofit/>
          </a:bodyPr>
          <a:lstStyle/>
          <a:p>
            <a:r>
              <a:rPr lang="en-US" sz="2400" dirty="0"/>
              <a:t>No-one really wants to hear my real story or hear what I want.   </a:t>
            </a:r>
          </a:p>
          <a:p>
            <a:r>
              <a:rPr lang="en-US" sz="2400" dirty="0"/>
              <a:t>Trauma/pain talk seems to scare support staff and clinicians.   I don’t talk about stuff anymore as people just offer me meds.</a:t>
            </a:r>
          </a:p>
          <a:p>
            <a:r>
              <a:rPr lang="en-US" sz="2400" dirty="0"/>
              <a:t>It’s not rocket science. I want what you want…a home, a job and people who care about me</a:t>
            </a:r>
          </a:p>
        </p:txBody>
      </p:sp>
      <p:pic>
        <p:nvPicPr>
          <p:cNvPr id="88" name="Picture 87">
            <a:extLst>
              <a:ext uri="{FF2B5EF4-FFF2-40B4-BE49-F238E27FC236}">
                <a16:creationId xmlns:a16="http://schemas.microsoft.com/office/drawing/2014/main" id="{DD8AF6BD-5D32-4F8F-98B6-05F8A4390CB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90" name="Straight Connector 89">
            <a:extLst>
              <a:ext uri="{FF2B5EF4-FFF2-40B4-BE49-F238E27FC236}">
                <a16:creationId xmlns:a16="http://schemas.microsoft.com/office/drawing/2014/main" id="{B47013E4-D33D-425E-B32E-DE7D5CB5F30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8910C0F6-CE34-40F0-88CF-439FFDBD9FDC}"/>
              </a:ext>
            </a:extLst>
          </p:cNvPr>
          <p:cNvPicPr>
            <a:picLocks noChangeAspect="1"/>
          </p:cNvPicPr>
          <p:nvPr/>
        </p:nvPicPr>
        <p:blipFill>
          <a:blip r:embed="rId6" cstate="print">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0" y="6055259"/>
            <a:ext cx="802741" cy="802741"/>
          </a:xfrm>
          <a:prstGeom prst="rect">
            <a:avLst/>
          </a:prstGeom>
        </p:spPr>
      </p:pic>
    </p:spTree>
    <p:extLst>
      <p:ext uri="{BB962C8B-B14F-4D97-AF65-F5344CB8AC3E}">
        <p14:creationId xmlns:p14="http://schemas.microsoft.com/office/powerpoint/2010/main" val="1152797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983174-0C65-425F-85B3-BD76FA77915E}"/>
              </a:ext>
            </a:extLst>
          </p:cNvPr>
          <p:cNvSpPr>
            <a:spLocks noGrp="1"/>
          </p:cNvSpPr>
          <p:nvPr>
            <p:ph type="title"/>
          </p:nvPr>
        </p:nvSpPr>
        <p:spPr/>
        <p:txBody>
          <a:bodyPr/>
          <a:lstStyle/>
          <a:p>
            <a:r>
              <a:rPr lang="en-NZ" dirty="0"/>
              <a:t>Staff TELL US</a:t>
            </a:r>
          </a:p>
        </p:txBody>
      </p:sp>
      <p:sp>
        <p:nvSpPr>
          <p:cNvPr id="3" name="Content Placeholder 2">
            <a:extLst>
              <a:ext uri="{FF2B5EF4-FFF2-40B4-BE49-F238E27FC236}">
                <a16:creationId xmlns:a16="http://schemas.microsoft.com/office/drawing/2014/main" id="{E3875E4E-C671-4359-9E34-00C1138D121A}"/>
              </a:ext>
            </a:extLst>
          </p:cNvPr>
          <p:cNvSpPr>
            <a:spLocks noGrp="1"/>
          </p:cNvSpPr>
          <p:nvPr>
            <p:ph idx="1"/>
          </p:nvPr>
        </p:nvSpPr>
        <p:spPr>
          <a:xfrm>
            <a:off x="1137146" y="1853754"/>
            <a:ext cx="10071044" cy="4282727"/>
          </a:xfrm>
        </p:spPr>
        <p:txBody>
          <a:bodyPr>
            <a:normAutofit fontScale="92500" lnSpcReduction="20000"/>
          </a:bodyPr>
          <a:lstStyle/>
          <a:p>
            <a:r>
              <a:rPr lang="en-NZ" sz="2800" dirty="0"/>
              <a:t>Poverty seems as much the problem as mental illness or addictions</a:t>
            </a:r>
          </a:p>
          <a:p>
            <a:r>
              <a:rPr lang="en-NZ" sz="2800"/>
              <a:t>I often </a:t>
            </a:r>
            <a:r>
              <a:rPr lang="en-NZ" sz="2800" dirty="0"/>
              <a:t>see people not being encouraged to take on a challenge, in case it adds stress and destabilises them…but that’s the real world if you want to achieve in life.</a:t>
            </a:r>
          </a:p>
          <a:p>
            <a:r>
              <a:rPr lang="en-NZ" sz="2800" dirty="0"/>
              <a:t>The way people are treated by welfare services is awful and it feels worse to me when it improves when I advocate /accompany them…what does that say to them…</a:t>
            </a:r>
          </a:p>
          <a:p>
            <a:r>
              <a:rPr lang="en-NZ" sz="2800" dirty="0"/>
              <a:t>The “system” is really complex.   No normal person could navigate it let alone someone unwell or vulnerable…who is the system designed for?  </a:t>
            </a:r>
          </a:p>
          <a:p>
            <a:endParaRPr lang="en-NZ" dirty="0"/>
          </a:p>
        </p:txBody>
      </p:sp>
      <p:pic>
        <p:nvPicPr>
          <p:cNvPr id="4" name="Picture 3">
            <a:extLst>
              <a:ext uri="{FF2B5EF4-FFF2-40B4-BE49-F238E27FC236}">
                <a16:creationId xmlns:a16="http://schemas.microsoft.com/office/drawing/2014/main" id="{C0C9C6B5-F42E-4B55-B1EE-7DB83F9CB84F}"/>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1389259" y="6055259"/>
            <a:ext cx="802741" cy="802741"/>
          </a:xfrm>
          <a:prstGeom prst="rect">
            <a:avLst/>
          </a:prstGeom>
        </p:spPr>
      </p:pic>
    </p:spTree>
    <p:extLst>
      <p:ext uri="{BB962C8B-B14F-4D97-AF65-F5344CB8AC3E}">
        <p14:creationId xmlns:p14="http://schemas.microsoft.com/office/powerpoint/2010/main" val="7686953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BB524-5743-4823-9594-5A233BCFA57A}"/>
              </a:ext>
            </a:extLst>
          </p:cNvPr>
          <p:cNvSpPr>
            <a:spLocks noGrp="1"/>
          </p:cNvSpPr>
          <p:nvPr>
            <p:ph type="title"/>
          </p:nvPr>
        </p:nvSpPr>
        <p:spPr>
          <a:xfrm>
            <a:off x="1451579" y="804519"/>
            <a:ext cx="9603275" cy="1049235"/>
          </a:xfrm>
        </p:spPr>
        <p:txBody>
          <a:bodyPr>
            <a:normAutofit/>
          </a:bodyPr>
          <a:lstStyle/>
          <a:p>
            <a:r>
              <a:rPr lang="en-NZ" dirty="0"/>
              <a:t>Examples of Success by responding to what people said would assist them</a:t>
            </a:r>
          </a:p>
        </p:txBody>
      </p:sp>
      <p:sp>
        <p:nvSpPr>
          <p:cNvPr id="3" name="Content Placeholder 2">
            <a:extLst>
              <a:ext uri="{FF2B5EF4-FFF2-40B4-BE49-F238E27FC236}">
                <a16:creationId xmlns:a16="http://schemas.microsoft.com/office/drawing/2014/main" id="{F961D392-D857-48CD-9545-5E13A06DEF2E}"/>
              </a:ext>
            </a:extLst>
          </p:cNvPr>
          <p:cNvSpPr>
            <a:spLocks noGrp="1"/>
          </p:cNvSpPr>
          <p:nvPr>
            <p:ph idx="1"/>
          </p:nvPr>
        </p:nvSpPr>
        <p:spPr>
          <a:xfrm>
            <a:off x="1451579" y="2015734"/>
            <a:ext cx="6897942" cy="3450613"/>
          </a:xfrm>
        </p:spPr>
        <p:txBody>
          <a:bodyPr>
            <a:noAutofit/>
          </a:bodyPr>
          <a:lstStyle/>
          <a:p>
            <a:r>
              <a:rPr lang="en-NZ" sz="2800" dirty="0"/>
              <a:t>Housing First</a:t>
            </a:r>
          </a:p>
          <a:p>
            <a:r>
              <a:rPr lang="en-NZ" sz="2800" dirty="0"/>
              <a:t>Housing Support Services including Home Rescue / Sustaining Tenancies work</a:t>
            </a:r>
          </a:p>
          <a:p>
            <a:r>
              <a:rPr lang="en-NZ" sz="2800" dirty="0"/>
              <a:t>Residential (Recovery) Services</a:t>
            </a:r>
          </a:p>
          <a:p>
            <a:r>
              <a:rPr lang="en-NZ" sz="2800" dirty="0"/>
              <a:t>Social Housing</a:t>
            </a:r>
          </a:p>
        </p:txBody>
      </p:sp>
      <p:pic>
        <p:nvPicPr>
          <p:cNvPr id="4" name="Picture 3">
            <a:extLst>
              <a:ext uri="{FF2B5EF4-FFF2-40B4-BE49-F238E27FC236}">
                <a16:creationId xmlns:a16="http://schemas.microsoft.com/office/drawing/2014/main" id="{614A266F-4F10-4C50-A1F7-4889CA657DB3}"/>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8349521" y="2584622"/>
            <a:ext cx="2705333" cy="2705333"/>
          </a:xfrm>
          <a:prstGeom prst="rect">
            <a:avLst/>
          </a:prstGeom>
        </p:spPr>
      </p:pic>
    </p:spTree>
    <p:extLst>
      <p:ext uri="{BB962C8B-B14F-4D97-AF65-F5344CB8AC3E}">
        <p14:creationId xmlns:p14="http://schemas.microsoft.com/office/powerpoint/2010/main" val="2465648946"/>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TotalTime>
  <Words>774</Words>
  <Application>Microsoft Macintosh PowerPoint</Application>
  <PresentationFormat>Widescreen</PresentationFormat>
  <Paragraphs>75</Paragraphs>
  <Slides>15</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Gill Sans MT</vt:lpstr>
      <vt:lpstr>Montserrat</vt:lpstr>
      <vt:lpstr>Gallery</vt:lpstr>
      <vt:lpstr>Housing Solutions</vt:lpstr>
      <vt:lpstr>Housing solutions…..</vt:lpstr>
      <vt:lpstr>PowerPoint Presentation</vt:lpstr>
      <vt:lpstr>Comcare credentials in the housing space</vt:lpstr>
      <vt:lpstr>housing significantly impacts on peoples wellbeing and long term stability…. more than any other non clinical element </vt:lpstr>
      <vt:lpstr>What people shared with us  </vt:lpstr>
      <vt:lpstr>And ……</vt:lpstr>
      <vt:lpstr>Staff TELL US</vt:lpstr>
      <vt:lpstr>Examples of Success by responding to what people said would assist them</vt:lpstr>
      <vt:lpstr>Housing first principles inform all housing approaches, not just those for the long term homeless</vt:lpstr>
      <vt:lpstr>Christchurch Housing First</vt:lpstr>
      <vt:lpstr>Housing support services: responding to what we heard about repeated loss and the importance of a Home as fundamental to wellbeing</vt:lpstr>
      <vt:lpstr>Alternate model of residential support</vt:lpstr>
      <vt:lpstr>Social (public) housing:   a community housing provider response to what people told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Housing Solutions</dc:title>
  <dc:creator>Kay Fletcher</dc:creator>
  <cp:lastModifiedBy>Dean Bradley</cp:lastModifiedBy>
  <cp:revision>17</cp:revision>
  <cp:lastPrinted>2018-10-29T02:44:00Z</cp:lastPrinted>
  <dcterms:created xsi:type="dcterms:W3CDTF">2018-10-29T02:01:21Z</dcterms:created>
  <dcterms:modified xsi:type="dcterms:W3CDTF">2018-10-30T03:45:44Z</dcterms:modified>
</cp:coreProperties>
</file>