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handoutMasterIdLst>
    <p:handoutMasterId r:id="rId24"/>
  </p:handoutMasterIdLst>
  <p:sldIdLst>
    <p:sldId id="256" r:id="rId5"/>
    <p:sldId id="266" r:id="rId6"/>
    <p:sldId id="287" r:id="rId7"/>
    <p:sldId id="268" r:id="rId8"/>
    <p:sldId id="271" r:id="rId9"/>
    <p:sldId id="270" r:id="rId10"/>
    <p:sldId id="289" r:id="rId11"/>
    <p:sldId id="267" r:id="rId12"/>
    <p:sldId id="275" r:id="rId13"/>
    <p:sldId id="281" r:id="rId14"/>
    <p:sldId id="280" r:id="rId15"/>
    <p:sldId id="283" r:id="rId16"/>
    <p:sldId id="284" r:id="rId17"/>
    <p:sldId id="285" r:id="rId18"/>
    <p:sldId id="276" r:id="rId19"/>
    <p:sldId id="261" r:id="rId20"/>
    <p:sldId id="290" r:id="rId21"/>
    <p:sldId id="288" r:id="rId22"/>
  </p:sldIdLst>
  <p:sldSz cx="9144000" cy="5143500" type="screen16x9"/>
  <p:notesSz cx="6797675" cy="9926638"/>
  <p:defaultTextStyle>
    <a:defPPr>
      <a:defRPr lang="en-US"/>
    </a:defPPr>
    <a:lvl1pPr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Calibri" pitchFamily="34" charset="0"/>
        <a:ea typeface="ＭＳ Ｐゴシック"/>
        <a:cs typeface="ＭＳ Ｐゴシック"/>
      </a:defRPr>
    </a:lvl5pPr>
    <a:lvl6pPr marL="2286000" algn="l" defTabSz="914400" rtl="0" eaLnBrk="1" latinLnBrk="0" hangingPunct="1">
      <a:defRPr kern="1200">
        <a:solidFill>
          <a:schemeClr val="tx1"/>
        </a:solidFill>
        <a:latin typeface="Calibri" pitchFamily="34" charset="0"/>
        <a:ea typeface="ＭＳ Ｐゴシック"/>
        <a:cs typeface="ＭＳ Ｐゴシック"/>
      </a:defRPr>
    </a:lvl6pPr>
    <a:lvl7pPr marL="2743200" algn="l" defTabSz="914400" rtl="0" eaLnBrk="1" latinLnBrk="0" hangingPunct="1">
      <a:defRPr kern="1200">
        <a:solidFill>
          <a:schemeClr val="tx1"/>
        </a:solidFill>
        <a:latin typeface="Calibri" pitchFamily="34" charset="0"/>
        <a:ea typeface="ＭＳ Ｐゴシック"/>
        <a:cs typeface="ＭＳ Ｐゴシック"/>
      </a:defRPr>
    </a:lvl7pPr>
    <a:lvl8pPr marL="3200400" algn="l" defTabSz="914400" rtl="0" eaLnBrk="1" latinLnBrk="0" hangingPunct="1">
      <a:defRPr kern="1200">
        <a:solidFill>
          <a:schemeClr val="tx1"/>
        </a:solidFill>
        <a:latin typeface="Calibri" pitchFamily="34" charset="0"/>
        <a:ea typeface="ＭＳ Ｐゴシック"/>
        <a:cs typeface="ＭＳ Ｐゴシック"/>
      </a:defRPr>
    </a:lvl8pPr>
    <a:lvl9pPr marL="3657600" algn="l" defTabSz="914400" rtl="0" eaLnBrk="1" latinLnBrk="0" hangingPunct="1">
      <a:defRPr kern="1200">
        <a:solidFill>
          <a:schemeClr val="tx1"/>
        </a:solidFill>
        <a:latin typeface="Calibri" pitchFamily="34" charset="0"/>
        <a:ea typeface="ＭＳ Ｐゴシック"/>
        <a:cs typeface="ＭＳ Ｐゴシック"/>
      </a:defRPr>
    </a:lvl9pPr>
  </p:defaultTextStyle>
  <p:extLst>
    <p:ext uri="{EFAFB233-063F-42B5-8137-9DF3F51BA10A}">
      <p15:sldGuideLst xmlns:p15="http://schemas.microsoft.com/office/powerpoint/2012/main">
        <p15:guide id="1" orient="horz" pos="1386">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A82F"/>
    <a:srgbClr val="252525"/>
    <a:srgbClr val="575241"/>
    <a:srgbClr val="000000"/>
    <a:srgbClr val="FF0000"/>
    <a:srgbClr val="EBE600"/>
    <a:srgbClr val="A5CD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9009" autoAdjust="0"/>
    <p:restoredTop sz="81512" autoAdjust="0"/>
  </p:normalViewPr>
  <p:slideViewPr>
    <p:cSldViewPr snapToGrid="0" snapToObjects="1">
      <p:cViewPr varScale="1">
        <p:scale>
          <a:sx n="123" d="100"/>
          <a:sy n="123" d="100"/>
        </p:scale>
        <p:origin x="852" y="102"/>
      </p:cViewPr>
      <p:guideLst>
        <p:guide orient="horz" pos="1386"/>
        <p:guide pos="2880"/>
      </p:guideLst>
    </p:cSldViewPr>
  </p:slideViewPr>
  <p:notesTextViewPr>
    <p:cViewPr>
      <p:scale>
        <a:sx n="100" d="100"/>
        <a:sy n="100" d="100"/>
      </p:scale>
      <p:origin x="0" y="0"/>
    </p:cViewPr>
  </p:notesTextViewPr>
  <p:notesViewPr>
    <p:cSldViewPr snapToGrid="0" snapToObjects="1">
      <p:cViewPr varScale="1">
        <p:scale>
          <a:sx n="112" d="100"/>
          <a:sy n="112" d="100"/>
        </p:scale>
        <p:origin x="-5088"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862" cy="497333"/>
          </a:xfrm>
          <a:prstGeom prst="rect">
            <a:avLst/>
          </a:prstGeom>
        </p:spPr>
        <p:txBody>
          <a:bodyPr vert="horz" lIns="88216" tIns="44108" rIns="88216" bIns="44108" rtlCol="0"/>
          <a:lstStyle>
            <a:lvl1pPr algn="l">
              <a:defRPr sz="1200"/>
            </a:lvl1pPr>
          </a:lstStyle>
          <a:p>
            <a:endParaRPr lang="en-AU"/>
          </a:p>
        </p:txBody>
      </p:sp>
      <p:sp>
        <p:nvSpPr>
          <p:cNvPr id="3" name="Date Placeholder 2"/>
          <p:cNvSpPr>
            <a:spLocks noGrp="1"/>
          </p:cNvSpPr>
          <p:nvPr>
            <p:ph type="dt" sz="quarter" idx="1"/>
          </p:nvPr>
        </p:nvSpPr>
        <p:spPr>
          <a:xfrm>
            <a:off x="3850294" y="1"/>
            <a:ext cx="2945862" cy="497333"/>
          </a:xfrm>
          <a:prstGeom prst="rect">
            <a:avLst/>
          </a:prstGeom>
        </p:spPr>
        <p:txBody>
          <a:bodyPr vert="horz" lIns="88216" tIns="44108" rIns="88216" bIns="44108" rtlCol="0"/>
          <a:lstStyle>
            <a:lvl1pPr algn="r">
              <a:defRPr sz="1200"/>
            </a:lvl1pPr>
          </a:lstStyle>
          <a:p>
            <a:fld id="{9DB47058-4850-4705-A587-C556BC54E520}" type="datetimeFigureOut">
              <a:rPr lang="en-AU" smtClean="0"/>
              <a:t>1/11/2018</a:t>
            </a:fld>
            <a:endParaRPr lang="en-AU"/>
          </a:p>
        </p:txBody>
      </p:sp>
      <p:sp>
        <p:nvSpPr>
          <p:cNvPr id="4" name="Footer Placeholder 3"/>
          <p:cNvSpPr>
            <a:spLocks noGrp="1"/>
          </p:cNvSpPr>
          <p:nvPr>
            <p:ph type="ftr" sz="quarter" idx="2"/>
          </p:nvPr>
        </p:nvSpPr>
        <p:spPr>
          <a:xfrm>
            <a:off x="0" y="9429306"/>
            <a:ext cx="2945862" cy="497333"/>
          </a:xfrm>
          <a:prstGeom prst="rect">
            <a:avLst/>
          </a:prstGeom>
        </p:spPr>
        <p:txBody>
          <a:bodyPr vert="horz" lIns="88216" tIns="44108" rIns="88216" bIns="44108" rtlCol="0" anchor="b"/>
          <a:lstStyle>
            <a:lvl1pPr algn="l">
              <a:defRPr sz="1200"/>
            </a:lvl1pPr>
          </a:lstStyle>
          <a:p>
            <a:endParaRPr lang="en-AU"/>
          </a:p>
        </p:txBody>
      </p:sp>
      <p:sp>
        <p:nvSpPr>
          <p:cNvPr id="5" name="Slide Number Placeholder 4"/>
          <p:cNvSpPr>
            <a:spLocks noGrp="1"/>
          </p:cNvSpPr>
          <p:nvPr>
            <p:ph type="sldNum" sz="quarter" idx="3"/>
          </p:nvPr>
        </p:nvSpPr>
        <p:spPr>
          <a:xfrm>
            <a:off x="3850294" y="9429306"/>
            <a:ext cx="2945862" cy="497333"/>
          </a:xfrm>
          <a:prstGeom prst="rect">
            <a:avLst/>
          </a:prstGeom>
        </p:spPr>
        <p:txBody>
          <a:bodyPr vert="horz" lIns="88216" tIns="44108" rIns="88216" bIns="44108" rtlCol="0" anchor="b"/>
          <a:lstStyle>
            <a:lvl1pPr algn="r">
              <a:defRPr sz="1200"/>
            </a:lvl1pPr>
          </a:lstStyle>
          <a:p>
            <a:fld id="{3D8D475E-E9A8-4475-AA20-8D436598F32F}" type="slidenum">
              <a:rPr lang="en-AU" smtClean="0"/>
              <a:t>‹#›</a:t>
            </a:fld>
            <a:endParaRPr lang="en-AU"/>
          </a:p>
        </p:txBody>
      </p:sp>
    </p:spTree>
    <p:extLst>
      <p:ext uri="{BB962C8B-B14F-4D97-AF65-F5344CB8AC3E}">
        <p14:creationId xmlns:p14="http://schemas.microsoft.com/office/powerpoint/2010/main" val="212835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862" cy="495793"/>
          </a:xfrm>
          <a:prstGeom prst="rect">
            <a:avLst/>
          </a:prstGeom>
        </p:spPr>
        <p:txBody>
          <a:bodyPr vert="horz" lIns="95556" tIns="47778" rIns="95556" bIns="47778"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3850294" y="1"/>
            <a:ext cx="2945862" cy="495793"/>
          </a:xfrm>
          <a:prstGeom prst="rect">
            <a:avLst/>
          </a:prstGeom>
        </p:spPr>
        <p:txBody>
          <a:bodyPr vert="horz" wrap="square" lIns="95556" tIns="47778" rIns="95556" bIns="47778" numCol="1" anchor="t" anchorCtr="0" compatLnSpc="1">
            <a:prstTxWarp prst="textNoShape">
              <a:avLst/>
            </a:prstTxWarp>
          </a:bodyPr>
          <a:lstStyle>
            <a:lvl1pPr algn="r" eaLnBrk="1" hangingPunct="1">
              <a:defRPr sz="1300">
                <a:ea typeface="ＭＳ Ｐゴシック" panose="020B0600070205080204" pitchFamily="34" charset="-128"/>
                <a:cs typeface="+mn-cs"/>
              </a:defRPr>
            </a:lvl1pPr>
          </a:lstStyle>
          <a:p>
            <a:pPr>
              <a:defRPr/>
            </a:pPr>
            <a:fld id="{D8F4FA73-E071-4740-912E-C70D7BFEB18C}" type="datetime1">
              <a:rPr lang="en-US"/>
              <a:pPr>
                <a:defRPr/>
              </a:pPr>
              <a:t>11/1/2018</a:t>
            </a:fld>
            <a:endParaRPr lang="en-US"/>
          </a:p>
        </p:txBody>
      </p:sp>
      <p:sp>
        <p:nvSpPr>
          <p:cNvPr id="4" name="Slide Image Placeholder 3"/>
          <p:cNvSpPr>
            <a:spLocks noGrp="1" noRot="1" noChangeAspect="1"/>
          </p:cNvSpPr>
          <p:nvPr>
            <p:ph type="sldImg" idx="2"/>
          </p:nvPr>
        </p:nvSpPr>
        <p:spPr>
          <a:xfrm>
            <a:off x="92075" y="744538"/>
            <a:ext cx="6613525" cy="3721100"/>
          </a:xfrm>
          <a:prstGeom prst="rect">
            <a:avLst/>
          </a:prstGeom>
          <a:noFill/>
          <a:ln w="12700">
            <a:solidFill>
              <a:prstClr val="black"/>
            </a:solidFill>
          </a:ln>
        </p:spPr>
        <p:txBody>
          <a:bodyPr vert="horz" lIns="95556" tIns="47778" rIns="95556" bIns="47778" rtlCol="0" anchor="ctr"/>
          <a:lstStyle/>
          <a:p>
            <a:pPr lvl="0"/>
            <a:endParaRPr lang="en-US" noProof="0"/>
          </a:p>
        </p:txBody>
      </p:sp>
      <p:sp>
        <p:nvSpPr>
          <p:cNvPr id="5" name="Notes Placeholder 4"/>
          <p:cNvSpPr>
            <a:spLocks noGrp="1"/>
          </p:cNvSpPr>
          <p:nvPr>
            <p:ph type="body" sz="quarter" idx="3"/>
          </p:nvPr>
        </p:nvSpPr>
        <p:spPr>
          <a:xfrm>
            <a:off x="679464" y="4714653"/>
            <a:ext cx="5438748" cy="4466756"/>
          </a:xfrm>
          <a:prstGeom prst="rect">
            <a:avLst/>
          </a:prstGeom>
        </p:spPr>
        <p:txBody>
          <a:bodyPr vert="horz" lIns="95556" tIns="47778" rIns="95556" bIns="47778"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9306"/>
            <a:ext cx="2945862" cy="495793"/>
          </a:xfrm>
          <a:prstGeom prst="rect">
            <a:avLst/>
          </a:prstGeom>
        </p:spPr>
        <p:txBody>
          <a:bodyPr vert="horz" lIns="95556" tIns="47778" rIns="95556" bIns="47778"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294" y="9429306"/>
            <a:ext cx="2945862" cy="495793"/>
          </a:xfrm>
          <a:prstGeom prst="rect">
            <a:avLst/>
          </a:prstGeom>
        </p:spPr>
        <p:txBody>
          <a:bodyPr vert="horz" wrap="square" lIns="95556" tIns="47778" rIns="95556" bIns="47778" numCol="1" anchor="b" anchorCtr="0" compatLnSpc="1">
            <a:prstTxWarp prst="textNoShape">
              <a:avLst/>
            </a:prstTxWarp>
          </a:bodyPr>
          <a:lstStyle>
            <a:lvl1pPr algn="r" eaLnBrk="1" hangingPunct="1">
              <a:defRPr sz="1300">
                <a:ea typeface="ＭＳ Ｐゴシック" panose="020B0600070205080204" pitchFamily="34" charset="-128"/>
                <a:cs typeface="+mn-cs"/>
              </a:defRPr>
            </a:lvl1pPr>
          </a:lstStyle>
          <a:p>
            <a:pPr>
              <a:defRPr/>
            </a:pPr>
            <a:fld id="{717F1C08-9A6C-424B-8E94-8D26C2D49C5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a:t>
            </a:fld>
            <a:endParaRPr lang="en-US"/>
          </a:p>
        </p:txBody>
      </p:sp>
    </p:spTree>
    <p:extLst>
      <p:ext uri="{BB962C8B-B14F-4D97-AF65-F5344CB8AC3E}">
        <p14:creationId xmlns:p14="http://schemas.microsoft.com/office/powerpoint/2010/main" val="2980861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Goggle search turn</a:t>
            </a:r>
            <a:r>
              <a:rPr lang="en-AU" baseline="0" dirty="0"/>
              <a:t> up a lot of advice mainly form vendors about approaches to implementation, most of them stress the same things</a:t>
            </a:r>
          </a:p>
          <a:p>
            <a:endParaRPr lang="en-AU" baseline="0" dirty="0"/>
          </a:p>
          <a:p>
            <a:r>
              <a:rPr lang="en-AU" dirty="0"/>
              <a:t>Configuration</a:t>
            </a:r>
            <a:r>
              <a:rPr lang="en-AU" baseline="0" dirty="0"/>
              <a:t> – what do you want – how does it work. Many months back and forth</a:t>
            </a:r>
          </a:p>
          <a:p>
            <a:endParaRPr lang="en-AU" baseline="0" dirty="0"/>
          </a:p>
          <a:p>
            <a:r>
              <a:rPr lang="en-AU" baseline="0" dirty="0"/>
              <a:t>Standardised business processes impacted on design of background workflow of CIMS</a:t>
            </a:r>
          </a:p>
          <a:p>
            <a:endParaRPr lang="en-AU" baseline="0" dirty="0"/>
          </a:p>
          <a:p>
            <a:r>
              <a:rPr lang="en-AU" baseline="0" dirty="0"/>
              <a:t>Requirements Ref Group became source of knowledge for going forward</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10</a:t>
            </a:fld>
            <a:endParaRPr lang="en-US"/>
          </a:p>
        </p:txBody>
      </p:sp>
    </p:spTree>
    <p:extLst>
      <p:ext uri="{BB962C8B-B14F-4D97-AF65-F5344CB8AC3E}">
        <p14:creationId xmlns:p14="http://schemas.microsoft.com/office/powerpoint/2010/main" val="1159943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Configuration</a:t>
            </a:r>
            <a:r>
              <a:rPr lang="en-AU" baseline="0" dirty="0"/>
              <a:t> – what do you want – how does it work. Many months back and forth</a:t>
            </a:r>
          </a:p>
          <a:p>
            <a:endParaRPr lang="en-AU" baseline="0" dirty="0"/>
          </a:p>
          <a:p>
            <a:r>
              <a:rPr lang="en-AU" baseline="0" dirty="0"/>
              <a:t>Partial rollout runs into using old approaches in combination with new3 systems and not recognising the efficiencies created.  </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11</a:t>
            </a:fld>
            <a:endParaRPr lang="en-US"/>
          </a:p>
        </p:txBody>
      </p:sp>
    </p:spTree>
    <p:extLst>
      <p:ext uri="{BB962C8B-B14F-4D97-AF65-F5344CB8AC3E}">
        <p14:creationId xmlns:p14="http://schemas.microsoft.com/office/powerpoint/2010/main" val="1121447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Configuration</a:t>
            </a:r>
            <a:r>
              <a:rPr lang="en-AU" baseline="0" dirty="0"/>
              <a:t> – what do you want – how does it work. Many months back and forth</a:t>
            </a:r>
          </a:p>
          <a:p>
            <a:endParaRPr lang="en-AU" baseline="0" dirty="0"/>
          </a:p>
          <a:p>
            <a:r>
              <a:rPr lang="en-AU" baseline="0" dirty="0"/>
              <a:t>Partial rollout runs into using old approaches in combination with new3 systems and not recognising the efficiencies created.  </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12</a:t>
            </a:fld>
            <a:endParaRPr lang="en-US"/>
          </a:p>
        </p:txBody>
      </p:sp>
    </p:spTree>
    <p:extLst>
      <p:ext uri="{BB962C8B-B14F-4D97-AF65-F5344CB8AC3E}">
        <p14:creationId xmlns:p14="http://schemas.microsoft.com/office/powerpoint/2010/main" val="2276033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Credit goes to Project Manager</a:t>
            </a:r>
          </a:p>
          <a:p>
            <a:endParaRPr lang="en-AU" dirty="0"/>
          </a:p>
          <a:p>
            <a:r>
              <a:rPr lang="en-AU" dirty="0"/>
              <a:t>Configuration</a:t>
            </a:r>
            <a:r>
              <a:rPr lang="en-AU" baseline="0" dirty="0"/>
              <a:t> – what do you want – how does it work. Many months back and forth</a:t>
            </a:r>
          </a:p>
          <a:p>
            <a:endParaRPr lang="en-AU" baseline="0" dirty="0"/>
          </a:p>
          <a:p>
            <a:r>
              <a:rPr lang="en-AU" baseline="0" dirty="0"/>
              <a:t>Partial rollout runs into using old approaches in combination with new3 systems and not recognising the efficiencies created.  </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13</a:t>
            </a:fld>
            <a:endParaRPr lang="en-US"/>
          </a:p>
        </p:txBody>
      </p:sp>
    </p:spTree>
    <p:extLst>
      <p:ext uri="{BB962C8B-B14F-4D97-AF65-F5344CB8AC3E}">
        <p14:creationId xmlns:p14="http://schemas.microsoft.com/office/powerpoint/2010/main" val="245668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Configuration</a:t>
            </a:r>
            <a:r>
              <a:rPr lang="en-AU" baseline="0" dirty="0"/>
              <a:t> – what do you want – how does it work. Many months back and forth</a:t>
            </a:r>
          </a:p>
          <a:p>
            <a:endParaRPr lang="en-AU" baseline="0" dirty="0"/>
          </a:p>
          <a:p>
            <a:r>
              <a:rPr lang="en-AU" baseline="0" dirty="0"/>
              <a:t>P</a:t>
            </a:r>
          </a:p>
          <a:p>
            <a:endParaRPr lang="en-AU" baseline="0" dirty="0"/>
          </a:p>
          <a:p>
            <a:r>
              <a:rPr lang="en-AU" baseline="0" dirty="0"/>
              <a:t>Mutual transformation – the organisation and the technology transform each other .</a:t>
            </a:r>
          </a:p>
          <a:p>
            <a:endParaRPr lang="en-AU" baseline="0" dirty="0"/>
          </a:p>
          <a:p>
            <a:r>
              <a:rPr lang="en-AU" baseline="0" dirty="0"/>
              <a:t>Change management managed through </a:t>
            </a:r>
            <a:r>
              <a:rPr lang="en-AU" baseline="0" dirty="0" err="1"/>
              <a:t>through</a:t>
            </a:r>
            <a:r>
              <a:rPr lang="en-AU" baseline="0" dirty="0"/>
              <a:t> engagement and authentic conversation rather than reference to a theory of org change </a:t>
            </a:r>
          </a:p>
          <a:p>
            <a:endParaRPr lang="en-AU" baseline="0" dirty="0"/>
          </a:p>
          <a:p>
            <a:r>
              <a:rPr lang="en-AU" baseline="0" dirty="0"/>
              <a:t>partial rollout runs into using old approaches in combination with new3 systems and not recognising the efficiencies created.  </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14</a:t>
            </a:fld>
            <a:endParaRPr lang="en-US"/>
          </a:p>
        </p:txBody>
      </p:sp>
    </p:spTree>
    <p:extLst>
      <p:ext uri="{BB962C8B-B14F-4D97-AF65-F5344CB8AC3E}">
        <p14:creationId xmlns:p14="http://schemas.microsoft.com/office/powerpoint/2010/main" val="358153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560">
              <a:defRPr/>
            </a:pPr>
            <a:r>
              <a:rPr lang="en-AU" dirty="0">
                <a:latin typeface="Calibri" panose="020F0502020204030204" pitchFamily="34" charset="0"/>
                <a:ea typeface="Calibri" panose="020F0502020204030204" pitchFamily="34" charset="0"/>
                <a:cs typeface="Times New Roman" panose="02020603050405020304" pitchFamily="18" charset="0"/>
              </a:rPr>
              <a:t>Increased ROI</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pPr defTabSz="456560">
              <a:defRPr/>
            </a:pPr>
            <a:r>
              <a:rPr lang="en-AU" dirty="0">
                <a:latin typeface="Calibri" panose="020F0502020204030204" pitchFamily="34" charset="0"/>
                <a:ea typeface="Calibri" panose="020F0502020204030204" pitchFamily="34" charset="0"/>
                <a:cs typeface="Times New Roman" panose="02020603050405020304" pitchFamily="18" charset="0"/>
              </a:rPr>
              <a:t>for client file notes and timesheet</a:t>
            </a:r>
            <a:endParaRPr lang="en-AU" sz="1600" dirty="0">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15</a:t>
            </a:fld>
            <a:endParaRPr lang="en-US"/>
          </a:p>
        </p:txBody>
      </p:sp>
    </p:spTree>
    <p:extLst>
      <p:ext uri="{BB962C8B-B14F-4D97-AF65-F5344CB8AC3E}">
        <p14:creationId xmlns:p14="http://schemas.microsoft.com/office/powerpoint/2010/main" val="3419299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560">
              <a:defRPr/>
            </a:pPr>
            <a:r>
              <a:rPr lang="en-AU" dirty="0"/>
              <a:t>Awareness of ADKAR approach </a:t>
            </a:r>
          </a:p>
          <a:p>
            <a:pPr defTabSz="456560">
              <a:defRPr/>
            </a:pPr>
            <a:endParaRPr lang="en-AU"/>
          </a:p>
          <a:p>
            <a:pPr defTabSz="456560">
              <a:defRPr/>
            </a:pPr>
            <a:r>
              <a:rPr lang="en-AU"/>
              <a:t>(</a:t>
            </a:r>
            <a:r>
              <a:rPr lang="en-AU" dirty="0"/>
              <a:t>high levels of awareness and desire)</a:t>
            </a:r>
          </a:p>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16</a:t>
            </a:fld>
            <a:endParaRPr lang="en-US"/>
          </a:p>
        </p:txBody>
      </p:sp>
    </p:spTree>
    <p:extLst>
      <p:ext uri="{BB962C8B-B14F-4D97-AF65-F5344CB8AC3E}">
        <p14:creationId xmlns:p14="http://schemas.microsoft.com/office/powerpoint/2010/main" val="496217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17</a:t>
            </a:fld>
            <a:endParaRPr lang="en-US"/>
          </a:p>
        </p:txBody>
      </p:sp>
    </p:spTree>
    <p:extLst>
      <p:ext uri="{BB962C8B-B14F-4D97-AF65-F5344CB8AC3E}">
        <p14:creationId xmlns:p14="http://schemas.microsoft.com/office/powerpoint/2010/main" val="3043644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a:defRPr/>
            </a:pPr>
            <a:fld id="{717F1C08-9A6C-424B-8E94-8D26C2D49C59}" type="slidenum">
              <a:rPr lang="en-US" smtClean="0"/>
              <a:pPr>
                <a:defRPr/>
              </a:pPr>
              <a:t>18</a:t>
            </a:fld>
            <a:endParaRPr lang="en-US"/>
          </a:p>
        </p:txBody>
      </p:sp>
    </p:spTree>
    <p:extLst>
      <p:ext uri="{BB962C8B-B14F-4D97-AF65-F5344CB8AC3E}">
        <p14:creationId xmlns:p14="http://schemas.microsoft.com/office/powerpoint/2010/main" val="474877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a:defRPr/>
            </a:pPr>
            <a:fld id="{717F1C08-9A6C-424B-8E94-8D26C2D49C59}" type="slidenum">
              <a:rPr lang="en-US" smtClean="0"/>
              <a:pPr>
                <a:defRPr/>
              </a:pPr>
              <a:t>2</a:t>
            </a:fld>
            <a:endParaRPr lang="en-US"/>
          </a:p>
        </p:txBody>
      </p:sp>
    </p:spTree>
    <p:extLst>
      <p:ext uri="{BB962C8B-B14F-4D97-AF65-F5344CB8AC3E}">
        <p14:creationId xmlns:p14="http://schemas.microsoft.com/office/powerpoint/2010/main" val="2923172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a:defRPr/>
            </a:pPr>
            <a:fld id="{717F1C08-9A6C-424B-8E94-8D26C2D49C59}" type="slidenum">
              <a:rPr lang="en-US" smtClean="0"/>
              <a:pPr>
                <a:defRPr/>
              </a:pPr>
              <a:t>3</a:t>
            </a:fld>
            <a:endParaRPr lang="en-US"/>
          </a:p>
        </p:txBody>
      </p:sp>
    </p:spTree>
    <p:extLst>
      <p:ext uri="{BB962C8B-B14F-4D97-AF65-F5344CB8AC3E}">
        <p14:creationId xmlns:p14="http://schemas.microsoft.com/office/powerpoint/2010/main" val="2725811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RFQ is experiencing poor efficiency which has been identified as being a result of organic growth of business systems and processes. As the organisation has grown and adapted to changing environments, so too have the supporting processes and business systems. It has become clear that the current state of the environment does not meet the needs of the organisation.</a:t>
            </a:r>
          </a:p>
          <a:p>
            <a:r>
              <a:rPr lang="en-AU" dirty="0"/>
              <a:t>The systems are reaching the limits of what is possible, without restructuring the underlying systems and processes in order to achieve a more scalable solution.</a:t>
            </a:r>
          </a:p>
          <a:p>
            <a:endParaRPr lang="en-AU" dirty="0"/>
          </a:p>
          <a:p>
            <a:r>
              <a:rPr lang="en-AU" dirty="0"/>
              <a:t>NDIS – choice and control, individual service agreements, more disability support rathe than recovery orientated.</a:t>
            </a:r>
          </a:p>
          <a:p>
            <a:endParaRPr lang="en-AU" dirty="0"/>
          </a:p>
          <a:p>
            <a:r>
              <a:rPr lang="en-AU" dirty="0"/>
              <a:t>Explored different CIMs over the years</a:t>
            </a:r>
          </a:p>
          <a:p>
            <a:r>
              <a:rPr lang="en-AU" dirty="0"/>
              <a:t> Different</a:t>
            </a:r>
            <a:r>
              <a:rPr lang="en-AU" baseline="0" dirty="0"/>
              <a:t> methods and systems between business units</a:t>
            </a:r>
          </a:p>
          <a:p>
            <a:r>
              <a:rPr lang="en-AU" baseline="0" dirty="0"/>
              <a:t>Variety of Excel spreadsheets and Access databases in various states of disrepair</a:t>
            </a:r>
          </a:p>
          <a:p>
            <a:r>
              <a:rPr lang="en-AU" baseline="0" dirty="0"/>
              <a:t>Client lists, printed files notes and paper client files in filing cabinets.</a:t>
            </a:r>
          </a:p>
          <a:p>
            <a:r>
              <a:rPr lang="en-AU" baseline="0" dirty="0"/>
              <a:t>Double handling of date, timesheets being entered multiple times</a:t>
            </a:r>
          </a:p>
          <a:p>
            <a:r>
              <a:rPr lang="en-AU" baseline="0" dirty="0"/>
              <a:t>Many copies of backup versions of data based and spreadsheets </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4</a:t>
            </a:fld>
            <a:endParaRPr lang="en-US"/>
          </a:p>
        </p:txBody>
      </p:sp>
    </p:spTree>
    <p:extLst>
      <p:ext uri="{BB962C8B-B14F-4D97-AF65-F5344CB8AC3E}">
        <p14:creationId xmlns:p14="http://schemas.microsoft.com/office/powerpoint/2010/main" val="2314066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a:defRPr/>
            </a:pPr>
            <a:fld id="{717F1C08-9A6C-424B-8E94-8D26C2D49C59}" type="slidenum">
              <a:rPr lang="en-US" smtClean="0"/>
              <a:pPr>
                <a:defRPr/>
              </a:pPr>
              <a:t>5</a:t>
            </a:fld>
            <a:endParaRPr lang="en-US"/>
          </a:p>
        </p:txBody>
      </p:sp>
    </p:spTree>
    <p:extLst>
      <p:ext uri="{BB962C8B-B14F-4D97-AF65-F5344CB8AC3E}">
        <p14:creationId xmlns:p14="http://schemas.microsoft.com/office/powerpoint/2010/main" val="3274285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Business Analyst helped</a:t>
            </a:r>
            <a:r>
              <a:rPr lang="en-AU" baseline="0" dirty="0"/>
              <a:t> us surface and clarify our processes.</a:t>
            </a:r>
          </a:p>
          <a:p>
            <a:endParaRPr lang="en-AU" baseline="0" dirty="0"/>
          </a:p>
          <a:p>
            <a:r>
              <a:rPr lang="en-AU" baseline="0" dirty="0"/>
              <a:t>We also learnt about the benefits of good project management skills in to our work.</a:t>
            </a:r>
          </a:p>
          <a:p>
            <a:endParaRPr lang="en-AU" baseline="0" dirty="0"/>
          </a:p>
          <a:p>
            <a:r>
              <a:rPr lang="en-AU" baseline="0" dirty="0"/>
              <a:t>Why did we take so long to select a CIMS:</a:t>
            </a:r>
          </a:p>
          <a:p>
            <a:endParaRPr lang="en-AU" baseline="0" dirty="0"/>
          </a:p>
          <a:p>
            <a:r>
              <a:rPr lang="en-AU" baseline="0" dirty="0"/>
              <a:t>We were not completely happy with the products we had viewed and moreover the drivers weren’t necessarily there until the NDIS was imminent and then significant organisational resources were applied.</a:t>
            </a:r>
          </a:p>
          <a:p>
            <a:endParaRPr lang="en-AU" baseline="0" dirty="0"/>
          </a:p>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6</a:t>
            </a:fld>
            <a:endParaRPr lang="en-US"/>
          </a:p>
        </p:txBody>
      </p:sp>
    </p:spTree>
    <p:extLst>
      <p:ext uri="{BB962C8B-B14F-4D97-AF65-F5344CB8AC3E}">
        <p14:creationId xmlns:p14="http://schemas.microsoft.com/office/powerpoint/2010/main" val="2913997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pPr>
              <a:defRPr/>
            </a:pPr>
            <a:fld id="{717F1C08-9A6C-424B-8E94-8D26C2D49C59}" type="slidenum">
              <a:rPr lang="en-US" smtClean="0"/>
              <a:pPr>
                <a:defRPr/>
              </a:pPr>
              <a:t>7</a:t>
            </a:fld>
            <a:endParaRPr lang="en-US"/>
          </a:p>
        </p:txBody>
      </p:sp>
    </p:spTree>
    <p:extLst>
      <p:ext uri="{BB962C8B-B14F-4D97-AF65-F5344CB8AC3E}">
        <p14:creationId xmlns:p14="http://schemas.microsoft.com/office/powerpoint/2010/main" val="2359818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6560">
              <a:defRPr/>
            </a:pPr>
            <a:r>
              <a:rPr lang="en-AU" dirty="0"/>
              <a:t>invoicing system with detail of service/activities itemised</a:t>
            </a:r>
          </a:p>
          <a:p>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8</a:t>
            </a:fld>
            <a:endParaRPr lang="en-US"/>
          </a:p>
        </p:txBody>
      </p:sp>
    </p:spTree>
    <p:extLst>
      <p:ext uri="{BB962C8B-B14F-4D97-AF65-F5344CB8AC3E}">
        <p14:creationId xmlns:p14="http://schemas.microsoft.com/office/powerpoint/2010/main" val="3815737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Why we wanted all this: </a:t>
            </a:r>
          </a:p>
          <a:p>
            <a:endParaRPr lang="en-AU" dirty="0"/>
          </a:p>
          <a:p>
            <a:r>
              <a:rPr lang="en-AU" dirty="0"/>
              <a:t>Already had experience</a:t>
            </a:r>
            <a:r>
              <a:rPr lang="en-AU" baseline="0" dirty="0"/>
              <a:t> delivering individualised funded support, aware of challenges of rostering across metro Brisbane</a:t>
            </a:r>
          </a:p>
          <a:p>
            <a:endParaRPr lang="en-AU" baseline="0" dirty="0"/>
          </a:p>
          <a:p>
            <a:r>
              <a:rPr lang="en-AU" baseline="0" dirty="0"/>
              <a:t>We were keen to provide practice evidence of outcomes for people, more accountable staff performance</a:t>
            </a:r>
            <a:endParaRPr lang="en-AU" dirty="0"/>
          </a:p>
        </p:txBody>
      </p:sp>
      <p:sp>
        <p:nvSpPr>
          <p:cNvPr id="4" name="Slide Number Placeholder 3"/>
          <p:cNvSpPr>
            <a:spLocks noGrp="1"/>
          </p:cNvSpPr>
          <p:nvPr>
            <p:ph type="sldNum" sz="quarter" idx="10"/>
          </p:nvPr>
        </p:nvSpPr>
        <p:spPr/>
        <p:txBody>
          <a:bodyPr/>
          <a:lstStyle/>
          <a:p>
            <a:pPr>
              <a:defRPr/>
            </a:pPr>
            <a:fld id="{717F1C08-9A6C-424B-8E94-8D26C2D49C59}" type="slidenum">
              <a:rPr lang="en-US" smtClean="0"/>
              <a:pPr>
                <a:defRPr/>
              </a:pPr>
              <a:t>9</a:t>
            </a:fld>
            <a:endParaRPr lang="en-US"/>
          </a:p>
        </p:txBody>
      </p:sp>
    </p:spTree>
    <p:extLst>
      <p:ext uri="{BB962C8B-B14F-4D97-AF65-F5344CB8AC3E}">
        <p14:creationId xmlns:p14="http://schemas.microsoft.com/office/powerpoint/2010/main" val="56612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818FE0CE-9ED1-4484-9A26-B4CD0CE84CD1}" type="datetime1">
              <a:rPr lang="en-US"/>
              <a:pPr>
                <a:defRPr/>
              </a:pPr>
              <a:t>11/1/2018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EF712A4E-0FF2-4EE3-AC6F-7D329E6BA12E}" type="slidenum">
              <a:rPr lang="en-US"/>
              <a:pPr>
                <a:defRPr/>
              </a:pPr>
              <a:t>‹#›</a:t>
            </a:fld>
            <a:endParaRPr lang="en-US"/>
          </a:p>
        </p:txBody>
      </p:sp>
    </p:spTree>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EDF4D6B-990F-417C-861C-03780A39E880}" type="datetime1">
              <a:rPr lang="en-US"/>
              <a:pPr>
                <a:defRPr/>
              </a:pPr>
              <a:t>11/1/2018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BFDF3220-4CFA-49B0-A431-17DE30BF72C8}" type="slidenum">
              <a:rPr lang="en-US"/>
              <a:pPr>
                <a:defRPr/>
              </a:pPr>
              <a:t>‹#›</a:t>
            </a:fld>
            <a:endParaRPr lang="en-US"/>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694DBF3-DC34-430E-AE44-36A779109F2A}" type="datetime1">
              <a:rPr lang="en-US"/>
              <a:pPr>
                <a:defRPr/>
              </a:pPr>
              <a:t>11/1/2018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EDB92550-BA0D-4619-8B60-2F21AD78BC21}" type="slidenum">
              <a:rPr lang="en-US"/>
              <a:pPr>
                <a:defRPr/>
              </a:pPr>
              <a:t>‹#›</a:t>
            </a:fld>
            <a:endParaRPr lang="en-US"/>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CF8DDB3-3331-4D6E-96D9-F63C6522E83E}" type="datetime1">
              <a:rPr lang="en-US"/>
              <a:pPr>
                <a:defRPr/>
              </a:pPr>
              <a:t>11/1/2018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C089D70F-F88B-4F80-ADBB-0C63E2935F81}" type="slidenum">
              <a:rPr lang="en-US"/>
              <a:pPr>
                <a:defRPr/>
              </a:pPr>
              <a:t>‹#›</a:t>
            </a:fld>
            <a:endParaRPr lang="en-US"/>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B5E88FF-EB5E-49AF-931A-66F6B63BD441}" type="datetime1">
              <a:rPr lang="en-US"/>
              <a:pPr>
                <a:defRPr/>
              </a:pPr>
              <a:t>11/1/2018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976137A3-DE8A-4459-A1A0-1064B1CBA62A}" type="slidenum">
              <a:rPr lang="en-US"/>
              <a:pPr>
                <a:defRPr/>
              </a:pPr>
              <a:t>‹#›</a:t>
            </a:fld>
            <a:endParaRPr lang="en-US"/>
          </a:p>
        </p:txBody>
      </p:sp>
    </p:spTree>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C8B7EB3-3244-4B84-9899-DB2570F29C26}" type="datetime1">
              <a:rPr lang="en-US"/>
              <a:pPr>
                <a:defRPr/>
              </a:pPr>
              <a:t>11/1/2018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A4857885-87A2-4D8B-B91E-90D7E8BC043C}" type="slidenum">
              <a:rPr lang="en-US"/>
              <a:pPr>
                <a:defRPr/>
              </a:pPr>
              <a:t>‹#›</a:t>
            </a:fld>
            <a:endParaRPr lang="en-US"/>
          </a:p>
        </p:txBody>
      </p:sp>
    </p:spTree>
  </p:cSld>
  <p:clrMapOvr>
    <a:masterClrMapping/>
  </p:clrMapOvr>
  <p:transitio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EA42A7E1-2CFC-4A51-9679-AC1248D6B766}" type="datetime1">
              <a:rPr lang="en-US"/>
              <a:pPr>
                <a:defRPr/>
              </a:pPr>
              <a:t>11/1/2018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4540E3E6-3B73-463D-9BCA-0CF56917ED8D}" type="slidenum">
              <a:rPr lang="en-US"/>
              <a:pPr>
                <a:defRPr/>
              </a:pPr>
              <a:t>‹#›</a:t>
            </a:fld>
            <a:endParaRPr lang="en-US"/>
          </a:p>
        </p:txBody>
      </p:sp>
    </p:spTree>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857250"/>
          </a:xfrm>
          <a:prstGeom prst="rect">
            <a:avLst/>
          </a:prstGeom>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CB211B2-C00C-49B8-B370-AD6014058319}" type="datetime1">
              <a:rPr lang="en-US"/>
              <a:pPr>
                <a:defRPr/>
              </a:pPr>
              <a:t>11/1/2018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1B11EACC-2877-495B-92E4-717AB873F2B0}" type="slidenum">
              <a:rPr lang="en-US"/>
              <a:pPr>
                <a:defRPr/>
              </a:pPr>
              <a:t>‹#›</a:t>
            </a:fld>
            <a:endParaRPr lang="en-US"/>
          </a:p>
        </p:txBody>
      </p:sp>
    </p:spTree>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5A5E626-4AC4-4DA7-84F1-FE763ED1D22E}" type="datetime1">
              <a:rPr lang="en-US"/>
              <a:pPr>
                <a:defRPr/>
              </a:pPr>
              <a:t>11/1/2018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58F4420E-C9E1-4FC7-8707-F6AC60A65FED}" type="slidenum">
              <a:rPr lang="en-US"/>
              <a:pPr>
                <a:defRPr/>
              </a:pPr>
              <a:t>‹#›</a:t>
            </a:fld>
            <a:endParaRPr lang="en-US"/>
          </a:p>
        </p:txBody>
      </p:sp>
    </p:spTree>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FA81533D-1A7C-4E26-BBB3-0E629ECF1059}" type="datetime1">
              <a:rPr lang="en-US"/>
              <a:pPr>
                <a:defRPr/>
              </a:pPr>
              <a:t>11/1/2018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9B342E88-EACD-40A0-8900-8CD4D031E357}" type="slidenum">
              <a:rPr lang="en-US"/>
              <a:pPr>
                <a:defRPr/>
              </a:pPr>
              <a:t>‹#›</a:t>
            </a:fld>
            <a:endParaRPr lang="en-US"/>
          </a:p>
        </p:txBody>
      </p:sp>
    </p:spTree>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E66156D-B136-4CEC-9701-418720EC2B7B}" type="datetime1">
              <a:rPr lang="en-US"/>
              <a:pPr>
                <a:defRPr/>
              </a:pPr>
              <a:t>11/1/2018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4105275"/>
            <a:ext cx="2133600" cy="936625"/>
          </a:xfrm>
          <a:prstGeom prst="rect">
            <a:avLst/>
          </a:prstGeom>
        </p:spPr>
        <p:txBody>
          <a:bodyPr vert="horz" wrap="square" lIns="91440" tIns="45720" rIns="91440" bIns="45720" numCol="1" anchor="t" anchorCtr="0" compatLnSpc="1">
            <a:prstTxWarp prst="textNoShape">
              <a:avLst/>
            </a:prstTxWarp>
          </a:bodyPr>
          <a:lstStyle>
            <a:lvl1pPr eaLnBrk="1" hangingPunct="1">
              <a:defRPr>
                <a:ea typeface="ＭＳ Ｐゴシック" panose="020B0600070205080204" pitchFamily="34" charset="-128"/>
                <a:cs typeface="+mn-cs"/>
              </a:defRPr>
            </a:lvl1pPr>
          </a:lstStyle>
          <a:p>
            <a:pPr>
              <a:defRPr/>
            </a:pPr>
            <a:fld id="{34269239-6076-47DA-A356-863663F6B1C8}" type="slidenum">
              <a:rPr lang="en-US"/>
              <a:pPr>
                <a:defRPr/>
              </a:pPr>
              <a:t>‹#›</a:t>
            </a:fld>
            <a:endParaRPr lang="en-US"/>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ext Placeholder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969696"/>
                </a:solidFill>
                <a:ea typeface="ＭＳ Ｐゴシック" panose="020B0600070205080204" pitchFamily="34" charset="-128"/>
                <a:cs typeface="+mn-cs"/>
              </a:defRPr>
            </a:lvl1pPr>
          </a:lstStyle>
          <a:p>
            <a:pPr>
              <a:defRPr/>
            </a:pPr>
            <a:fld id="{518171E2-E3A6-42E1-B7C5-C1612D7953C2}" type="datetime1">
              <a:rPr lang="en-US"/>
              <a:pPr>
                <a:defRPr/>
              </a:pPr>
              <a:t>11/1/2018</a:t>
            </a:fld>
            <a:endParaRPr 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grpSp>
        <p:nvGrpSpPr>
          <p:cNvPr id="1029" name="Group 6"/>
          <p:cNvGrpSpPr>
            <a:grpSpLocks/>
          </p:cNvGrpSpPr>
          <p:nvPr userDrawn="1"/>
        </p:nvGrpSpPr>
        <p:grpSpPr bwMode="auto">
          <a:xfrm>
            <a:off x="6624638" y="115888"/>
            <a:ext cx="2347912" cy="4837112"/>
            <a:chOff x="6623791" y="121232"/>
            <a:chExt cx="2348589" cy="4832177"/>
          </a:xfrm>
        </p:grpSpPr>
        <p:sp>
          <p:nvSpPr>
            <p:cNvPr id="8" name="Oval 7"/>
            <p:cNvSpPr/>
            <p:nvPr/>
          </p:nvSpPr>
          <p:spPr bwMode="auto">
            <a:xfrm>
              <a:off x="8565863" y="4731386"/>
              <a:ext cx="222314" cy="222023"/>
            </a:xfrm>
            <a:prstGeom prst="ellipse">
              <a:avLst/>
            </a:prstGeom>
            <a:solidFill>
              <a:srgbClr val="EFA82F"/>
            </a:solidFill>
            <a:ln w="3175" cmpd="sng">
              <a:noFill/>
              <a:prstDash val="soli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1" name="Picture 18" descr="01_Logo-1.png"/>
            <p:cNvPicPr>
              <a:picLocks noChangeAspect="1"/>
            </p:cNvPicPr>
            <p:nvPr/>
          </p:nvPicPr>
          <p:blipFill>
            <a:blip r:embed="rId14"/>
            <a:srcRect/>
            <a:stretch>
              <a:fillRect/>
            </a:stretch>
          </p:blipFill>
          <p:spPr bwMode="auto">
            <a:xfrm>
              <a:off x="8183438" y="121232"/>
              <a:ext cx="788942" cy="659278"/>
            </a:xfrm>
            <a:prstGeom prst="rect">
              <a:avLst/>
            </a:prstGeom>
            <a:noFill/>
            <a:ln w="9525">
              <a:noFill/>
              <a:miter lim="800000"/>
              <a:headEnd/>
              <a:tailEnd/>
            </a:ln>
          </p:spPr>
        </p:pic>
        <p:sp>
          <p:nvSpPr>
            <p:cNvPr id="10" name="Subtitle 2"/>
            <p:cNvSpPr txBox="1">
              <a:spLocks/>
            </p:cNvSpPr>
            <p:nvPr/>
          </p:nvSpPr>
          <p:spPr bwMode="auto">
            <a:xfrm>
              <a:off x="6623791" y="4780549"/>
              <a:ext cx="1942072" cy="171275"/>
            </a:xfrm>
            <a:prstGeom prst="rect">
              <a:avLst/>
            </a:prstGeom>
            <a:noFill/>
            <a:ln w="9525">
              <a:noFill/>
              <a:miter lim="800000"/>
              <a:headEnd/>
              <a:tailEnd/>
            </a:ln>
          </p:spPr>
          <p:txBody>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defRPr sz="2400">
                  <a:solidFill>
                    <a:schemeClr val="tx1"/>
                  </a:solidFill>
                  <a:latin typeface="Calibri" panose="020F0502020204030204" pitchFamily="34" charset="0"/>
                  <a:ea typeface="ＭＳ Ｐゴシック" panose="020B0600070205080204" pitchFamily="34" charset="-128"/>
                </a:defRPr>
              </a:lvl2pPr>
              <a:lvl3pPr eaLnBrk="0" hangingPunct="0">
                <a:defRPr sz="2400">
                  <a:solidFill>
                    <a:schemeClr val="tx1"/>
                  </a:solidFill>
                  <a:latin typeface="Calibri" panose="020F0502020204030204" pitchFamily="34" charset="0"/>
                  <a:ea typeface="ＭＳ Ｐゴシック" panose="020B0600070205080204" pitchFamily="34" charset="-128"/>
                </a:defRPr>
              </a:lvl3pPr>
              <a:lvl4pPr eaLnBrk="0" hangingPunct="0">
                <a:defRPr sz="2400">
                  <a:solidFill>
                    <a:schemeClr val="tx1"/>
                  </a:solidFill>
                  <a:latin typeface="Calibri" panose="020F0502020204030204" pitchFamily="34" charset="0"/>
                  <a:ea typeface="ＭＳ Ｐゴシック" panose="020B0600070205080204" pitchFamily="34" charset="-128"/>
                </a:defRPr>
              </a:lvl4pPr>
              <a:lvl5pPr eaLnBrk="0" hangingPunct="0">
                <a:defRPr sz="2400">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algn="r" eaLnBrk="1" hangingPunct="1">
                <a:lnSpc>
                  <a:spcPct val="60000"/>
                </a:lnSpc>
                <a:spcBef>
                  <a:spcPct val="20000"/>
                </a:spcBef>
                <a:buFont typeface="Arial" panose="020B0604020202020204" pitchFamily="34" charset="0"/>
                <a:buNone/>
                <a:defRPr/>
              </a:pPr>
              <a:r>
                <a:rPr lang="en-US" sz="800">
                  <a:solidFill>
                    <a:srgbClr val="B8B8B8"/>
                  </a:solidFill>
                  <a:latin typeface="Oswald Light" pitchFamily="-84" charset="0"/>
                  <a:cs typeface="+mn-cs"/>
                </a:rPr>
                <a:t>Richmond Fellowship Queensland</a:t>
              </a:r>
              <a:endParaRPr lang="en-US" sz="800" b="1">
                <a:solidFill>
                  <a:srgbClr val="B8B8B8"/>
                </a:solidFill>
                <a:latin typeface="Oswald Light" pitchFamily="-84" charset="0"/>
                <a:cs typeface="+mn-cs"/>
              </a:endParaRPr>
            </a:p>
          </p:txBody>
        </p:sp>
      </p:gr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slow" advClick="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Arial" pitchFamily="-103"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ＭＳ Ｐゴシック"/>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ＭＳ Ｐゴシック"/>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ＭＳ Ｐゴシック"/>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Larry.Stapleton@rfq.com.au"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extBox 2"/>
          <p:cNvSpPr txBox="1">
            <a:spLocks noChangeArrowheads="1"/>
          </p:cNvSpPr>
          <p:nvPr/>
        </p:nvSpPr>
        <p:spPr bwMode="auto">
          <a:xfrm>
            <a:off x="940241" y="451093"/>
            <a:ext cx="7753667" cy="4154984"/>
          </a:xfrm>
          <a:prstGeom prst="rect">
            <a:avLst/>
          </a:prstGeom>
          <a:noFill/>
          <a:ln w="9525">
            <a:noFill/>
            <a:miter lim="800000"/>
            <a:headEnd/>
            <a:tailEnd/>
          </a:ln>
        </p:spPr>
        <p:txBody>
          <a:bodyPr wrap="square">
            <a:spAutoFit/>
          </a:bodyPr>
          <a:lstStyle/>
          <a:p>
            <a:r>
              <a:rPr lang="en-US" sz="2800" dirty="0">
                <a:latin typeface="Arial Black" pitchFamily="34" charset="0"/>
              </a:rPr>
              <a:t>         </a:t>
            </a:r>
            <a:endParaRPr lang="en-US" sz="2800" dirty="0">
              <a:solidFill>
                <a:srgbClr val="EFA82F"/>
              </a:solidFill>
              <a:latin typeface="+mj-lt"/>
            </a:endParaRPr>
          </a:p>
          <a:p>
            <a:pPr algn="ctr"/>
            <a:r>
              <a:rPr lang="en-US" sz="3200" dirty="0">
                <a:solidFill>
                  <a:schemeClr val="accent6"/>
                </a:solidFill>
                <a:latin typeface="+mj-lt"/>
              </a:rPr>
              <a:t>Disruptive Technology?</a:t>
            </a:r>
          </a:p>
          <a:p>
            <a:pPr algn="ctr"/>
            <a:r>
              <a:rPr lang="en-US" sz="3200" dirty="0">
                <a:solidFill>
                  <a:schemeClr val="accent6"/>
                </a:solidFill>
                <a:latin typeface="+mj-lt"/>
              </a:rPr>
              <a:t>Implementing a ‘state of the art’ client information management system</a:t>
            </a:r>
          </a:p>
          <a:p>
            <a:pPr algn="ctr"/>
            <a:endParaRPr lang="en-US" sz="2800" dirty="0">
              <a:solidFill>
                <a:schemeClr val="accent6"/>
              </a:solidFill>
              <a:latin typeface="Arial Black" pitchFamily="34" charset="0"/>
            </a:endParaRPr>
          </a:p>
          <a:p>
            <a:pPr algn="ctr"/>
            <a:r>
              <a:rPr lang="en-US" sz="2400" dirty="0">
                <a:solidFill>
                  <a:schemeClr val="tx1">
                    <a:lumMod val="75000"/>
                  </a:schemeClr>
                </a:solidFill>
                <a:cs typeface="Calibri" panose="020F0502020204030204" pitchFamily="34" charset="0"/>
              </a:rPr>
              <a:t>Larry Stapleton</a:t>
            </a:r>
          </a:p>
          <a:p>
            <a:pPr algn="ctr"/>
            <a:r>
              <a:rPr lang="en-US" dirty="0">
                <a:solidFill>
                  <a:schemeClr val="tx1">
                    <a:lumMod val="75000"/>
                  </a:schemeClr>
                </a:solidFill>
                <a:cs typeface="Calibri" panose="020F0502020204030204" pitchFamily="34" charset="0"/>
              </a:rPr>
              <a:t>Executive Manager Service Development</a:t>
            </a:r>
          </a:p>
          <a:p>
            <a:pPr algn="ctr"/>
            <a:endParaRPr lang="en-US" dirty="0">
              <a:solidFill>
                <a:schemeClr val="tx1">
                  <a:lumMod val="75000"/>
                </a:schemeClr>
              </a:solidFill>
              <a:cs typeface="Calibri" panose="020F0502020204030204" pitchFamily="34" charset="0"/>
            </a:endParaRPr>
          </a:p>
          <a:p>
            <a:pPr algn="ctr"/>
            <a:r>
              <a:rPr lang="en-US" sz="2400" dirty="0">
                <a:solidFill>
                  <a:schemeClr val="tx1">
                    <a:lumMod val="75000"/>
                  </a:schemeClr>
                </a:solidFill>
                <a:cs typeface="Calibri" panose="020F0502020204030204" pitchFamily="34" charset="0"/>
              </a:rPr>
              <a:t>Richmond Fellowship Queensland</a:t>
            </a:r>
          </a:p>
          <a:p>
            <a:endParaRPr lang="en-US" sz="2800" dirty="0">
              <a:solidFill>
                <a:schemeClr val="accent6"/>
              </a:solidFill>
              <a:latin typeface="Arial Black" pitchFamily="34" charset="0"/>
            </a:endParaRPr>
          </a:p>
        </p:txBody>
      </p:sp>
      <p:pic>
        <p:nvPicPr>
          <p:cNvPr id="14339" name="Picture 6" descr="01_Logo-1.png"/>
          <p:cNvPicPr>
            <a:picLocks noChangeAspect="1"/>
          </p:cNvPicPr>
          <p:nvPr/>
        </p:nvPicPr>
        <p:blipFill>
          <a:blip r:embed="rId3"/>
          <a:srcRect/>
          <a:stretch>
            <a:fillRect/>
          </a:stretch>
        </p:blipFill>
        <p:spPr bwMode="auto">
          <a:xfrm>
            <a:off x="7697404" y="341376"/>
            <a:ext cx="1239342" cy="1036320"/>
          </a:xfrm>
          <a:prstGeom prst="rect">
            <a:avLst/>
          </a:prstGeom>
          <a:noFill/>
          <a:ln w="9525">
            <a:noFill/>
            <a:miter lim="800000"/>
            <a:headEnd/>
            <a:tailEnd/>
          </a:ln>
        </p:spPr>
      </p:pic>
    </p:spTree>
  </p:cSld>
  <p:clrMapOvr>
    <a:masterClrMapping/>
  </p:clrMapOvr>
  <p:transitio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On reflection…the 5 best practices..</a:t>
            </a:r>
          </a:p>
        </p:txBody>
      </p:sp>
      <p:sp>
        <p:nvSpPr>
          <p:cNvPr id="3" name="Content Placeholder 2"/>
          <p:cNvSpPr>
            <a:spLocks noGrp="1"/>
          </p:cNvSpPr>
          <p:nvPr>
            <p:ph idx="1"/>
          </p:nvPr>
        </p:nvSpPr>
        <p:spPr>
          <a:xfrm>
            <a:off x="457200" y="837560"/>
            <a:ext cx="8229600" cy="4095590"/>
          </a:xfrm>
        </p:spPr>
        <p:txBody>
          <a:bodyPr/>
          <a:lstStyle/>
          <a:p>
            <a:pPr marL="0" indent="0" algn="ctr">
              <a:buNone/>
            </a:pPr>
            <a:r>
              <a:rPr lang="en-AU" sz="2000" i="1" dirty="0"/>
              <a:t>Proper Planning</a:t>
            </a:r>
          </a:p>
          <a:p>
            <a:r>
              <a:rPr lang="en-AU" sz="2000" dirty="0"/>
              <a:t>What we did well</a:t>
            </a:r>
          </a:p>
          <a:p>
            <a:pPr lvl="1"/>
            <a:r>
              <a:rPr lang="en-AU" sz="1600" dirty="0"/>
              <a:t>Business needs assessment</a:t>
            </a:r>
          </a:p>
          <a:p>
            <a:pPr lvl="1"/>
            <a:r>
              <a:rPr lang="en-AU" sz="1600" dirty="0"/>
              <a:t>Mapped out our business processes (service delivery and finance and payroll)</a:t>
            </a:r>
          </a:p>
          <a:p>
            <a:pPr lvl="1"/>
            <a:r>
              <a:rPr lang="en-AU" sz="1600" dirty="0"/>
              <a:t>Early consultation with stakeholders and agreement on standard processes</a:t>
            </a:r>
          </a:p>
          <a:p>
            <a:pPr lvl="1"/>
            <a:r>
              <a:rPr lang="en-AU" sz="1600" dirty="0"/>
              <a:t>Took time to work out our configuration (specification) requirements</a:t>
            </a:r>
          </a:p>
          <a:p>
            <a:pPr lvl="1"/>
            <a:r>
              <a:rPr lang="en-AU" sz="1600" dirty="0"/>
              <a:t>Running and testing </a:t>
            </a:r>
          </a:p>
          <a:p>
            <a:r>
              <a:rPr lang="en-AU" sz="2000" dirty="0"/>
              <a:t>What could have been done better</a:t>
            </a:r>
          </a:p>
          <a:p>
            <a:pPr lvl="1"/>
            <a:r>
              <a:rPr lang="en-AU" sz="1600" dirty="0"/>
              <a:t>Initial orientation and training on product </a:t>
            </a:r>
          </a:p>
          <a:p>
            <a:pPr lvl="1"/>
            <a:r>
              <a:rPr lang="en-AU" sz="1600" dirty="0"/>
              <a:t>Dedicated vendor implementation team – geographical and language barriers</a:t>
            </a:r>
          </a:p>
          <a:p>
            <a:pPr lvl="1"/>
            <a:r>
              <a:rPr lang="en-AU" sz="1600" dirty="0"/>
              <a:t>Timeframe in achieving agreement on final specification</a:t>
            </a:r>
          </a:p>
          <a:p>
            <a:pPr lvl="1"/>
            <a:r>
              <a:rPr lang="en-AU" sz="1600" dirty="0"/>
              <a:t>Approach to training staff for rollout </a:t>
            </a:r>
          </a:p>
          <a:p>
            <a:pPr lvl="1"/>
            <a:r>
              <a:rPr lang="en-AU" sz="1600" dirty="0"/>
              <a:t>Managed conflicting BAU demands </a:t>
            </a:r>
          </a:p>
        </p:txBody>
      </p:sp>
    </p:spTree>
    <p:extLst>
      <p:ext uri="{BB962C8B-B14F-4D97-AF65-F5344CB8AC3E}">
        <p14:creationId xmlns:p14="http://schemas.microsoft.com/office/powerpoint/2010/main" val="3654353863"/>
      </p:ext>
    </p:extLst>
  </p:cSld>
  <p:clrMapOvr>
    <a:masterClrMapping/>
  </p:clrMapOvr>
  <p:transition spd="slow"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On reflection…the 5 best practices..</a:t>
            </a:r>
          </a:p>
        </p:txBody>
      </p:sp>
      <p:sp>
        <p:nvSpPr>
          <p:cNvPr id="3" name="Content Placeholder 2"/>
          <p:cNvSpPr>
            <a:spLocks noGrp="1"/>
          </p:cNvSpPr>
          <p:nvPr>
            <p:ph idx="1"/>
          </p:nvPr>
        </p:nvSpPr>
        <p:spPr>
          <a:xfrm>
            <a:off x="457200" y="837560"/>
            <a:ext cx="8229600" cy="4110958"/>
          </a:xfrm>
        </p:spPr>
        <p:txBody>
          <a:bodyPr/>
          <a:lstStyle/>
          <a:p>
            <a:pPr marL="0" indent="0" algn="ctr">
              <a:buNone/>
            </a:pPr>
            <a:r>
              <a:rPr lang="en-AU" sz="2000" i="1" dirty="0"/>
              <a:t>Continuous monitoring</a:t>
            </a:r>
          </a:p>
          <a:p>
            <a:r>
              <a:rPr lang="en-AU" sz="2000" dirty="0"/>
              <a:t>What we did well</a:t>
            </a:r>
          </a:p>
          <a:p>
            <a:pPr lvl="1"/>
            <a:r>
              <a:rPr lang="en-AU" sz="1600" dirty="0"/>
              <a:t>Constant use of UAT process to check before release to our users</a:t>
            </a:r>
          </a:p>
          <a:p>
            <a:pPr lvl="1"/>
            <a:r>
              <a:rPr lang="en-AU" sz="1600" dirty="0"/>
              <a:t>Use of vendor communication tool to log ‘bugs’ and change requests</a:t>
            </a:r>
          </a:p>
          <a:p>
            <a:pPr lvl="1"/>
            <a:r>
              <a:rPr lang="en-AU" sz="1600" dirty="0"/>
              <a:t>Learning from feedback from our end users</a:t>
            </a:r>
          </a:p>
          <a:p>
            <a:pPr lvl="1"/>
            <a:r>
              <a:rPr lang="en-AU" sz="1600" dirty="0"/>
              <a:t>Released functionality in stages – rostering, billing, case planning in line with NDIS rollout demands</a:t>
            </a:r>
          </a:p>
          <a:p>
            <a:pPr lvl="1"/>
            <a:r>
              <a:rPr lang="en-AU" sz="1600" dirty="0"/>
              <a:t>Identified need for an agile training/help desk response from CIMS team</a:t>
            </a:r>
          </a:p>
          <a:p>
            <a:r>
              <a:rPr lang="en-AU" sz="2000" dirty="0"/>
              <a:t>What could have been done better</a:t>
            </a:r>
          </a:p>
          <a:p>
            <a:pPr lvl="1"/>
            <a:r>
              <a:rPr lang="en-AU" sz="1600" dirty="0"/>
              <a:t>Challenges of BAU constraints during NDIS rollout and workforce re-structure </a:t>
            </a:r>
          </a:p>
          <a:p>
            <a:pPr lvl="1"/>
            <a:r>
              <a:rPr lang="en-AU" sz="1600" dirty="0"/>
              <a:t>Recognised challenges of partial rollout</a:t>
            </a:r>
          </a:p>
          <a:p>
            <a:pPr lvl="1"/>
            <a:r>
              <a:rPr lang="en-AU" sz="1600" dirty="0"/>
              <a:t>Expected that implementation would take longer than we had planned</a:t>
            </a:r>
          </a:p>
          <a:p>
            <a:pPr lvl="1"/>
            <a:endParaRPr lang="en-AU" sz="1600" dirty="0"/>
          </a:p>
        </p:txBody>
      </p:sp>
    </p:spTree>
    <p:extLst>
      <p:ext uri="{BB962C8B-B14F-4D97-AF65-F5344CB8AC3E}">
        <p14:creationId xmlns:p14="http://schemas.microsoft.com/office/powerpoint/2010/main" val="407016317"/>
      </p:ext>
    </p:extLst>
  </p:cSld>
  <p:clrMapOvr>
    <a:masterClrMapping/>
  </p:clrMapOvr>
  <p:transition spd="slow"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On reflection…the 5 best practices..</a:t>
            </a:r>
          </a:p>
        </p:txBody>
      </p:sp>
      <p:sp>
        <p:nvSpPr>
          <p:cNvPr id="3" name="Content Placeholder 2"/>
          <p:cNvSpPr>
            <a:spLocks noGrp="1"/>
          </p:cNvSpPr>
          <p:nvPr>
            <p:ph idx="1"/>
          </p:nvPr>
        </p:nvSpPr>
        <p:spPr>
          <a:xfrm>
            <a:off x="457200" y="837560"/>
            <a:ext cx="8229600" cy="3865069"/>
          </a:xfrm>
        </p:spPr>
        <p:txBody>
          <a:bodyPr/>
          <a:lstStyle/>
          <a:p>
            <a:pPr marL="0" indent="0" algn="ctr">
              <a:buNone/>
            </a:pPr>
            <a:r>
              <a:rPr lang="en-AU" sz="2000" i="1" dirty="0"/>
              <a:t>Updating stakeholders</a:t>
            </a:r>
          </a:p>
          <a:p>
            <a:r>
              <a:rPr lang="en-AU" sz="2000" dirty="0"/>
              <a:t>What we did well</a:t>
            </a:r>
          </a:p>
          <a:p>
            <a:pPr lvl="1"/>
            <a:r>
              <a:rPr lang="en-AU" sz="1600" dirty="0"/>
              <a:t>Continue to work with service delivery and finance team throughout process</a:t>
            </a:r>
          </a:p>
          <a:p>
            <a:pPr lvl="1"/>
            <a:r>
              <a:rPr lang="en-AU" sz="1600" dirty="0"/>
              <a:t>Used a reference group to workshop requirements and for initial orientation to product</a:t>
            </a:r>
          </a:p>
          <a:p>
            <a:pPr lvl="1"/>
            <a:r>
              <a:rPr lang="en-AU" sz="1600" dirty="0"/>
              <a:t>Periodic workshops and question and answer groups with end users</a:t>
            </a:r>
          </a:p>
          <a:p>
            <a:pPr lvl="1"/>
            <a:r>
              <a:rPr lang="en-AU" sz="1600" dirty="0"/>
              <a:t>Notified users of upcoming changes to software</a:t>
            </a:r>
          </a:p>
          <a:p>
            <a:pPr lvl="1"/>
            <a:r>
              <a:rPr lang="en-AU" sz="1600" dirty="0"/>
              <a:t>System of ‘</a:t>
            </a:r>
            <a:r>
              <a:rPr lang="en-AU" sz="1600" dirty="0" err="1"/>
              <a:t>superusers</a:t>
            </a:r>
            <a:r>
              <a:rPr lang="en-AU" sz="1600" dirty="0"/>
              <a:t>’ and centralised CIMS helpdesk</a:t>
            </a:r>
          </a:p>
          <a:p>
            <a:r>
              <a:rPr lang="en-AU" sz="2000" dirty="0"/>
              <a:t>What could have been done better</a:t>
            </a:r>
          </a:p>
          <a:p>
            <a:pPr lvl="1"/>
            <a:r>
              <a:rPr lang="en-AU" sz="1600" dirty="0"/>
              <a:t>Simplified training material that reflected RFQ’s business processes</a:t>
            </a:r>
          </a:p>
          <a:p>
            <a:pPr lvl="1"/>
            <a:r>
              <a:rPr lang="en-AU" sz="1600" dirty="0"/>
              <a:t>Vendor’s training material often too high level and older/different versions</a:t>
            </a:r>
          </a:p>
          <a:p>
            <a:pPr lvl="1"/>
            <a:r>
              <a:rPr lang="en-AU" sz="1600" dirty="0"/>
              <a:t>Run more face to face workshops</a:t>
            </a:r>
          </a:p>
        </p:txBody>
      </p:sp>
    </p:spTree>
    <p:extLst>
      <p:ext uri="{BB962C8B-B14F-4D97-AF65-F5344CB8AC3E}">
        <p14:creationId xmlns:p14="http://schemas.microsoft.com/office/powerpoint/2010/main" val="4093519388"/>
      </p:ext>
    </p:extLst>
  </p:cSld>
  <p:clrMapOvr>
    <a:masterClrMapping/>
  </p:clrMapOvr>
  <p:transition spd="slow"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On reflection…the 5 best practices..</a:t>
            </a:r>
          </a:p>
        </p:txBody>
      </p:sp>
      <p:sp>
        <p:nvSpPr>
          <p:cNvPr id="3" name="Content Placeholder 2"/>
          <p:cNvSpPr>
            <a:spLocks noGrp="1"/>
          </p:cNvSpPr>
          <p:nvPr>
            <p:ph idx="1"/>
          </p:nvPr>
        </p:nvSpPr>
        <p:spPr>
          <a:xfrm>
            <a:off x="457200" y="837560"/>
            <a:ext cx="8229600" cy="3865069"/>
          </a:xfrm>
        </p:spPr>
        <p:txBody>
          <a:bodyPr/>
          <a:lstStyle/>
          <a:p>
            <a:pPr marL="0" indent="0" algn="ctr">
              <a:buNone/>
            </a:pPr>
            <a:r>
              <a:rPr lang="en-AU" sz="2000" i="1" dirty="0"/>
              <a:t>Preventing scope creep</a:t>
            </a:r>
          </a:p>
          <a:p>
            <a:r>
              <a:rPr lang="en-AU" sz="2000" dirty="0"/>
              <a:t>What we did well</a:t>
            </a:r>
          </a:p>
          <a:p>
            <a:pPr lvl="1"/>
            <a:r>
              <a:rPr lang="en-AU" sz="1600" dirty="0"/>
              <a:t>Rigorous and highly detailed specification documents </a:t>
            </a:r>
          </a:p>
          <a:p>
            <a:pPr lvl="1"/>
            <a:r>
              <a:rPr lang="en-AU" sz="1600" dirty="0"/>
              <a:t>Use of documented meeting processes including agenda and minutes recording</a:t>
            </a:r>
          </a:p>
          <a:p>
            <a:pPr lvl="1"/>
            <a:r>
              <a:rPr lang="en-AU" sz="1600" dirty="0"/>
              <a:t>Good project management approach (“not jumping around like frogs”)</a:t>
            </a:r>
          </a:p>
          <a:p>
            <a:r>
              <a:rPr lang="en-AU" sz="2000" dirty="0"/>
              <a:t>What could have been done better</a:t>
            </a:r>
          </a:p>
          <a:p>
            <a:pPr lvl="1"/>
            <a:r>
              <a:rPr lang="en-AU" sz="1600" dirty="0"/>
              <a:t>Receive more clarity on what was being delivered (sometimes like a ‘box of chocolates’)</a:t>
            </a:r>
          </a:p>
          <a:p>
            <a:pPr lvl="1"/>
            <a:r>
              <a:rPr lang="en-AU" sz="1600" dirty="0"/>
              <a:t>Vendor’s (under) estimate of work involved in delivering additional requirements</a:t>
            </a:r>
          </a:p>
          <a:p>
            <a:pPr lvl="1"/>
            <a:r>
              <a:rPr lang="en-AU" sz="1600" dirty="0"/>
              <a:t>Held vendor to account for non/late delivery of bug fixes and/or changes</a:t>
            </a:r>
          </a:p>
          <a:p>
            <a:pPr lvl="1"/>
            <a:r>
              <a:rPr lang="en-AU" sz="1600" dirty="0"/>
              <a:t>More detailed service level agreement/s</a:t>
            </a:r>
          </a:p>
        </p:txBody>
      </p:sp>
    </p:spTree>
    <p:extLst>
      <p:ext uri="{BB962C8B-B14F-4D97-AF65-F5344CB8AC3E}">
        <p14:creationId xmlns:p14="http://schemas.microsoft.com/office/powerpoint/2010/main" val="877352764"/>
      </p:ext>
    </p:extLst>
  </p:cSld>
  <p:clrMapOvr>
    <a:masterClrMapping/>
  </p:clrMapOvr>
  <p:transition spd="slow"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On reflection…the 5 best practices..</a:t>
            </a:r>
          </a:p>
        </p:txBody>
      </p:sp>
      <p:sp>
        <p:nvSpPr>
          <p:cNvPr id="3" name="Content Placeholder 2"/>
          <p:cNvSpPr>
            <a:spLocks noGrp="1"/>
          </p:cNvSpPr>
          <p:nvPr>
            <p:ph idx="1"/>
          </p:nvPr>
        </p:nvSpPr>
        <p:spPr>
          <a:xfrm>
            <a:off x="457200" y="837560"/>
            <a:ext cx="8229600" cy="3865069"/>
          </a:xfrm>
        </p:spPr>
        <p:txBody>
          <a:bodyPr/>
          <a:lstStyle/>
          <a:p>
            <a:pPr marL="0" indent="0" algn="ctr">
              <a:buNone/>
            </a:pPr>
            <a:r>
              <a:rPr lang="en-AU" sz="2000" i="1" dirty="0"/>
              <a:t>Vendor Quality Assurance</a:t>
            </a:r>
          </a:p>
          <a:p>
            <a:r>
              <a:rPr lang="en-AU" sz="2000" dirty="0"/>
              <a:t>What we did well</a:t>
            </a:r>
          </a:p>
          <a:p>
            <a:pPr lvl="1"/>
            <a:r>
              <a:rPr lang="en-AU" sz="1600" dirty="0"/>
              <a:t>Selected a vendor whose values align with NGO sector</a:t>
            </a:r>
          </a:p>
          <a:p>
            <a:pPr lvl="1"/>
            <a:r>
              <a:rPr lang="en-AU" sz="1600" dirty="0"/>
              <a:t>Engaged the vendor at senior levels (CEO, Executive Chairman) established a joint steering committee</a:t>
            </a:r>
          </a:p>
          <a:p>
            <a:pPr lvl="1"/>
            <a:r>
              <a:rPr lang="en-AU" sz="1600" dirty="0"/>
              <a:t>Provided feedback on quality assurance issues</a:t>
            </a:r>
          </a:p>
          <a:p>
            <a:pPr lvl="1"/>
            <a:r>
              <a:rPr lang="en-AU" sz="1600" dirty="0"/>
              <a:t>Good value for money</a:t>
            </a:r>
          </a:p>
          <a:p>
            <a:pPr lvl="1"/>
            <a:r>
              <a:rPr lang="en-AU" sz="1600" dirty="0"/>
              <a:t>‘quid pro quo’ recognition around software development (mutual transformation)</a:t>
            </a:r>
          </a:p>
          <a:p>
            <a:r>
              <a:rPr lang="en-AU" sz="2000" dirty="0"/>
              <a:t>What could have been done better</a:t>
            </a:r>
          </a:p>
          <a:p>
            <a:pPr lvl="1"/>
            <a:r>
              <a:rPr lang="en-AU" sz="1600" dirty="0"/>
              <a:t>Vendor had conflicting demands on their resources</a:t>
            </a:r>
          </a:p>
          <a:p>
            <a:pPr lvl="1"/>
            <a:r>
              <a:rPr lang="en-AU" sz="1600" dirty="0"/>
              <a:t>Small organisation and lack of staff redundancy</a:t>
            </a:r>
          </a:p>
          <a:p>
            <a:pPr lvl="1"/>
            <a:r>
              <a:rPr lang="en-AU" sz="1600" dirty="0"/>
              <a:t>Communication - cultural (ethnic/technical/organisational and language (ESL) issues </a:t>
            </a:r>
          </a:p>
        </p:txBody>
      </p:sp>
    </p:spTree>
    <p:extLst>
      <p:ext uri="{BB962C8B-B14F-4D97-AF65-F5344CB8AC3E}">
        <p14:creationId xmlns:p14="http://schemas.microsoft.com/office/powerpoint/2010/main" val="3051890574"/>
      </p:ext>
    </p:extLst>
  </p:cSld>
  <p:clrMapOvr>
    <a:masterClrMapping/>
  </p:clrMapOvr>
  <p:transition spd="slow"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75"/>
            <a:ext cx="8229600" cy="515925"/>
          </a:xfrm>
        </p:spPr>
        <p:txBody>
          <a:bodyPr/>
          <a:lstStyle/>
          <a:p>
            <a:r>
              <a:rPr lang="en-AU" sz="3200" dirty="0"/>
              <a:t>Benefits Achieved </a:t>
            </a:r>
          </a:p>
        </p:txBody>
      </p:sp>
      <p:sp>
        <p:nvSpPr>
          <p:cNvPr id="3" name="Content Placeholder 2"/>
          <p:cNvSpPr>
            <a:spLocks noGrp="1"/>
          </p:cNvSpPr>
          <p:nvPr>
            <p:ph idx="1"/>
          </p:nvPr>
        </p:nvSpPr>
        <p:spPr>
          <a:xfrm>
            <a:off x="457200" y="722300"/>
            <a:ext cx="8229600" cy="3871926"/>
          </a:xfrm>
        </p:spPr>
        <p:txBody>
          <a:bodyPr/>
          <a:lstStyle/>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Overall widespread acceptance and positive view of VisiCase</a:t>
            </a:r>
          </a:p>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Standardised and better managed (quality) processes from enquiry / referral to intake to service provision</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More accurate &amp; timely financial &amp; operational data (NDIS)</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Cost to deliver per output hour reduced – removes need for staff to return to office</a:t>
            </a:r>
          </a:p>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More productive and efficient services delivered</a:t>
            </a:r>
          </a:p>
          <a:p>
            <a:pPr>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Increased transparency and accountability for direct service staff </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3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More accurate ROI will be calculated once product is fully delivered</a:t>
            </a:r>
          </a:p>
          <a:p>
            <a:pPr marL="0" lvl="0" indent="0">
              <a:lnSpc>
                <a:spcPct val="115000"/>
              </a:lnSpc>
              <a:spcBef>
                <a:spcPts val="200"/>
              </a:spcBef>
              <a:spcAft>
                <a:spcPts val="0"/>
              </a:spcAft>
              <a:buNone/>
            </a:pPr>
            <a:endParaRPr lang="en-AU"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35681574"/>
      </p:ext>
    </p:extLst>
  </p:cSld>
  <p:clrMapOvr>
    <a:masterClrMapping/>
  </p:clrMapOvr>
  <p:transition spd="slow"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4016" y="475316"/>
            <a:ext cx="3641002" cy="857250"/>
          </a:xfrm>
        </p:spPr>
        <p:txBody>
          <a:bodyPr/>
          <a:lstStyle/>
          <a:p>
            <a:r>
              <a:rPr lang="en-AU" sz="3200" dirty="0">
                <a:solidFill>
                  <a:srgbClr val="EFA82F"/>
                </a:solidFill>
              </a:rPr>
              <a:t>Managing change </a:t>
            </a:r>
          </a:p>
        </p:txBody>
      </p:sp>
      <p:sp>
        <p:nvSpPr>
          <p:cNvPr id="3" name="Content Placeholder 2"/>
          <p:cNvSpPr>
            <a:spLocks noGrp="1"/>
          </p:cNvSpPr>
          <p:nvPr>
            <p:ph idx="1"/>
          </p:nvPr>
        </p:nvSpPr>
        <p:spPr>
          <a:xfrm>
            <a:off x="719854" y="1332566"/>
            <a:ext cx="7704292" cy="3394075"/>
          </a:xfrm>
        </p:spPr>
        <p:txBody>
          <a:bodyPr/>
          <a:lstStyle/>
          <a:p>
            <a:r>
              <a:rPr lang="en-AU" sz="2000" dirty="0"/>
              <a:t>Engage early to reach agreement on business processes</a:t>
            </a:r>
          </a:p>
          <a:p>
            <a:r>
              <a:rPr lang="en-AU" sz="2000" dirty="0"/>
              <a:t>Established reference groups to provide information early but also to seek input into design</a:t>
            </a:r>
          </a:p>
          <a:p>
            <a:r>
              <a:rPr lang="en-AU" sz="2000" dirty="0"/>
              <a:t>Continue to seek engagement (workshops </a:t>
            </a:r>
            <a:r>
              <a:rPr lang="en-AU" sz="2000" dirty="0" err="1"/>
              <a:t>QnA</a:t>
            </a:r>
            <a:r>
              <a:rPr lang="en-AU" sz="2000" dirty="0"/>
              <a:t> sessions) round</a:t>
            </a:r>
          </a:p>
          <a:p>
            <a:r>
              <a:rPr lang="en-AU" sz="2000" dirty="0"/>
              <a:t>Responsive graduated training close to rollout - “people need to be told 5 or 6 times before they get it” </a:t>
            </a:r>
          </a:p>
          <a:p>
            <a:r>
              <a:rPr lang="en-AU" sz="2000" dirty="0"/>
              <a:t>Authentic engagement with some awareness of ADKAR approach </a:t>
            </a:r>
            <a:endParaRPr lang="en-AU" dirty="0"/>
          </a:p>
          <a:p>
            <a:pPr marL="0" indent="0">
              <a:buNone/>
            </a:pPr>
            <a:endParaRPr lang="en-AU" dirty="0"/>
          </a:p>
          <a:p>
            <a:pPr marL="0" indent="0">
              <a:buNone/>
            </a:pPr>
            <a:endParaRPr lang="en-AU" dirty="0"/>
          </a:p>
          <a:p>
            <a:endParaRPr lang="en-AU" dirty="0"/>
          </a:p>
        </p:txBody>
      </p:sp>
    </p:spTree>
    <p:extLst>
      <p:ext uri="{BB962C8B-B14F-4D97-AF65-F5344CB8AC3E}">
        <p14:creationId xmlns:p14="http://schemas.microsoft.com/office/powerpoint/2010/main" val="1812598296"/>
      </p:ext>
    </p:extLst>
  </p:cSld>
  <p:clrMapOvr>
    <a:masterClrMapping/>
  </p:clrMapOvr>
  <p:transition spd="slow"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662" y="475316"/>
            <a:ext cx="2812356" cy="857250"/>
          </a:xfrm>
        </p:spPr>
        <p:txBody>
          <a:bodyPr/>
          <a:lstStyle/>
          <a:p>
            <a:r>
              <a:rPr lang="en-AU" sz="3200" dirty="0">
                <a:solidFill>
                  <a:srgbClr val="EFA82F"/>
                </a:solidFill>
              </a:rPr>
              <a:t>Final thoughts </a:t>
            </a:r>
          </a:p>
        </p:txBody>
      </p:sp>
      <p:sp>
        <p:nvSpPr>
          <p:cNvPr id="3" name="Content Placeholder 2"/>
          <p:cNvSpPr>
            <a:spLocks noGrp="1"/>
          </p:cNvSpPr>
          <p:nvPr>
            <p:ph idx="1"/>
          </p:nvPr>
        </p:nvSpPr>
        <p:spPr>
          <a:xfrm>
            <a:off x="719854" y="1332566"/>
            <a:ext cx="7704292" cy="3394075"/>
          </a:xfrm>
        </p:spPr>
        <p:txBody>
          <a:bodyPr/>
          <a:lstStyle/>
          <a:p>
            <a:r>
              <a:rPr lang="en-AU" sz="2000" dirty="0"/>
              <a:t>Know your business processes</a:t>
            </a:r>
          </a:p>
          <a:p>
            <a:r>
              <a:rPr lang="en-AU" sz="2000" dirty="0"/>
              <a:t>Get just the right amount of project management</a:t>
            </a:r>
          </a:p>
          <a:p>
            <a:r>
              <a:rPr lang="en-AU" sz="2000" dirty="0"/>
              <a:t>Responsive graduated training close to rollout - “people need to be told 5 or 6 times before they get it”</a:t>
            </a:r>
          </a:p>
          <a:p>
            <a:r>
              <a:rPr lang="en-AU" sz="2000" dirty="0"/>
              <a:t>Continue to seek engagement and ‘buy in’ all round</a:t>
            </a:r>
          </a:p>
          <a:p>
            <a:r>
              <a:rPr lang="en-AU" sz="2000" dirty="0"/>
              <a:t> it feels like disruption but we haven’t finished yet…</a:t>
            </a:r>
          </a:p>
          <a:p>
            <a:endParaRPr lang="en-AU" sz="2000" dirty="0"/>
          </a:p>
          <a:p>
            <a:pPr marL="0" indent="0" algn="ctr">
              <a:buNone/>
            </a:pPr>
            <a:r>
              <a:rPr lang="en-AU" dirty="0">
                <a:solidFill>
                  <a:srgbClr val="FFC000"/>
                </a:solidFill>
              </a:rPr>
              <a:t>Kia </a:t>
            </a:r>
            <a:r>
              <a:rPr lang="en-AU" dirty="0" err="1">
                <a:solidFill>
                  <a:srgbClr val="FFC000"/>
                </a:solidFill>
              </a:rPr>
              <a:t>Ora</a:t>
            </a:r>
            <a:endParaRPr lang="en-AU" dirty="0">
              <a:solidFill>
                <a:srgbClr val="FFC000"/>
              </a:solidFill>
            </a:endParaRPr>
          </a:p>
          <a:p>
            <a:endParaRPr lang="en-AU" dirty="0"/>
          </a:p>
          <a:p>
            <a:pPr marL="0" indent="0">
              <a:buNone/>
            </a:pPr>
            <a:endParaRPr lang="en-AU" dirty="0"/>
          </a:p>
          <a:p>
            <a:pPr marL="0" indent="0">
              <a:buNone/>
            </a:pPr>
            <a:endParaRPr lang="en-AU" dirty="0"/>
          </a:p>
          <a:p>
            <a:endParaRPr lang="en-AU" dirty="0"/>
          </a:p>
        </p:txBody>
      </p:sp>
    </p:spTree>
    <p:extLst>
      <p:ext uri="{BB962C8B-B14F-4D97-AF65-F5344CB8AC3E}">
        <p14:creationId xmlns:p14="http://schemas.microsoft.com/office/powerpoint/2010/main" val="4173115210"/>
      </p:ext>
    </p:extLst>
  </p:cSld>
  <p:clrMapOvr>
    <a:masterClrMapping/>
  </p:clrMapOvr>
  <p:transition spd="slow"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p:txBody>
          <a:bodyPr/>
          <a:lstStyle/>
          <a:p>
            <a:pPr eaLnBrk="1" hangingPunct="1">
              <a:buFont typeface="Wingdings" pitchFamily="2" charset="2"/>
              <a:buNone/>
            </a:pPr>
            <a:endParaRPr lang="en-AU" altLang="en-US" sz="1600" dirty="0"/>
          </a:p>
          <a:p>
            <a:pPr eaLnBrk="1" hangingPunct="1">
              <a:buFont typeface="Wingdings" pitchFamily="2" charset="2"/>
              <a:buNone/>
            </a:pPr>
            <a:r>
              <a:rPr lang="en-AU" altLang="en-US" sz="1600" b="1" dirty="0"/>
              <a:t>Contact details:</a:t>
            </a:r>
          </a:p>
          <a:p>
            <a:pPr eaLnBrk="1" hangingPunct="1">
              <a:buFont typeface="Wingdings" pitchFamily="2" charset="2"/>
              <a:buNone/>
            </a:pPr>
            <a:endParaRPr lang="en-AU" altLang="en-US" sz="1600" dirty="0"/>
          </a:p>
          <a:p>
            <a:pPr eaLnBrk="1" hangingPunct="1">
              <a:buFont typeface="Wingdings" pitchFamily="2" charset="2"/>
              <a:buNone/>
            </a:pPr>
            <a:r>
              <a:rPr lang="en-AU" altLang="en-US" sz="1600" dirty="0"/>
              <a:t>Larry Stapleton</a:t>
            </a:r>
          </a:p>
          <a:p>
            <a:pPr eaLnBrk="1" hangingPunct="1">
              <a:buFont typeface="Wingdings" pitchFamily="2" charset="2"/>
              <a:buNone/>
            </a:pPr>
            <a:r>
              <a:rPr lang="en-AU" altLang="en-US" sz="1400" dirty="0"/>
              <a:t>Richmond Fellowship Queensland</a:t>
            </a:r>
          </a:p>
          <a:p>
            <a:pPr eaLnBrk="1" hangingPunct="1">
              <a:buFont typeface="Wingdings" pitchFamily="2" charset="2"/>
              <a:buNone/>
            </a:pPr>
            <a:r>
              <a:rPr lang="en-AU" altLang="en-US" sz="1400" dirty="0"/>
              <a:t>Level 2 485 Ipswich Rd</a:t>
            </a:r>
          </a:p>
          <a:p>
            <a:pPr eaLnBrk="1" hangingPunct="1">
              <a:buFont typeface="Wingdings" pitchFamily="2" charset="2"/>
              <a:buNone/>
            </a:pPr>
            <a:r>
              <a:rPr lang="en-AU" altLang="en-US" sz="1400" dirty="0"/>
              <a:t>	Annerley Qld 4103</a:t>
            </a:r>
          </a:p>
          <a:p>
            <a:pPr eaLnBrk="1" hangingPunct="1">
              <a:buFont typeface="Wingdings" pitchFamily="2" charset="2"/>
              <a:buNone/>
            </a:pPr>
            <a:r>
              <a:rPr lang="en-AU" altLang="en-US" sz="1400" dirty="0"/>
              <a:t>P.O. Box 665</a:t>
            </a:r>
          </a:p>
          <a:p>
            <a:pPr eaLnBrk="1" hangingPunct="1">
              <a:buFont typeface="Wingdings" pitchFamily="2" charset="2"/>
              <a:buNone/>
            </a:pPr>
            <a:r>
              <a:rPr lang="en-AU" altLang="en-US" sz="1400" dirty="0"/>
              <a:t>Annerley Qld 4103</a:t>
            </a:r>
          </a:p>
          <a:p>
            <a:pPr eaLnBrk="1" hangingPunct="1">
              <a:buFont typeface="Wingdings" pitchFamily="2" charset="2"/>
              <a:buNone/>
            </a:pPr>
            <a:r>
              <a:rPr lang="en-AU" altLang="en-US" sz="1400" dirty="0"/>
              <a:t>Phone: 	+617 33632555</a:t>
            </a:r>
          </a:p>
          <a:p>
            <a:pPr eaLnBrk="1" hangingPunct="1">
              <a:buFont typeface="Wingdings" pitchFamily="2" charset="2"/>
              <a:buNone/>
            </a:pPr>
            <a:r>
              <a:rPr lang="en-AU" altLang="en-US" sz="1400" dirty="0"/>
              <a:t>Fax:	         +617 33632557</a:t>
            </a:r>
          </a:p>
          <a:p>
            <a:pPr eaLnBrk="1" hangingPunct="1">
              <a:buFont typeface="Wingdings" pitchFamily="2" charset="2"/>
              <a:buNone/>
            </a:pPr>
            <a:r>
              <a:rPr lang="en-AU" altLang="en-US" sz="1400" dirty="0"/>
              <a:t>Email: 	</a:t>
            </a:r>
            <a:r>
              <a:rPr lang="en-AU" altLang="en-US" sz="1400" dirty="0">
                <a:hlinkClick r:id="rId3"/>
              </a:rPr>
              <a:t>Larry.Stapleton@rfq.com.au</a:t>
            </a:r>
            <a:r>
              <a:rPr lang="en-AU" altLang="en-US" sz="1400" dirty="0"/>
              <a:t>  </a:t>
            </a:r>
            <a:endParaRPr lang="en-US" altLang="en-US" sz="1400" dirty="0"/>
          </a:p>
        </p:txBody>
      </p:sp>
      <p:pic>
        <p:nvPicPr>
          <p:cNvPr id="3" name="Picture 6" descr="01_Logo-1.png"/>
          <p:cNvPicPr>
            <a:picLocks noChangeAspect="1"/>
          </p:cNvPicPr>
          <p:nvPr/>
        </p:nvPicPr>
        <p:blipFill>
          <a:blip r:embed="rId4"/>
          <a:srcRect/>
          <a:stretch>
            <a:fillRect/>
          </a:stretch>
        </p:blipFill>
        <p:spPr bwMode="auto">
          <a:xfrm>
            <a:off x="3950208" y="1499616"/>
            <a:ext cx="3267456" cy="2401824"/>
          </a:xfrm>
          <a:prstGeom prst="rect">
            <a:avLst/>
          </a:prstGeom>
          <a:noFill/>
          <a:ln w="9525">
            <a:noFill/>
            <a:miter lim="800000"/>
            <a:headEnd/>
            <a:tailEnd/>
          </a:ln>
        </p:spPr>
      </p:pic>
    </p:spTree>
    <p:extLst>
      <p:ext uri="{BB962C8B-B14F-4D97-AF65-F5344CB8AC3E}">
        <p14:creationId xmlns:p14="http://schemas.microsoft.com/office/powerpoint/2010/main" val="4154661876"/>
      </p:ext>
    </p:extLst>
  </p:cSld>
  <p:clrMapOvr>
    <a:masterClrMapping/>
  </p:clrMapOvr>
  <p:transition spd="slow"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4">
                                            <p:txEl>
                                              <p:pRg st="5" end="5"/>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grpId="0" nodeType="afterEffect">
                                  <p:stCondLst>
                                    <p:cond delay="0"/>
                                  </p:stCondLst>
                                  <p:childTnLst>
                                    <p:set>
                                      <p:cBhvr>
                                        <p:cTn id="33"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Disruptive Technology?</a:t>
            </a:r>
          </a:p>
        </p:txBody>
      </p:sp>
      <p:sp>
        <p:nvSpPr>
          <p:cNvPr id="3" name="Content Placeholder 2"/>
          <p:cNvSpPr>
            <a:spLocks noGrp="1"/>
          </p:cNvSpPr>
          <p:nvPr>
            <p:ph idx="1"/>
          </p:nvPr>
        </p:nvSpPr>
        <p:spPr/>
        <p:txBody>
          <a:bodyPr/>
          <a:lstStyle/>
          <a:p>
            <a:r>
              <a:rPr lang="en-AU" sz="2000" dirty="0"/>
              <a:t>Clayton M. Christensen coined the phrase ‘disruptive technology’ in his 1997 book “The Innovators Dilemma”</a:t>
            </a:r>
          </a:p>
          <a:p>
            <a:r>
              <a:rPr lang="en-AU" sz="2000" dirty="0"/>
              <a:t>Sustaining technology – ‘incremental improvements’</a:t>
            </a:r>
          </a:p>
          <a:p>
            <a:r>
              <a:rPr lang="en-AU" sz="2000" dirty="0"/>
              <a:t>Disruptive technology – “lacks refinement and may not have proven practical application” ( e.g. Alexander Graham Bell’s ‘electrical speech machine’)</a:t>
            </a:r>
          </a:p>
          <a:p>
            <a:r>
              <a:rPr lang="en-AU" sz="2000" dirty="0"/>
              <a:t>CIMS has characteristics of both – relies on other technology: laptop computers, mobile phones and cloud computing</a:t>
            </a:r>
          </a:p>
          <a:p>
            <a:pPr marL="0" indent="0">
              <a:buNone/>
            </a:pPr>
            <a:endParaRPr lang="en-AU" sz="2000" dirty="0"/>
          </a:p>
        </p:txBody>
      </p:sp>
    </p:spTree>
    <p:extLst>
      <p:ext uri="{BB962C8B-B14F-4D97-AF65-F5344CB8AC3E}">
        <p14:creationId xmlns:p14="http://schemas.microsoft.com/office/powerpoint/2010/main" val="729694712"/>
      </p:ext>
    </p:extLst>
  </p:cSld>
  <p:clrMapOvr>
    <a:masterClrMapping/>
  </p:clrMapOvr>
  <p:transition spd="slow"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What I am talking about today</a:t>
            </a:r>
          </a:p>
        </p:txBody>
      </p:sp>
      <p:sp>
        <p:nvSpPr>
          <p:cNvPr id="3" name="Content Placeholder 2"/>
          <p:cNvSpPr>
            <a:spLocks noGrp="1"/>
          </p:cNvSpPr>
          <p:nvPr>
            <p:ph idx="1"/>
          </p:nvPr>
        </p:nvSpPr>
        <p:spPr/>
        <p:txBody>
          <a:bodyPr/>
          <a:lstStyle/>
          <a:p>
            <a:r>
              <a:rPr lang="en-AU" sz="2000" dirty="0"/>
              <a:t>Where we were in 2015</a:t>
            </a:r>
          </a:p>
          <a:p>
            <a:r>
              <a:rPr lang="en-AU" sz="2000" dirty="0"/>
              <a:t>What we were trying to do</a:t>
            </a:r>
          </a:p>
          <a:p>
            <a:r>
              <a:rPr lang="en-AU" sz="2000" dirty="0"/>
              <a:t>How we went about it</a:t>
            </a:r>
          </a:p>
          <a:p>
            <a:r>
              <a:rPr lang="en-AU" sz="2000" dirty="0"/>
              <a:t>Desired outcomes</a:t>
            </a:r>
          </a:p>
          <a:p>
            <a:r>
              <a:rPr lang="en-AU" sz="2000" dirty="0"/>
              <a:t>On reflection</a:t>
            </a:r>
          </a:p>
          <a:p>
            <a:r>
              <a:rPr lang="en-AU" sz="2000" dirty="0"/>
              <a:t>Final thoughts</a:t>
            </a:r>
          </a:p>
        </p:txBody>
      </p:sp>
    </p:spTree>
    <p:extLst>
      <p:ext uri="{BB962C8B-B14F-4D97-AF65-F5344CB8AC3E}">
        <p14:creationId xmlns:p14="http://schemas.microsoft.com/office/powerpoint/2010/main" val="1213122205"/>
      </p:ext>
    </p:extLst>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442" y="206375"/>
            <a:ext cx="5171355" cy="600449"/>
          </a:xfrm>
        </p:spPr>
        <p:txBody>
          <a:bodyPr/>
          <a:lstStyle/>
          <a:p>
            <a:r>
              <a:rPr lang="en-AU" sz="3200" dirty="0"/>
              <a:t>Where we started - 2015</a:t>
            </a:r>
          </a:p>
        </p:txBody>
      </p:sp>
      <p:sp>
        <p:nvSpPr>
          <p:cNvPr id="3" name="Content Placeholder 2"/>
          <p:cNvSpPr>
            <a:spLocks noGrp="1"/>
          </p:cNvSpPr>
          <p:nvPr>
            <p:ph idx="1"/>
          </p:nvPr>
        </p:nvSpPr>
        <p:spPr>
          <a:xfrm>
            <a:off x="457200" y="806824"/>
            <a:ext cx="8229600" cy="3787401"/>
          </a:xfrm>
        </p:spPr>
        <p:txBody>
          <a:bodyPr/>
          <a:lstStyle/>
          <a:p>
            <a:r>
              <a:rPr lang="en-AU" sz="2000" dirty="0"/>
              <a:t>Context of ongoing growth in business – efficiency questions and business systems stretched </a:t>
            </a:r>
          </a:p>
          <a:p>
            <a:r>
              <a:rPr lang="en-AU" sz="2000" dirty="0"/>
              <a:t>Manual business processes and systems</a:t>
            </a:r>
          </a:p>
          <a:p>
            <a:pPr lvl="1"/>
            <a:r>
              <a:rPr lang="en-AU" sz="1600" dirty="0"/>
              <a:t>Paper-based timesheets, manual data entry</a:t>
            </a:r>
          </a:p>
          <a:p>
            <a:r>
              <a:rPr lang="en-AU" sz="2000" dirty="0"/>
              <a:t>Lack of Client Information Management System</a:t>
            </a:r>
          </a:p>
          <a:p>
            <a:pPr lvl="1"/>
            <a:r>
              <a:rPr lang="en-AU" sz="1600" dirty="0"/>
              <a:t>Variety of Excel spreadsheets and Access data bases</a:t>
            </a:r>
          </a:p>
          <a:p>
            <a:r>
              <a:rPr lang="en-AU" sz="2000" dirty="0"/>
              <a:t>Hard copy client files</a:t>
            </a:r>
          </a:p>
          <a:p>
            <a:r>
              <a:rPr lang="en-AU" sz="2000" dirty="0"/>
              <a:t>Current rostering system inefficient and problematic</a:t>
            </a:r>
          </a:p>
          <a:p>
            <a:r>
              <a:rPr lang="en-AU" sz="2000" dirty="0"/>
              <a:t>National Disability Insurance Scheme (NDIS) rollout imminent </a:t>
            </a:r>
          </a:p>
          <a:p>
            <a:pPr lvl="1"/>
            <a:r>
              <a:rPr lang="en-AU" sz="1600" dirty="0"/>
              <a:t>Cloud-based payment (portal) system, choice and control</a:t>
            </a:r>
          </a:p>
        </p:txBody>
      </p:sp>
    </p:spTree>
    <p:extLst>
      <p:ext uri="{BB962C8B-B14F-4D97-AF65-F5344CB8AC3E}">
        <p14:creationId xmlns:p14="http://schemas.microsoft.com/office/powerpoint/2010/main" val="4264110875"/>
      </p:ext>
    </p:extLst>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442" y="206375"/>
            <a:ext cx="5171355" cy="600449"/>
          </a:xfrm>
        </p:spPr>
        <p:txBody>
          <a:bodyPr/>
          <a:lstStyle/>
          <a:p>
            <a:r>
              <a:rPr lang="en-AU" sz="3200" dirty="0"/>
              <a:t>What we were trying to do</a:t>
            </a:r>
          </a:p>
        </p:txBody>
      </p:sp>
      <p:sp>
        <p:nvSpPr>
          <p:cNvPr id="3" name="Content Placeholder 2"/>
          <p:cNvSpPr>
            <a:spLocks noGrp="1"/>
          </p:cNvSpPr>
          <p:nvPr>
            <p:ph idx="1"/>
          </p:nvPr>
        </p:nvSpPr>
        <p:spPr>
          <a:xfrm>
            <a:off x="457200" y="806824"/>
            <a:ext cx="8229600" cy="3787401"/>
          </a:xfrm>
        </p:spPr>
        <p:txBody>
          <a:bodyPr/>
          <a:lstStyle/>
          <a:p>
            <a:r>
              <a:rPr lang="en-AU" sz="2000" dirty="0"/>
              <a:t>Achieve efficiencies in both operations and corporate areas</a:t>
            </a:r>
          </a:p>
          <a:p>
            <a:r>
              <a:rPr lang="en-AU" sz="2000" dirty="0"/>
              <a:t>Strategically</a:t>
            </a:r>
          </a:p>
          <a:p>
            <a:pPr lvl="1"/>
            <a:r>
              <a:rPr lang="en-AU" sz="1600" dirty="0"/>
              <a:t>Efficient and successful provision of NDIS and other mental health services</a:t>
            </a:r>
          </a:p>
          <a:p>
            <a:pPr lvl="1"/>
            <a:r>
              <a:rPr lang="en-AU" sz="1600" dirty="0"/>
              <a:t>Position for business growth</a:t>
            </a:r>
          </a:p>
          <a:p>
            <a:pPr lvl="1"/>
            <a:r>
              <a:rPr lang="en-AU" sz="1600" dirty="0"/>
              <a:t>Competiveness</a:t>
            </a:r>
          </a:p>
          <a:p>
            <a:r>
              <a:rPr lang="en-AU" sz="2000" dirty="0"/>
              <a:t>Business </a:t>
            </a:r>
          </a:p>
          <a:p>
            <a:pPr lvl="1"/>
            <a:r>
              <a:rPr lang="en-AU" sz="1600" dirty="0"/>
              <a:t>Organisational delivery capacity</a:t>
            </a:r>
          </a:p>
          <a:p>
            <a:pPr lvl="1"/>
            <a:r>
              <a:rPr lang="en-AU" sz="1600" dirty="0"/>
              <a:t>Staff job satisfaction (timesheets, rostering system, remote access)</a:t>
            </a:r>
          </a:p>
          <a:p>
            <a:pPr lvl="1"/>
            <a:r>
              <a:rPr lang="en-AU" sz="1600" dirty="0"/>
              <a:t>Information management – client outcomes, outputs data capture and timeliness</a:t>
            </a:r>
          </a:p>
          <a:p>
            <a:pPr lvl="1"/>
            <a:r>
              <a:rPr lang="en-AU" sz="1600" dirty="0"/>
              <a:t>Improve performance reporting</a:t>
            </a:r>
          </a:p>
          <a:p>
            <a:pPr lvl="1"/>
            <a:r>
              <a:rPr lang="en-AU" sz="1600" dirty="0"/>
              <a:t>Improved productivity </a:t>
            </a:r>
          </a:p>
          <a:p>
            <a:pPr lvl="1"/>
            <a:r>
              <a:rPr lang="en-AU" sz="1600" dirty="0"/>
              <a:t>Standardise business processes</a:t>
            </a:r>
          </a:p>
          <a:p>
            <a:pPr lvl="1"/>
            <a:endParaRPr lang="en-AU" sz="1600" dirty="0"/>
          </a:p>
        </p:txBody>
      </p:sp>
    </p:spTree>
    <p:extLst>
      <p:ext uri="{BB962C8B-B14F-4D97-AF65-F5344CB8AC3E}">
        <p14:creationId xmlns:p14="http://schemas.microsoft.com/office/powerpoint/2010/main" val="3762497757"/>
      </p:ext>
    </p:extLst>
  </p:cSld>
  <p:clrMapOvr>
    <a:masterClrMapping/>
  </p:clrMapOvr>
  <p:transition spd="slow"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646" y="206375"/>
            <a:ext cx="5709237" cy="592764"/>
          </a:xfrm>
        </p:spPr>
        <p:txBody>
          <a:bodyPr/>
          <a:lstStyle/>
          <a:p>
            <a:r>
              <a:rPr lang="en-AU" sz="3200" dirty="0"/>
              <a:t>How we went about it</a:t>
            </a:r>
          </a:p>
        </p:txBody>
      </p:sp>
      <p:sp>
        <p:nvSpPr>
          <p:cNvPr id="3" name="Content Placeholder 2"/>
          <p:cNvSpPr>
            <a:spLocks noGrp="1"/>
          </p:cNvSpPr>
          <p:nvPr>
            <p:ph idx="1"/>
          </p:nvPr>
        </p:nvSpPr>
        <p:spPr>
          <a:xfrm>
            <a:off x="457200" y="799139"/>
            <a:ext cx="8229600" cy="4028893"/>
          </a:xfrm>
        </p:spPr>
        <p:txBody>
          <a:bodyPr/>
          <a:lstStyle/>
          <a:p>
            <a:r>
              <a:rPr lang="en-AU" sz="2000" dirty="0"/>
              <a:t>Procurement process</a:t>
            </a:r>
          </a:p>
          <a:p>
            <a:pPr lvl="1"/>
            <a:r>
              <a:rPr lang="en-AU" sz="1600" dirty="0"/>
              <a:t>Local and interstate research, vendor presentations </a:t>
            </a:r>
            <a:r>
              <a:rPr lang="en-AU" sz="1600" dirty="0" err="1"/>
              <a:t>etc</a:t>
            </a:r>
            <a:endParaRPr lang="en-AU" sz="1600" dirty="0"/>
          </a:p>
          <a:p>
            <a:r>
              <a:rPr lang="en-AU" sz="2000" dirty="0"/>
              <a:t>Established project team – </a:t>
            </a:r>
            <a:r>
              <a:rPr lang="en-AU" sz="1600" dirty="0"/>
              <a:t>originally as part of NDIS project</a:t>
            </a:r>
          </a:p>
          <a:p>
            <a:pPr lvl="1"/>
            <a:r>
              <a:rPr lang="en-AU" sz="1600" dirty="0"/>
              <a:t>Project team – Business Analyst, Project Manager and business experts</a:t>
            </a:r>
          </a:p>
          <a:p>
            <a:pPr lvl="1"/>
            <a:r>
              <a:rPr lang="en-AU" sz="1600" dirty="0"/>
              <a:t>Selection recommendation – VisiCase – ‘off the shelf – then customised’, cloud based, outcomes and case planning, integrated rostering and timesheet and payroll functions, pricing and licencing approach</a:t>
            </a:r>
          </a:p>
          <a:p>
            <a:pPr lvl="1"/>
            <a:r>
              <a:rPr lang="en-AU" sz="2000" dirty="0"/>
              <a:t>Project objectives</a:t>
            </a:r>
          </a:p>
          <a:p>
            <a:pPr lvl="1"/>
            <a:r>
              <a:rPr lang="en-AU" sz="1600" dirty="0"/>
              <a:t>Identify and standardise core business processes</a:t>
            </a:r>
          </a:p>
          <a:p>
            <a:pPr lvl="1"/>
            <a:r>
              <a:rPr lang="en-AU" sz="1600" dirty="0"/>
              <a:t>Develop specification – what do we want it to do</a:t>
            </a:r>
          </a:p>
          <a:p>
            <a:pPr lvl="1"/>
            <a:r>
              <a:rPr lang="en-AU" sz="1600" dirty="0"/>
              <a:t>Project plan – system selection, implementation, testing, training, policies and procedures</a:t>
            </a:r>
          </a:p>
          <a:p>
            <a:pPr lvl="1"/>
            <a:r>
              <a:rPr lang="en-AU" sz="1600" dirty="0"/>
              <a:t>Project budget – originally estimated at approx. $ 0.5 M </a:t>
            </a:r>
          </a:p>
          <a:p>
            <a:endParaRPr lang="en-AU" sz="2000" dirty="0"/>
          </a:p>
        </p:txBody>
      </p:sp>
    </p:spTree>
    <p:extLst>
      <p:ext uri="{BB962C8B-B14F-4D97-AF65-F5344CB8AC3E}">
        <p14:creationId xmlns:p14="http://schemas.microsoft.com/office/powerpoint/2010/main" val="1868306555"/>
      </p:ext>
    </p:extLst>
  </p:cSld>
  <p:clrMapOvr>
    <a:masterClrMapping/>
  </p:clrMapOvr>
  <p:transitio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3646" y="206375"/>
            <a:ext cx="5709237" cy="592764"/>
          </a:xfrm>
        </p:spPr>
        <p:txBody>
          <a:bodyPr/>
          <a:lstStyle/>
          <a:p>
            <a:r>
              <a:rPr lang="en-AU" sz="3200" dirty="0"/>
              <a:t>Timeline</a:t>
            </a:r>
          </a:p>
        </p:txBody>
      </p:sp>
      <p:sp>
        <p:nvSpPr>
          <p:cNvPr id="3" name="Content Placeholder 2"/>
          <p:cNvSpPr>
            <a:spLocks noGrp="1"/>
          </p:cNvSpPr>
          <p:nvPr>
            <p:ph idx="1"/>
          </p:nvPr>
        </p:nvSpPr>
        <p:spPr>
          <a:xfrm>
            <a:off x="457200" y="875980"/>
            <a:ext cx="8229600" cy="3718245"/>
          </a:xfrm>
        </p:spPr>
        <p:txBody>
          <a:bodyPr/>
          <a:lstStyle/>
          <a:p>
            <a:r>
              <a:rPr lang="en-AU" sz="2000" dirty="0"/>
              <a:t>Procurement process</a:t>
            </a:r>
          </a:p>
          <a:p>
            <a:pPr lvl="1"/>
            <a:r>
              <a:rPr lang="en-AU" sz="1600" dirty="0"/>
              <a:t>Open tender process Jan – Feb 2016</a:t>
            </a:r>
          </a:p>
          <a:p>
            <a:pPr lvl="1"/>
            <a:r>
              <a:rPr lang="en-AU" sz="1600" dirty="0"/>
              <a:t>Selected vendor presentations</a:t>
            </a:r>
          </a:p>
          <a:p>
            <a:pPr lvl="1"/>
            <a:r>
              <a:rPr lang="en-AU" sz="1600" dirty="0"/>
              <a:t>Interstate research NSW site visits April 2016</a:t>
            </a:r>
          </a:p>
          <a:p>
            <a:pPr lvl="1"/>
            <a:r>
              <a:rPr lang="en-AU" sz="1600" dirty="0"/>
              <a:t>VisiCase – contract signed May 2016</a:t>
            </a:r>
          </a:p>
          <a:p>
            <a:pPr lvl="1"/>
            <a:r>
              <a:rPr lang="en-AU" sz="1600" dirty="0"/>
              <a:t>Vendor office site ‘discovery’ visit June 2016</a:t>
            </a:r>
          </a:p>
          <a:p>
            <a:pPr lvl="1"/>
            <a:r>
              <a:rPr lang="en-AU" sz="1600" dirty="0"/>
              <a:t>Specification agreed February 2017</a:t>
            </a:r>
          </a:p>
          <a:p>
            <a:pPr lvl="1"/>
            <a:r>
              <a:rPr lang="en-AU" sz="1600" dirty="0"/>
              <a:t>UAT available April 2017</a:t>
            </a:r>
          </a:p>
          <a:p>
            <a:pPr lvl="1"/>
            <a:r>
              <a:rPr lang="en-AU" sz="1600" dirty="0"/>
              <a:t>Initial go live 3 July 2017</a:t>
            </a:r>
          </a:p>
          <a:p>
            <a:pPr lvl="1"/>
            <a:r>
              <a:rPr lang="en-AU" sz="1600" dirty="0"/>
              <a:t>NDIS billing through CIMS August 2017</a:t>
            </a:r>
          </a:p>
          <a:p>
            <a:pPr lvl="1"/>
            <a:r>
              <a:rPr lang="en-AU" sz="1600" dirty="0"/>
              <a:t>Progressive partial rollout continued across all NDIS sites from January 2018 in line with NDIS regional rollout (Brisbane July 2018)  </a:t>
            </a:r>
          </a:p>
          <a:p>
            <a:endParaRPr lang="en-AU" sz="2000" dirty="0"/>
          </a:p>
        </p:txBody>
      </p:sp>
    </p:spTree>
    <p:extLst>
      <p:ext uri="{BB962C8B-B14F-4D97-AF65-F5344CB8AC3E}">
        <p14:creationId xmlns:p14="http://schemas.microsoft.com/office/powerpoint/2010/main" val="3283183182"/>
      </p:ext>
    </p:extLst>
  </p:cSld>
  <p:clrMapOvr>
    <a:masterClrMapping/>
  </p:clrMapOvr>
  <p:transition spd="slow"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Desired capability benefits</a:t>
            </a:r>
          </a:p>
        </p:txBody>
      </p:sp>
      <p:sp>
        <p:nvSpPr>
          <p:cNvPr id="3" name="Content Placeholder 2"/>
          <p:cNvSpPr>
            <a:spLocks noGrp="1"/>
          </p:cNvSpPr>
          <p:nvPr>
            <p:ph idx="1"/>
          </p:nvPr>
        </p:nvSpPr>
        <p:spPr>
          <a:xfrm>
            <a:off x="457200" y="814508"/>
            <a:ext cx="8229600" cy="3779717"/>
          </a:xfrm>
        </p:spPr>
        <p:txBody>
          <a:bodyPr/>
          <a:lstStyle/>
          <a:p>
            <a:pPr lvl="0"/>
            <a:r>
              <a:rPr lang="en-AU" sz="2000" dirty="0"/>
              <a:t>On-line portal for clients to access information</a:t>
            </a:r>
          </a:p>
          <a:p>
            <a:pPr lvl="0"/>
            <a:r>
              <a:rPr lang="en-AU" sz="2000" dirty="0"/>
              <a:t>Data entry processes streamlined and duplication removed (</a:t>
            </a:r>
            <a:r>
              <a:rPr lang="en-AU" sz="2000" dirty="0" err="1"/>
              <a:t>incl</a:t>
            </a:r>
            <a:r>
              <a:rPr lang="en-AU" sz="2000" dirty="0"/>
              <a:t> removal of need for paper based files and case notes)</a:t>
            </a:r>
          </a:p>
          <a:p>
            <a:pPr lvl="0"/>
            <a:r>
              <a:rPr lang="en-AU" sz="2000" dirty="0"/>
              <a:t>Automated invoicing system</a:t>
            </a:r>
          </a:p>
          <a:p>
            <a:pPr lvl="0"/>
            <a:r>
              <a:rPr lang="en-AU" sz="2000" dirty="0"/>
              <a:t>Automated financial &amp; operational reporting processes</a:t>
            </a:r>
          </a:p>
          <a:p>
            <a:pPr lvl="0"/>
            <a:r>
              <a:rPr lang="en-AU" sz="2000" dirty="0"/>
              <a:t>Timesheet &amp; rostering integrated with Payroll system </a:t>
            </a:r>
          </a:p>
          <a:p>
            <a:pPr lvl="0"/>
            <a:r>
              <a:rPr lang="en-AU" sz="2000" dirty="0"/>
              <a:t>Automated payment requests through to NDIA portal</a:t>
            </a:r>
          </a:p>
          <a:p>
            <a:pPr lvl="0"/>
            <a:r>
              <a:rPr lang="en-AU" sz="2000" dirty="0"/>
              <a:t>Flexible financial reporting  (</a:t>
            </a:r>
            <a:r>
              <a:rPr lang="en-AU" sz="2000" dirty="0" err="1"/>
              <a:t>eg</a:t>
            </a:r>
            <a:r>
              <a:rPr lang="en-AU" sz="2000" dirty="0"/>
              <a:t>. actual vs budget) at individual client level </a:t>
            </a:r>
          </a:p>
        </p:txBody>
      </p:sp>
    </p:spTree>
    <p:extLst>
      <p:ext uri="{BB962C8B-B14F-4D97-AF65-F5344CB8AC3E}">
        <p14:creationId xmlns:p14="http://schemas.microsoft.com/office/powerpoint/2010/main" val="129852137"/>
      </p:ext>
    </p:extLst>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3200" dirty="0"/>
              <a:t>Desired outcomes</a:t>
            </a:r>
          </a:p>
        </p:txBody>
      </p:sp>
      <p:sp>
        <p:nvSpPr>
          <p:cNvPr id="3" name="Content Placeholder 2"/>
          <p:cNvSpPr>
            <a:spLocks noGrp="1"/>
          </p:cNvSpPr>
          <p:nvPr>
            <p:ph idx="1"/>
          </p:nvPr>
        </p:nvSpPr>
        <p:spPr/>
        <p:txBody>
          <a:bodyPr/>
          <a:lstStyle/>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Enabling streamlined centralised intake </a:t>
            </a:r>
          </a:p>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Coordinated linking of rostered staff matched to client need/references</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Reduced time spent on client file management</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More efficient case management (improved accuracy &amp; less time spent on data recording) </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Improved productivity and management of staff resources</a:t>
            </a:r>
            <a:endParaRPr lang="en-AU" sz="28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Bef>
                <a:spcPts val="200"/>
              </a:spcBef>
              <a:spcAft>
                <a:spcPts val="0"/>
              </a:spcAft>
              <a:buFont typeface="Symbol" panose="05050102010706020507" pitchFamily="18" charset="2"/>
              <a:buChar char=""/>
            </a:pPr>
            <a:r>
              <a:rPr lang="en-AU" sz="2000" dirty="0">
                <a:latin typeface="Calibri" panose="020F0502020204030204" pitchFamily="34" charset="0"/>
                <a:ea typeface="Calibri" panose="020F0502020204030204" pitchFamily="34" charset="0"/>
                <a:cs typeface="Times New Roman" panose="02020603050405020304" pitchFamily="18" charset="0"/>
              </a:rPr>
              <a:t>Automated rostering &amp; payroll systems which required fewer dedicated staff resources.</a:t>
            </a:r>
            <a:endParaRPr lang="en-AU"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62557626"/>
      </p:ext>
    </p:extLst>
  </p:cSld>
  <p:clrMapOvr>
    <a:masterClrMapping/>
  </p:clrMapOvr>
  <p:transition spd="slow" advClick="0"/>
</p:sld>
</file>

<file path=ppt/theme/theme1.xml><?xml version="1.0" encoding="utf-8"?>
<a:theme xmlns:a="http://schemas.openxmlformats.org/drawingml/2006/main" name="Office Theme">
  <a:themeElements>
    <a:clrScheme name="Custom 3">
      <a:dk1>
        <a:srgbClr val="4D4D4D"/>
      </a:dk1>
      <a:lt1>
        <a:sysClr val="window" lastClr="FFFFFF"/>
      </a:lt1>
      <a:dk2>
        <a:srgbClr val="EFA82F"/>
      </a:dk2>
      <a:lt2>
        <a:srgbClr val="FFFFFF"/>
      </a:lt2>
      <a:accent1>
        <a:srgbClr val="FF000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ocument_x0020_ID xmlns="3261ac9f-1b12-41b8-9c88-af1d3f7f05e6" xsi:nil="true"/>
    <IconOverlay xmlns="http://schemas.microsoft.com/sharepoint/v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964A1A74E45EB409F75177009E37453" ma:contentTypeVersion="0" ma:contentTypeDescription="Create a new document." ma:contentTypeScope="" ma:versionID="7d64e77e41d07b678f993243fc02fe27">
  <xsd:schema xmlns:xsd="http://www.w3.org/2001/XMLSchema" xmlns:xs="http://www.w3.org/2001/XMLSchema" xmlns:p="http://schemas.microsoft.com/office/2006/metadata/properties" xmlns:ns2="3261ac9f-1b12-41b8-9c88-af1d3f7f05e6" xmlns:ns3="http://schemas.microsoft.com/sharepoint/v4" targetNamespace="http://schemas.microsoft.com/office/2006/metadata/properties" ma:root="true" ma:fieldsID="15349fe113851e0d1d0ff1832de470f1" ns2:_="" ns3:_="">
    <xsd:import namespace="3261ac9f-1b12-41b8-9c88-af1d3f7f05e6"/>
    <xsd:import namespace="http://schemas.microsoft.com/sharepoint/v4"/>
    <xsd:element name="properties">
      <xsd:complexType>
        <xsd:sequence>
          <xsd:element name="documentManagement">
            <xsd:complexType>
              <xsd:all>
                <xsd:element ref="ns2:Document_x0020_ID"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61ac9f-1b12-41b8-9c88-af1d3f7f05e6" elementFormDefault="qualified">
    <xsd:import namespace="http://schemas.microsoft.com/office/2006/documentManagement/types"/>
    <xsd:import namespace="http://schemas.microsoft.com/office/infopath/2007/PartnerControls"/>
    <xsd:element name="Document_x0020_ID" ma:index="8" nillable="true" ma:displayName="Document ID" ma:internalName="Document_x0020_ID">
      <xsd:simpleType>
        <xsd:restriction base="dms:Text">
          <xsd:maxLength value="10"/>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B0A793-924D-4B70-BA20-99BF52594C2A}">
  <ds:schemaRefs>
    <ds:schemaRef ds:uri="http://schemas.microsoft.com/sharepoint/v3/contenttype/forms"/>
  </ds:schemaRefs>
</ds:datastoreItem>
</file>

<file path=customXml/itemProps2.xml><?xml version="1.0" encoding="utf-8"?>
<ds:datastoreItem xmlns:ds="http://schemas.openxmlformats.org/officeDocument/2006/customXml" ds:itemID="{C068F66E-8FEA-4004-9933-001A4DCA5890}">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3261ac9f-1b12-41b8-9c88-af1d3f7f05e6"/>
    <ds:schemaRef ds:uri="http://purl.org/dc/terms/"/>
    <ds:schemaRef ds:uri="http://schemas.openxmlformats.org/package/2006/metadata/core-properties"/>
    <ds:schemaRef ds:uri="http://schemas.microsoft.com/sharepoint/v4"/>
    <ds:schemaRef ds:uri="http://www.w3.org/XML/1998/namespace"/>
    <ds:schemaRef ds:uri="http://purl.org/dc/dcmitype/"/>
  </ds:schemaRefs>
</ds:datastoreItem>
</file>

<file path=customXml/itemProps3.xml><?xml version="1.0" encoding="utf-8"?>
<ds:datastoreItem xmlns:ds="http://schemas.openxmlformats.org/officeDocument/2006/customXml" ds:itemID="{193ECA23-DB11-430F-8BA8-97A52CCADA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261ac9f-1b12-41b8-9c88-af1d3f7f05e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9679</TotalTime>
  <Words>1853</Words>
  <Application>Microsoft Office PowerPoint</Application>
  <PresentationFormat>On-screen Show (16:9)</PresentationFormat>
  <Paragraphs>253</Paragraphs>
  <Slides>18</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ＭＳ Ｐゴシック</vt:lpstr>
      <vt:lpstr>Arial</vt:lpstr>
      <vt:lpstr>Arial Black</vt:lpstr>
      <vt:lpstr>Calibri</vt:lpstr>
      <vt:lpstr>Oswald Light</vt:lpstr>
      <vt:lpstr>Symbol</vt:lpstr>
      <vt:lpstr>Times New Roman</vt:lpstr>
      <vt:lpstr>Wingdings</vt:lpstr>
      <vt:lpstr>Office Theme</vt:lpstr>
      <vt:lpstr>PowerPoint Presentation</vt:lpstr>
      <vt:lpstr>Disruptive Technology?</vt:lpstr>
      <vt:lpstr>What I am talking about today</vt:lpstr>
      <vt:lpstr>Where we started - 2015</vt:lpstr>
      <vt:lpstr>What we were trying to do</vt:lpstr>
      <vt:lpstr>How we went about it</vt:lpstr>
      <vt:lpstr>Timeline</vt:lpstr>
      <vt:lpstr>Desired capability benefits</vt:lpstr>
      <vt:lpstr>Desired outcomes</vt:lpstr>
      <vt:lpstr>On reflection…the 5 best practices..</vt:lpstr>
      <vt:lpstr>On reflection…the 5 best practices..</vt:lpstr>
      <vt:lpstr>On reflection…the 5 best practices..</vt:lpstr>
      <vt:lpstr>On reflection…the 5 best practices..</vt:lpstr>
      <vt:lpstr>On reflection…the 5 best practices..</vt:lpstr>
      <vt:lpstr>Benefits Achieved </vt:lpstr>
      <vt:lpstr>Managing change </vt:lpstr>
      <vt:lpstr>Final thoughts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ONE</dc:title>
  <dc:creator>iMac</dc:creator>
  <cp:lastModifiedBy>support it</cp:lastModifiedBy>
  <cp:revision>1402</cp:revision>
  <cp:lastPrinted>2018-10-31T20:00:49Z</cp:lastPrinted>
  <dcterms:created xsi:type="dcterms:W3CDTF">2014-02-25T01:14:32Z</dcterms:created>
  <dcterms:modified xsi:type="dcterms:W3CDTF">2018-10-31T20:00:54Z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0x0101006964A1A74E45EB409F75177009E37453</vt:lpwstr>
  </property>
</Properties>
</file>