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306" r:id="rId2"/>
    <p:sldId id="307" r:id="rId3"/>
    <p:sldId id="308" r:id="rId4"/>
    <p:sldId id="309" r:id="rId5"/>
    <p:sldId id="310" r:id="rId6"/>
    <p:sldId id="311" r:id="rId7"/>
    <p:sldId id="312" r:id="rId8"/>
    <p:sldId id="313" r:id="rId9"/>
    <p:sldId id="285" r:id="rId10"/>
    <p:sldId id="300" r:id="rId11"/>
    <p:sldId id="296" r:id="rId12"/>
    <p:sldId id="274" r:id="rId13"/>
    <p:sldId id="286" r:id="rId14"/>
    <p:sldId id="297" r:id="rId15"/>
    <p:sldId id="278" r:id="rId16"/>
    <p:sldId id="268" r:id="rId17"/>
    <p:sldId id="305" r:id="rId18"/>
    <p:sldId id="266" r:id="rId19"/>
    <p:sldId id="298" r:id="rId20"/>
    <p:sldId id="279" r:id="rId21"/>
    <p:sldId id="270" r:id="rId22"/>
  </p:sldIdLst>
  <p:sldSz cx="12192000" cy="6858000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FFFF99"/>
    <a:srgbClr val="ECE444"/>
    <a:srgbClr val="D3D3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06"/>
    <p:restoredTop sz="76875" autoAdjust="0"/>
  </p:normalViewPr>
  <p:slideViewPr>
    <p:cSldViewPr snapToGrid="0">
      <p:cViewPr varScale="1">
        <p:scale>
          <a:sx n="88" d="100"/>
          <a:sy n="88" d="100"/>
        </p:scale>
        <p:origin x="148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637C33E-7A65-48AE-88A9-6094E81F6C9B}" type="doc">
      <dgm:prSet loTypeId="urn:microsoft.com/office/officeart/2005/8/layout/radial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NZ"/>
        </a:p>
      </dgm:t>
    </dgm:pt>
    <dgm:pt modelId="{8FC65C55-CA99-4E5C-A19E-F21A59745AF8}">
      <dgm:prSet phldrT="[Text]"/>
      <dgm:spPr>
        <a:solidFill>
          <a:schemeClr val="tx2">
            <a:lumMod val="75000"/>
            <a:lumOff val="25000"/>
          </a:schemeClr>
        </a:solidFill>
      </dgm:spPr>
      <dgm:t>
        <a:bodyPr/>
        <a:lstStyle/>
        <a:p>
          <a:r>
            <a:rPr lang="en-US" dirty="0"/>
            <a:t>GP care </a:t>
          </a:r>
          <a:endParaRPr lang="en-NZ" dirty="0"/>
        </a:p>
      </dgm:t>
    </dgm:pt>
    <dgm:pt modelId="{6B181480-9CE4-4C00-A455-2C0DF581CB7A}" type="parTrans" cxnId="{8370C52D-3EB4-419B-BDB1-57AEB01B695B}">
      <dgm:prSet/>
      <dgm:spPr/>
      <dgm:t>
        <a:bodyPr/>
        <a:lstStyle/>
        <a:p>
          <a:endParaRPr lang="en-NZ"/>
        </a:p>
      </dgm:t>
    </dgm:pt>
    <dgm:pt modelId="{569F2D7B-FC89-4D84-A6E6-CB6EFB821D6A}" type="sibTrans" cxnId="{8370C52D-3EB4-419B-BDB1-57AEB01B695B}">
      <dgm:prSet/>
      <dgm:spPr/>
      <dgm:t>
        <a:bodyPr/>
        <a:lstStyle/>
        <a:p>
          <a:endParaRPr lang="en-NZ"/>
        </a:p>
      </dgm:t>
    </dgm:pt>
    <dgm:pt modelId="{68F9B2E2-E728-4AB7-95BF-4963EB0135F2}">
      <dgm:prSet phldrT="[Text]" custT="1"/>
      <dgm:spPr>
        <a:solidFill>
          <a:srgbClr val="00B0F0"/>
        </a:solidFill>
      </dgm:spPr>
      <dgm:t>
        <a:bodyPr/>
        <a:lstStyle/>
        <a:p>
          <a:r>
            <a:rPr lang="en-US" sz="2000" b="0" dirty="0"/>
            <a:t>Psychiatry review</a:t>
          </a:r>
          <a:endParaRPr lang="en-NZ" sz="2000" b="0" dirty="0"/>
        </a:p>
      </dgm:t>
    </dgm:pt>
    <dgm:pt modelId="{9EC70DAB-6256-48A3-9F79-BBA819745CBD}" type="parTrans" cxnId="{4A00ECF7-04F5-49DE-A430-858FC4E4A26A}">
      <dgm:prSet/>
      <dgm:spPr/>
      <dgm:t>
        <a:bodyPr/>
        <a:lstStyle/>
        <a:p>
          <a:endParaRPr lang="en-NZ"/>
        </a:p>
      </dgm:t>
    </dgm:pt>
    <dgm:pt modelId="{7F76871A-178D-473A-AA47-D5171A6BE3E7}" type="sibTrans" cxnId="{4A00ECF7-04F5-49DE-A430-858FC4E4A26A}">
      <dgm:prSet/>
      <dgm:spPr/>
      <dgm:t>
        <a:bodyPr/>
        <a:lstStyle/>
        <a:p>
          <a:endParaRPr lang="en-NZ"/>
        </a:p>
      </dgm:t>
    </dgm:pt>
    <dgm:pt modelId="{B9FE0A02-719E-43A2-BB3C-79FC31D7B99A}">
      <dgm:prSet phldrT="[Text]" custT="1"/>
      <dgm:spPr>
        <a:solidFill>
          <a:srgbClr val="0070C0"/>
        </a:solidFill>
      </dgm:spPr>
      <dgm:t>
        <a:bodyPr/>
        <a:lstStyle/>
        <a:p>
          <a:r>
            <a:rPr lang="en-US" sz="2000" dirty="0"/>
            <a:t>Manage Better Course</a:t>
          </a:r>
          <a:endParaRPr lang="en-NZ" sz="2000" dirty="0"/>
        </a:p>
      </dgm:t>
    </dgm:pt>
    <dgm:pt modelId="{5DE7D1C8-BA81-4CDE-A82A-5D9D7C156156}" type="parTrans" cxnId="{696D2FB7-3531-4702-9609-2E04558AB474}">
      <dgm:prSet/>
      <dgm:spPr/>
      <dgm:t>
        <a:bodyPr/>
        <a:lstStyle/>
        <a:p>
          <a:endParaRPr lang="en-NZ"/>
        </a:p>
      </dgm:t>
    </dgm:pt>
    <dgm:pt modelId="{32BA0F28-1480-45D1-B6EA-047F67DE0593}" type="sibTrans" cxnId="{696D2FB7-3531-4702-9609-2E04558AB474}">
      <dgm:prSet/>
      <dgm:spPr/>
      <dgm:t>
        <a:bodyPr/>
        <a:lstStyle/>
        <a:p>
          <a:endParaRPr lang="en-NZ"/>
        </a:p>
      </dgm:t>
    </dgm:pt>
    <dgm:pt modelId="{E6E83AA6-1B4F-4002-98AC-65FC44A0EB53}">
      <dgm:prSet phldrT="[Text]"/>
      <dgm:spPr>
        <a:solidFill>
          <a:srgbClr val="33CCCC"/>
        </a:solidFill>
      </dgm:spPr>
      <dgm:t>
        <a:bodyPr/>
        <a:lstStyle/>
        <a:p>
          <a:r>
            <a:rPr lang="en-US" dirty="0"/>
            <a:t>Therapy/</a:t>
          </a:r>
        </a:p>
        <a:p>
          <a:r>
            <a:rPr lang="en-US" dirty="0"/>
            <a:t>Psychology</a:t>
          </a:r>
          <a:endParaRPr lang="en-NZ" dirty="0"/>
        </a:p>
      </dgm:t>
    </dgm:pt>
    <dgm:pt modelId="{DF2C1ABE-4820-46CD-8A8F-BE19EE0D7990}" type="parTrans" cxnId="{0E9E0930-EC56-4109-8C7E-C118563EB22C}">
      <dgm:prSet/>
      <dgm:spPr/>
      <dgm:t>
        <a:bodyPr/>
        <a:lstStyle/>
        <a:p>
          <a:endParaRPr lang="en-NZ"/>
        </a:p>
      </dgm:t>
    </dgm:pt>
    <dgm:pt modelId="{48C26512-042A-4D73-A210-418C548B2548}" type="sibTrans" cxnId="{0E9E0930-EC56-4109-8C7E-C118563EB22C}">
      <dgm:prSet/>
      <dgm:spPr/>
      <dgm:t>
        <a:bodyPr/>
        <a:lstStyle/>
        <a:p>
          <a:endParaRPr lang="en-NZ"/>
        </a:p>
      </dgm:t>
    </dgm:pt>
    <dgm:pt modelId="{FF6814C6-C26D-4FB8-A9F7-C959F44FD00E}">
      <dgm:prSet phldrT="[Text]"/>
      <dgm:spPr>
        <a:solidFill>
          <a:srgbClr val="0099CC"/>
        </a:solidFill>
      </dgm:spPr>
      <dgm:t>
        <a:bodyPr/>
        <a:lstStyle/>
        <a:p>
          <a:r>
            <a:rPr lang="en-US" dirty="0"/>
            <a:t>Mindfulness &amp; Awareness </a:t>
          </a:r>
          <a:r>
            <a:rPr lang="en-US" dirty="0" err="1"/>
            <a:t>Aotearoa</a:t>
          </a:r>
          <a:endParaRPr lang="en-NZ" dirty="0"/>
        </a:p>
      </dgm:t>
    </dgm:pt>
    <dgm:pt modelId="{AC84D3A3-5625-4025-9086-BEDE0FEE7B96}" type="parTrans" cxnId="{4E99F86D-51AD-418A-AA0A-00D05C4DA9EE}">
      <dgm:prSet/>
      <dgm:spPr/>
      <dgm:t>
        <a:bodyPr/>
        <a:lstStyle/>
        <a:p>
          <a:endParaRPr lang="en-NZ"/>
        </a:p>
      </dgm:t>
    </dgm:pt>
    <dgm:pt modelId="{2B5E7854-B640-446A-9788-A5394A946C28}" type="sibTrans" cxnId="{4E99F86D-51AD-418A-AA0A-00D05C4DA9EE}">
      <dgm:prSet/>
      <dgm:spPr/>
      <dgm:t>
        <a:bodyPr/>
        <a:lstStyle/>
        <a:p>
          <a:endParaRPr lang="en-NZ"/>
        </a:p>
      </dgm:t>
    </dgm:pt>
    <dgm:pt modelId="{549377E1-6806-8147-8BE0-A487878FA47C}">
      <dgm:prSet/>
      <dgm:spPr/>
      <dgm:t>
        <a:bodyPr/>
        <a:lstStyle/>
        <a:p>
          <a:r>
            <a:rPr lang="en-US" dirty="0"/>
            <a:t>Wise Mind Skills Group</a:t>
          </a:r>
          <a:br>
            <a:rPr lang="en-US" dirty="0"/>
          </a:br>
          <a:r>
            <a:rPr lang="en-US" dirty="0"/>
            <a:t>(DBT Informed)</a:t>
          </a:r>
        </a:p>
      </dgm:t>
    </dgm:pt>
    <dgm:pt modelId="{DADCEB8F-BEF4-1F48-84E8-3BD427A971F1}" type="parTrans" cxnId="{61BD7AE1-941E-5145-A2F3-3B7F336048BA}">
      <dgm:prSet/>
      <dgm:spPr/>
      <dgm:t>
        <a:bodyPr/>
        <a:lstStyle/>
        <a:p>
          <a:endParaRPr lang="en-US"/>
        </a:p>
      </dgm:t>
    </dgm:pt>
    <dgm:pt modelId="{E83B8DF2-9813-2846-8AD5-5BAB27E6C592}" type="sibTrans" cxnId="{61BD7AE1-941E-5145-A2F3-3B7F336048BA}">
      <dgm:prSet/>
      <dgm:spPr/>
      <dgm:t>
        <a:bodyPr/>
        <a:lstStyle/>
        <a:p>
          <a:endParaRPr lang="en-US"/>
        </a:p>
      </dgm:t>
    </dgm:pt>
    <dgm:pt modelId="{DEF41040-751C-CC47-B381-A5E8E42527CD}">
      <dgm:prSet/>
      <dgm:spPr/>
      <dgm:t>
        <a:bodyPr/>
        <a:lstStyle/>
        <a:p>
          <a:r>
            <a:rPr lang="en-US" dirty="0"/>
            <a:t>Triple P </a:t>
          </a:r>
        </a:p>
      </dgm:t>
    </dgm:pt>
    <dgm:pt modelId="{D1CA8D7F-1CE1-3A40-823B-F745271E5982}" type="parTrans" cxnId="{69270AC4-EA47-DA42-8A23-F5A0939935D1}">
      <dgm:prSet/>
      <dgm:spPr/>
      <dgm:t>
        <a:bodyPr/>
        <a:lstStyle/>
        <a:p>
          <a:endParaRPr lang="en-US"/>
        </a:p>
      </dgm:t>
    </dgm:pt>
    <dgm:pt modelId="{9C626C7E-9913-DB48-A390-A59EEE7FBC29}" type="sibTrans" cxnId="{69270AC4-EA47-DA42-8A23-F5A0939935D1}">
      <dgm:prSet/>
      <dgm:spPr/>
      <dgm:t>
        <a:bodyPr/>
        <a:lstStyle/>
        <a:p>
          <a:endParaRPr lang="en-US"/>
        </a:p>
      </dgm:t>
    </dgm:pt>
    <dgm:pt modelId="{8579EF3C-A622-4814-A9AE-D389E4851995}" type="pres">
      <dgm:prSet presAssocID="{A637C33E-7A65-48AE-88A9-6094E81F6C9B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4AA50035-1B2A-4202-871A-241A2A444190}" type="pres">
      <dgm:prSet presAssocID="{8FC65C55-CA99-4E5C-A19E-F21A59745AF8}" presName="centerShape" presStyleLbl="node0" presStyleIdx="0" presStyleCnt="1"/>
      <dgm:spPr/>
    </dgm:pt>
    <dgm:pt modelId="{9BF5F37F-27DC-4753-BDA5-03B4D1AF8493}" type="pres">
      <dgm:prSet presAssocID="{68F9B2E2-E728-4AB7-95BF-4963EB0135F2}" presName="node" presStyleLbl="node1" presStyleIdx="0" presStyleCnt="6" custScaleX="143108" custScaleY="117220" custRadScaleRad="100143" custRadScaleInc="-377">
        <dgm:presLayoutVars>
          <dgm:bulletEnabled val="1"/>
        </dgm:presLayoutVars>
      </dgm:prSet>
      <dgm:spPr/>
    </dgm:pt>
    <dgm:pt modelId="{56D311B0-D8DE-426A-942F-CBAB41F7E887}" type="pres">
      <dgm:prSet presAssocID="{68F9B2E2-E728-4AB7-95BF-4963EB0135F2}" presName="dummy" presStyleCnt="0"/>
      <dgm:spPr/>
    </dgm:pt>
    <dgm:pt modelId="{E4A3379F-F7BA-434E-A2BF-FA4793510E4B}" type="pres">
      <dgm:prSet presAssocID="{7F76871A-178D-473A-AA47-D5171A6BE3E7}" presName="sibTrans" presStyleLbl="sibTrans2D1" presStyleIdx="0" presStyleCnt="6"/>
      <dgm:spPr/>
    </dgm:pt>
    <dgm:pt modelId="{E2B5F3E9-6C10-4049-85CC-90E9CC7DB429}" type="pres">
      <dgm:prSet presAssocID="{B9FE0A02-719E-43A2-BB3C-79FC31D7B99A}" presName="node" presStyleLbl="node1" presStyleIdx="1" presStyleCnt="6" custScaleX="162337" custScaleY="130619" custRadScaleRad="106763" custRadScaleInc="14629">
        <dgm:presLayoutVars>
          <dgm:bulletEnabled val="1"/>
        </dgm:presLayoutVars>
      </dgm:prSet>
      <dgm:spPr/>
    </dgm:pt>
    <dgm:pt modelId="{0A78E969-3443-4A1C-B428-CFD7897E2BE5}" type="pres">
      <dgm:prSet presAssocID="{B9FE0A02-719E-43A2-BB3C-79FC31D7B99A}" presName="dummy" presStyleCnt="0"/>
      <dgm:spPr/>
    </dgm:pt>
    <dgm:pt modelId="{23408FBD-A17B-4F16-AFCD-112F62B20A09}" type="pres">
      <dgm:prSet presAssocID="{32BA0F28-1480-45D1-B6EA-047F67DE0593}" presName="sibTrans" presStyleLbl="sibTrans2D1" presStyleIdx="1" presStyleCnt="6"/>
      <dgm:spPr/>
    </dgm:pt>
    <dgm:pt modelId="{9FABD4BF-83D7-AD43-A7D5-61F5F3EC6E18}" type="pres">
      <dgm:prSet presAssocID="{549377E1-6806-8147-8BE0-A487878FA47C}" presName="node" presStyleLbl="node1" presStyleIdx="2" presStyleCnt="6" custScaleX="146241" custScaleY="121615">
        <dgm:presLayoutVars>
          <dgm:bulletEnabled val="1"/>
        </dgm:presLayoutVars>
      </dgm:prSet>
      <dgm:spPr/>
    </dgm:pt>
    <dgm:pt modelId="{3CDB8C73-4B34-174D-9F4C-6B27FEFFB961}" type="pres">
      <dgm:prSet presAssocID="{549377E1-6806-8147-8BE0-A487878FA47C}" presName="dummy" presStyleCnt="0"/>
      <dgm:spPr/>
    </dgm:pt>
    <dgm:pt modelId="{CFC2DC18-313F-D446-B088-9406621DEBEC}" type="pres">
      <dgm:prSet presAssocID="{E83B8DF2-9813-2846-8AD5-5BAB27E6C592}" presName="sibTrans" presStyleLbl="sibTrans2D1" presStyleIdx="2" presStyleCnt="6"/>
      <dgm:spPr/>
    </dgm:pt>
    <dgm:pt modelId="{9AE48EF3-E90C-8C40-BAF3-49FADFB76451}" type="pres">
      <dgm:prSet presAssocID="{DEF41040-751C-CC47-B381-A5E8E42527CD}" presName="node" presStyleLbl="node1" presStyleIdx="3" presStyleCnt="6" custScaleX="127985" custScaleY="75397">
        <dgm:presLayoutVars>
          <dgm:bulletEnabled val="1"/>
        </dgm:presLayoutVars>
      </dgm:prSet>
      <dgm:spPr/>
    </dgm:pt>
    <dgm:pt modelId="{DE2F81A5-24A7-4647-B3A3-262173ABDBCF}" type="pres">
      <dgm:prSet presAssocID="{DEF41040-751C-CC47-B381-A5E8E42527CD}" presName="dummy" presStyleCnt="0"/>
      <dgm:spPr/>
    </dgm:pt>
    <dgm:pt modelId="{9D1F3808-8285-4B4C-BDDF-CB2F82F4A562}" type="pres">
      <dgm:prSet presAssocID="{9C626C7E-9913-DB48-A390-A59EEE7FBC29}" presName="sibTrans" presStyleLbl="sibTrans2D1" presStyleIdx="3" presStyleCnt="6"/>
      <dgm:spPr/>
    </dgm:pt>
    <dgm:pt modelId="{7A16F2F5-025E-412A-BAA1-AF5745AFC7C2}" type="pres">
      <dgm:prSet presAssocID="{E6E83AA6-1B4F-4002-98AC-65FC44A0EB53}" presName="node" presStyleLbl="node1" presStyleIdx="4" presStyleCnt="6" custScaleX="143708" custScaleY="116354">
        <dgm:presLayoutVars>
          <dgm:bulletEnabled val="1"/>
        </dgm:presLayoutVars>
      </dgm:prSet>
      <dgm:spPr/>
    </dgm:pt>
    <dgm:pt modelId="{E944D597-7279-497F-BC88-0E6FA4D510FC}" type="pres">
      <dgm:prSet presAssocID="{E6E83AA6-1B4F-4002-98AC-65FC44A0EB53}" presName="dummy" presStyleCnt="0"/>
      <dgm:spPr/>
    </dgm:pt>
    <dgm:pt modelId="{C6732C31-0DD8-4A13-95ED-CA628434202A}" type="pres">
      <dgm:prSet presAssocID="{48C26512-042A-4D73-A210-418C548B2548}" presName="sibTrans" presStyleLbl="sibTrans2D1" presStyleIdx="4" presStyleCnt="6"/>
      <dgm:spPr/>
    </dgm:pt>
    <dgm:pt modelId="{8DD4B1F7-D980-4F81-848C-EC54247303FD}" type="pres">
      <dgm:prSet presAssocID="{FF6814C6-C26D-4FB8-A9F7-C959F44FD00E}" presName="node" presStyleLbl="node1" presStyleIdx="5" presStyleCnt="6" custScaleX="140357" custScaleY="137072">
        <dgm:presLayoutVars>
          <dgm:bulletEnabled val="1"/>
        </dgm:presLayoutVars>
      </dgm:prSet>
      <dgm:spPr/>
    </dgm:pt>
    <dgm:pt modelId="{F65C3E18-4CC3-46A3-AF8D-0FE8CF12ED26}" type="pres">
      <dgm:prSet presAssocID="{FF6814C6-C26D-4FB8-A9F7-C959F44FD00E}" presName="dummy" presStyleCnt="0"/>
      <dgm:spPr/>
    </dgm:pt>
    <dgm:pt modelId="{B9CAC6EF-D15A-4909-9C61-51F3836F6E91}" type="pres">
      <dgm:prSet presAssocID="{2B5E7854-B640-446A-9788-A5394A946C28}" presName="sibTrans" presStyleLbl="sibTrans2D1" presStyleIdx="5" presStyleCnt="6"/>
      <dgm:spPr/>
    </dgm:pt>
  </dgm:ptLst>
  <dgm:cxnLst>
    <dgm:cxn modelId="{CE05AB0D-1C1E-4BCA-98C4-0E6D2D85C2B9}" type="presOf" srcId="{32BA0F28-1480-45D1-B6EA-047F67DE0593}" destId="{23408FBD-A17B-4F16-AFCD-112F62B20A09}" srcOrd="0" destOrd="0" presId="urn:microsoft.com/office/officeart/2005/8/layout/radial6"/>
    <dgm:cxn modelId="{D8499917-EC69-4E1E-A794-5FB9DE337E64}" type="presOf" srcId="{DEF41040-751C-CC47-B381-A5E8E42527CD}" destId="{9AE48EF3-E90C-8C40-BAF3-49FADFB76451}" srcOrd="0" destOrd="0" presId="urn:microsoft.com/office/officeart/2005/8/layout/radial6"/>
    <dgm:cxn modelId="{22EE6522-19E6-4E4D-BE65-AEE245CEAE9E}" type="presOf" srcId="{9C626C7E-9913-DB48-A390-A59EEE7FBC29}" destId="{9D1F3808-8285-4B4C-BDDF-CB2F82F4A562}" srcOrd="0" destOrd="0" presId="urn:microsoft.com/office/officeart/2005/8/layout/radial6"/>
    <dgm:cxn modelId="{05B8E722-A649-443D-B7FE-692E7DDCB8A8}" type="presOf" srcId="{E6E83AA6-1B4F-4002-98AC-65FC44A0EB53}" destId="{7A16F2F5-025E-412A-BAA1-AF5745AFC7C2}" srcOrd="0" destOrd="0" presId="urn:microsoft.com/office/officeart/2005/8/layout/radial6"/>
    <dgm:cxn modelId="{8370C52D-3EB4-419B-BDB1-57AEB01B695B}" srcId="{A637C33E-7A65-48AE-88A9-6094E81F6C9B}" destId="{8FC65C55-CA99-4E5C-A19E-F21A59745AF8}" srcOrd="0" destOrd="0" parTransId="{6B181480-9CE4-4C00-A455-2C0DF581CB7A}" sibTransId="{569F2D7B-FC89-4D84-A6E6-CB6EFB821D6A}"/>
    <dgm:cxn modelId="{0E9E0930-EC56-4109-8C7E-C118563EB22C}" srcId="{8FC65C55-CA99-4E5C-A19E-F21A59745AF8}" destId="{E6E83AA6-1B4F-4002-98AC-65FC44A0EB53}" srcOrd="4" destOrd="0" parTransId="{DF2C1ABE-4820-46CD-8A8F-BE19EE0D7990}" sibTransId="{48C26512-042A-4D73-A210-418C548B2548}"/>
    <dgm:cxn modelId="{44325D38-EA68-44BD-9C9D-C5F53BAEE452}" type="presOf" srcId="{7F76871A-178D-473A-AA47-D5171A6BE3E7}" destId="{E4A3379F-F7BA-434E-A2BF-FA4793510E4B}" srcOrd="0" destOrd="0" presId="urn:microsoft.com/office/officeart/2005/8/layout/radial6"/>
    <dgm:cxn modelId="{B9F5725B-5A52-4255-AA22-E3893053A0A8}" type="presOf" srcId="{B9FE0A02-719E-43A2-BB3C-79FC31D7B99A}" destId="{E2B5F3E9-6C10-4049-85CC-90E9CC7DB429}" srcOrd="0" destOrd="0" presId="urn:microsoft.com/office/officeart/2005/8/layout/radial6"/>
    <dgm:cxn modelId="{D9E90365-2E3C-4010-BA4E-6081D852B437}" type="presOf" srcId="{A637C33E-7A65-48AE-88A9-6094E81F6C9B}" destId="{8579EF3C-A622-4814-A9AE-D389E4851995}" srcOrd="0" destOrd="0" presId="urn:microsoft.com/office/officeart/2005/8/layout/radial6"/>
    <dgm:cxn modelId="{4E99F86D-51AD-418A-AA0A-00D05C4DA9EE}" srcId="{8FC65C55-CA99-4E5C-A19E-F21A59745AF8}" destId="{FF6814C6-C26D-4FB8-A9F7-C959F44FD00E}" srcOrd="5" destOrd="0" parTransId="{AC84D3A3-5625-4025-9086-BEDE0FEE7B96}" sibTransId="{2B5E7854-B640-446A-9788-A5394A946C28}"/>
    <dgm:cxn modelId="{67328757-657F-4A97-A568-BFC56A239FD8}" type="presOf" srcId="{FF6814C6-C26D-4FB8-A9F7-C959F44FD00E}" destId="{8DD4B1F7-D980-4F81-848C-EC54247303FD}" srcOrd="0" destOrd="0" presId="urn:microsoft.com/office/officeart/2005/8/layout/radial6"/>
    <dgm:cxn modelId="{7F49B67B-A525-437B-8452-83939B6C86C9}" type="presOf" srcId="{2B5E7854-B640-446A-9788-A5394A946C28}" destId="{B9CAC6EF-D15A-4909-9C61-51F3836F6E91}" srcOrd="0" destOrd="0" presId="urn:microsoft.com/office/officeart/2005/8/layout/radial6"/>
    <dgm:cxn modelId="{3E09898D-DC9E-4282-AECE-9E5C986112C6}" type="presOf" srcId="{E83B8DF2-9813-2846-8AD5-5BAB27E6C592}" destId="{CFC2DC18-313F-D446-B088-9406621DEBEC}" srcOrd="0" destOrd="0" presId="urn:microsoft.com/office/officeart/2005/8/layout/radial6"/>
    <dgm:cxn modelId="{FF7B1298-895D-401D-8CC0-E54229CDF3F9}" type="presOf" srcId="{68F9B2E2-E728-4AB7-95BF-4963EB0135F2}" destId="{9BF5F37F-27DC-4753-BDA5-03B4D1AF8493}" srcOrd="0" destOrd="0" presId="urn:microsoft.com/office/officeart/2005/8/layout/radial6"/>
    <dgm:cxn modelId="{BE7608A3-92B3-4243-9238-2FEB0D3E8615}" type="presOf" srcId="{549377E1-6806-8147-8BE0-A487878FA47C}" destId="{9FABD4BF-83D7-AD43-A7D5-61F5F3EC6E18}" srcOrd="0" destOrd="0" presId="urn:microsoft.com/office/officeart/2005/8/layout/radial6"/>
    <dgm:cxn modelId="{55A266AF-6A16-4728-8098-31A59F2D9E83}" type="presOf" srcId="{48C26512-042A-4D73-A210-418C548B2548}" destId="{C6732C31-0DD8-4A13-95ED-CA628434202A}" srcOrd="0" destOrd="0" presId="urn:microsoft.com/office/officeart/2005/8/layout/radial6"/>
    <dgm:cxn modelId="{696D2FB7-3531-4702-9609-2E04558AB474}" srcId="{8FC65C55-CA99-4E5C-A19E-F21A59745AF8}" destId="{B9FE0A02-719E-43A2-BB3C-79FC31D7B99A}" srcOrd="1" destOrd="0" parTransId="{5DE7D1C8-BA81-4CDE-A82A-5D9D7C156156}" sibTransId="{32BA0F28-1480-45D1-B6EA-047F67DE0593}"/>
    <dgm:cxn modelId="{69270AC4-EA47-DA42-8A23-F5A0939935D1}" srcId="{8FC65C55-CA99-4E5C-A19E-F21A59745AF8}" destId="{DEF41040-751C-CC47-B381-A5E8E42527CD}" srcOrd="3" destOrd="0" parTransId="{D1CA8D7F-1CE1-3A40-823B-F745271E5982}" sibTransId="{9C626C7E-9913-DB48-A390-A59EEE7FBC29}"/>
    <dgm:cxn modelId="{7F2917C8-8677-4804-A1F6-DF7154B084D7}" type="presOf" srcId="{8FC65C55-CA99-4E5C-A19E-F21A59745AF8}" destId="{4AA50035-1B2A-4202-871A-241A2A444190}" srcOrd="0" destOrd="0" presId="urn:microsoft.com/office/officeart/2005/8/layout/radial6"/>
    <dgm:cxn modelId="{61BD7AE1-941E-5145-A2F3-3B7F336048BA}" srcId="{8FC65C55-CA99-4E5C-A19E-F21A59745AF8}" destId="{549377E1-6806-8147-8BE0-A487878FA47C}" srcOrd="2" destOrd="0" parTransId="{DADCEB8F-BEF4-1F48-84E8-3BD427A971F1}" sibTransId="{E83B8DF2-9813-2846-8AD5-5BAB27E6C592}"/>
    <dgm:cxn modelId="{4A00ECF7-04F5-49DE-A430-858FC4E4A26A}" srcId="{8FC65C55-CA99-4E5C-A19E-F21A59745AF8}" destId="{68F9B2E2-E728-4AB7-95BF-4963EB0135F2}" srcOrd="0" destOrd="0" parTransId="{9EC70DAB-6256-48A3-9F79-BBA819745CBD}" sibTransId="{7F76871A-178D-473A-AA47-D5171A6BE3E7}"/>
    <dgm:cxn modelId="{36AD6385-87E9-4E52-9C3B-B9199CA78812}" type="presParOf" srcId="{8579EF3C-A622-4814-A9AE-D389E4851995}" destId="{4AA50035-1B2A-4202-871A-241A2A444190}" srcOrd="0" destOrd="0" presId="urn:microsoft.com/office/officeart/2005/8/layout/radial6"/>
    <dgm:cxn modelId="{476953CC-4FF2-4D45-97B2-2B063AE249CE}" type="presParOf" srcId="{8579EF3C-A622-4814-A9AE-D389E4851995}" destId="{9BF5F37F-27DC-4753-BDA5-03B4D1AF8493}" srcOrd="1" destOrd="0" presId="urn:microsoft.com/office/officeart/2005/8/layout/radial6"/>
    <dgm:cxn modelId="{651E5CF5-0148-404A-850F-4F2101864C0C}" type="presParOf" srcId="{8579EF3C-A622-4814-A9AE-D389E4851995}" destId="{56D311B0-D8DE-426A-942F-CBAB41F7E887}" srcOrd="2" destOrd="0" presId="urn:microsoft.com/office/officeart/2005/8/layout/radial6"/>
    <dgm:cxn modelId="{A57F1D14-7C5B-401D-B3D3-A8212352BAAD}" type="presParOf" srcId="{8579EF3C-A622-4814-A9AE-D389E4851995}" destId="{E4A3379F-F7BA-434E-A2BF-FA4793510E4B}" srcOrd="3" destOrd="0" presId="urn:microsoft.com/office/officeart/2005/8/layout/radial6"/>
    <dgm:cxn modelId="{BEF3DFD1-0D9B-4A3F-9718-345481CC5990}" type="presParOf" srcId="{8579EF3C-A622-4814-A9AE-D389E4851995}" destId="{E2B5F3E9-6C10-4049-85CC-90E9CC7DB429}" srcOrd="4" destOrd="0" presId="urn:microsoft.com/office/officeart/2005/8/layout/radial6"/>
    <dgm:cxn modelId="{C4E8DCA3-12D7-4FE7-A03C-DA8FD0390076}" type="presParOf" srcId="{8579EF3C-A622-4814-A9AE-D389E4851995}" destId="{0A78E969-3443-4A1C-B428-CFD7897E2BE5}" srcOrd="5" destOrd="0" presId="urn:microsoft.com/office/officeart/2005/8/layout/radial6"/>
    <dgm:cxn modelId="{660FD36F-E692-4E00-B69D-86D40E652B11}" type="presParOf" srcId="{8579EF3C-A622-4814-A9AE-D389E4851995}" destId="{23408FBD-A17B-4F16-AFCD-112F62B20A09}" srcOrd="6" destOrd="0" presId="urn:microsoft.com/office/officeart/2005/8/layout/radial6"/>
    <dgm:cxn modelId="{31ABA30B-4AE6-4873-8F14-180DF422F7B6}" type="presParOf" srcId="{8579EF3C-A622-4814-A9AE-D389E4851995}" destId="{9FABD4BF-83D7-AD43-A7D5-61F5F3EC6E18}" srcOrd="7" destOrd="0" presId="urn:microsoft.com/office/officeart/2005/8/layout/radial6"/>
    <dgm:cxn modelId="{40C36FEE-DA4E-4561-A9DA-B127B63B3C47}" type="presParOf" srcId="{8579EF3C-A622-4814-A9AE-D389E4851995}" destId="{3CDB8C73-4B34-174D-9F4C-6B27FEFFB961}" srcOrd="8" destOrd="0" presId="urn:microsoft.com/office/officeart/2005/8/layout/radial6"/>
    <dgm:cxn modelId="{78F142E5-33B5-4C34-A37E-C936C7B1492D}" type="presParOf" srcId="{8579EF3C-A622-4814-A9AE-D389E4851995}" destId="{CFC2DC18-313F-D446-B088-9406621DEBEC}" srcOrd="9" destOrd="0" presId="urn:microsoft.com/office/officeart/2005/8/layout/radial6"/>
    <dgm:cxn modelId="{E32D4763-DC70-4BDF-B0F6-8A5C559E4B6A}" type="presParOf" srcId="{8579EF3C-A622-4814-A9AE-D389E4851995}" destId="{9AE48EF3-E90C-8C40-BAF3-49FADFB76451}" srcOrd="10" destOrd="0" presId="urn:microsoft.com/office/officeart/2005/8/layout/radial6"/>
    <dgm:cxn modelId="{0EEB5773-618B-4BD4-83FC-9B7275E3CF1E}" type="presParOf" srcId="{8579EF3C-A622-4814-A9AE-D389E4851995}" destId="{DE2F81A5-24A7-4647-B3A3-262173ABDBCF}" srcOrd="11" destOrd="0" presId="urn:microsoft.com/office/officeart/2005/8/layout/radial6"/>
    <dgm:cxn modelId="{8B92542C-4825-4525-9837-A8AF7BA56AC4}" type="presParOf" srcId="{8579EF3C-A622-4814-A9AE-D389E4851995}" destId="{9D1F3808-8285-4B4C-BDDF-CB2F82F4A562}" srcOrd="12" destOrd="0" presId="urn:microsoft.com/office/officeart/2005/8/layout/radial6"/>
    <dgm:cxn modelId="{0D6DB31C-605F-47CE-97BB-7CE1D03E2455}" type="presParOf" srcId="{8579EF3C-A622-4814-A9AE-D389E4851995}" destId="{7A16F2F5-025E-412A-BAA1-AF5745AFC7C2}" srcOrd="13" destOrd="0" presId="urn:microsoft.com/office/officeart/2005/8/layout/radial6"/>
    <dgm:cxn modelId="{FBDEF27C-CFEF-454F-803D-E60B2ABADDA1}" type="presParOf" srcId="{8579EF3C-A622-4814-A9AE-D389E4851995}" destId="{E944D597-7279-497F-BC88-0E6FA4D510FC}" srcOrd="14" destOrd="0" presId="urn:microsoft.com/office/officeart/2005/8/layout/radial6"/>
    <dgm:cxn modelId="{E1D10303-EE07-4FF3-9563-16DEB20F90AA}" type="presParOf" srcId="{8579EF3C-A622-4814-A9AE-D389E4851995}" destId="{C6732C31-0DD8-4A13-95ED-CA628434202A}" srcOrd="15" destOrd="0" presId="urn:microsoft.com/office/officeart/2005/8/layout/radial6"/>
    <dgm:cxn modelId="{2EFCBCCA-B280-4753-A974-53A758371C47}" type="presParOf" srcId="{8579EF3C-A622-4814-A9AE-D389E4851995}" destId="{8DD4B1F7-D980-4F81-848C-EC54247303FD}" srcOrd="16" destOrd="0" presId="urn:microsoft.com/office/officeart/2005/8/layout/radial6"/>
    <dgm:cxn modelId="{538A324A-E280-4CC5-82C7-E4C7CA7DF12D}" type="presParOf" srcId="{8579EF3C-A622-4814-A9AE-D389E4851995}" destId="{F65C3E18-4CC3-46A3-AF8D-0FE8CF12ED26}" srcOrd="17" destOrd="0" presId="urn:microsoft.com/office/officeart/2005/8/layout/radial6"/>
    <dgm:cxn modelId="{9223B91D-425B-430E-8631-3EDC1559DF74}" type="presParOf" srcId="{8579EF3C-A622-4814-A9AE-D389E4851995}" destId="{B9CAC6EF-D15A-4909-9C61-51F3836F6E91}" srcOrd="18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9CAC6EF-D15A-4909-9C61-51F3836F6E91}">
      <dsp:nvSpPr>
        <dsp:cNvPr id="0" name=""/>
        <dsp:cNvSpPr/>
      </dsp:nvSpPr>
      <dsp:spPr>
        <a:xfrm>
          <a:off x="1988471" y="767264"/>
          <a:ext cx="4303068" cy="4303068"/>
        </a:xfrm>
        <a:prstGeom prst="blockArc">
          <a:avLst>
            <a:gd name="adj1" fmla="val 12594321"/>
            <a:gd name="adj2" fmla="val 16192634"/>
            <a:gd name="adj3" fmla="val 452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6732C31-0DD8-4A13-95ED-CA628434202A}">
      <dsp:nvSpPr>
        <dsp:cNvPr id="0" name=""/>
        <dsp:cNvSpPr/>
      </dsp:nvSpPr>
      <dsp:spPr>
        <a:xfrm>
          <a:off x="1986736" y="770274"/>
          <a:ext cx="4303068" cy="4303068"/>
        </a:xfrm>
        <a:prstGeom prst="blockArc">
          <a:avLst>
            <a:gd name="adj1" fmla="val 9000000"/>
            <a:gd name="adj2" fmla="val 12600000"/>
            <a:gd name="adj3" fmla="val 452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D1F3808-8285-4B4C-BDDF-CB2F82F4A562}">
      <dsp:nvSpPr>
        <dsp:cNvPr id="0" name=""/>
        <dsp:cNvSpPr/>
      </dsp:nvSpPr>
      <dsp:spPr>
        <a:xfrm>
          <a:off x="1986736" y="770274"/>
          <a:ext cx="4303068" cy="4303068"/>
        </a:xfrm>
        <a:prstGeom prst="blockArc">
          <a:avLst>
            <a:gd name="adj1" fmla="val 5400000"/>
            <a:gd name="adj2" fmla="val 9000000"/>
            <a:gd name="adj3" fmla="val 452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FC2DC18-313F-D446-B088-9406621DEBEC}">
      <dsp:nvSpPr>
        <dsp:cNvPr id="0" name=""/>
        <dsp:cNvSpPr/>
      </dsp:nvSpPr>
      <dsp:spPr>
        <a:xfrm>
          <a:off x="1986736" y="770274"/>
          <a:ext cx="4303068" cy="4303068"/>
        </a:xfrm>
        <a:prstGeom prst="blockArc">
          <a:avLst>
            <a:gd name="adj1" fmla="val 1800000"/>
            <a:gd name="adj2" fmla="val 5400000"/>
            <a:gd name="adj3" fmla="val 452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3408FBD-A17B-4F16-AFCD-112F62B20A09}">
      <dsp:nvSpPr>
        <dsp:cNvPr id="0" name=""/>
        <dsp:cNvSpPr/>
      </dsp:nvSpPr>
      <dsp:spPr>
        <a:xfrm>
          <a:off x="2076091" y="628820"/>
          <a:ext cx="4303068" cy="4303068"/>
        </a:xfrm>
        <a:prstGeom prst="blockArc">
          <a:avLst>
            <a:gd name="adj1" fmla="val 20115010"/>
            <a:gd name="adj2" fmla="val 2073597"/>
            <a:gd name="adj3" fmla="val 452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4A3379F-F7BA-434E-A2BF-FA4793510E4B}">
      <dsp:nvSpPr>
        <dsp:cNvPr id="0" name=""/>
        <dsp:cNvSpPr/>
      </dsp:nvSpPr>
      <dsp:spPr>
        <a:xfrm>
          <a:off x="2142904" y="761254"/>
          <a:ext cx="4303068" cy="4303068"/>
        </a:xfrm>
        <a:prstGeom prst="blockArc">
          <a:avLst>
            <a:gd name="adj1" fmla="val 15939916"/>
            <a:gd name="adj2" fmla="val 19872463"/>
            <a:gd name="adj3" fmla="val 452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AA50035-1B2A-4202-871A-241A2A444190}">
      <dsp:nvSpPr>
        <dsp:cNvPr id="0" name=""/>
        <dsp:cNvSpPr/>
      </dsp:nvSpPr>
      <dsp:spPr>
        <a:xfrm>
          <a:off x="3172060" y="1955598"/>
          <a:ext cx="1932419" cy="1932419"/>
        </a:xfrm>
        <a:prstGeom prst="ellipse">
          <a:avLst/>
        </a:prstGeom>
        <a:solidFill>
          <a:schemeClr val="tx2">
            <a:lumMod val="75000"/>
            <a:lumOff val="2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880" tIns="55880" rIns="55880" bIns="5588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400" kern="1200" dirty="0"/>
            <a:t>GP care </a:t>
          </a:r>
          <a:endParaRPr lang="en-NZ" sz="4400" kern="1200" dirty="0"/>
        </a:p>
      </dsp:txBody>
      <dsp:txXfrm>
        <a:off x="3455056" y="2238594"/>
        <a:ext cx="1366427" cy="1366427"/>
      </dsp:txXfrm>
    </dsp:sp>
    <dsp:sp modelId="{9BF5F37F-27DC-4753-BDA5-03B4D1AF8493}">
      <dsp:nvSpPr>
        <dsp:cNvPr id="0" name=""/>
        <dsp:cNvSpPr/>
      </dsp:nvSpPr>
      <dsp:spPr>
        <a:xfrm>
          <a:off x="3167592" y="23152"/>
          <a:ext cx="1935812" cy="1585627"/>
        </a:xfrm>
        <a:prstGeom prst="ellipse">
          <a:avLst/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0" kern="1200" dirty="0"/>
            <a:t>Psychiatry review</a:t>
          </a:r>
          <a:endParaRPr lang="en-NZ" sz="2000" b="0" kern="1200" dirty="0"/>
        </a:p>
      </dsp:txBody>
      <dsp:txXfrm>
        <a:off x="3451085" y="255362"/>
        <a:ext cx="1368826" cy="1121207"/>
      </dsp:txXfrm>
    </dsp:sp>
    <dsp:sp modelId="{E2B5F3E9-6C10-4049-85CC-90E9CC7DB429}">
      <dsp:nvSpPr>
        <dsp:cNvPr id="0" name=""/>
        <dsp:cNvSpPr/>
      </dsp:nvSpPr>
      <dsp:spPr>
        <a:xfrm>
          <a:off x="5039343" y="1016549"/>
          <a:ext cx="2195922" cy="1766875"/>
        </a:xfrm>
        <a:prstGeom prst="ellipse">
          <a:avLst/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Manage Better Course</a:t>
          </a:r>
          <a:endParaRPr lang="en-NZ" sz="2000" kern="1200" dirty="0"/>
        </a:p>
      </dsp:txBody>
      <dsp:txXfrm>
        <a:off x="5360928" y="1275302"/>
        <a:ext cx="1552752" cy="1249369"/>
      </dsp:txXfrm>
    </dsp:sp>
    <dsp:sp modelId="{9FABD4BF-83D7-AD43-A7D5-61F5F3EC6E18}">
      <dsp:nvSpPr>
        <dsp:cNvPr id="0" name=""/>
        <dsp:cNvSpPr/>
      </dsp:nvSpPr>
      <dsp:spPr>
        <a:xfrm>
          <a:off x="4970284" y="3150688"/>
          <a:ext cx="1978192" cy="164507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Wise Mind Skills Group</a:t>
          </a:r>
          <a:br>
            <a:rPr lang="en-US" sz="1900" kern="1200" dirty="0"/>
          </a:br>
          <a:r>
            <a:rPr lang="en-US" sz="1900" kern="1200" dirty="0"/>
            <a:t>(DBT Informed)</a:t>
          </a:r>
        </a:p>
      </dsp:txBody>
      <dsp:txXfrm>
        <a:off x="5259984" y="3391604"/>
        <a:ext cx="1398792" cy="1163246"/>
      </dsp:txXfrm>
    </dsp:sp>
    <dsp:sp modelId="{9AE48EF3-E90C-8C40-BAF3-49FADFB76451}">
      <dsp:nvSpPr>
        <dsp:cNvPr id="0" name=""/>
        <dsp:cNvSpPr/>
      </dsp:nvSpPr>
      <dsp:spPr>
        <a:xfrm>
          <a:off x="3272648" y="4514700"/>
          <a:ext cx="1731245" cy="101989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Triple P </a:t>
          </a:r>
        </a:p>
      </dsp:txBody>
      <dsp:txXfrm>
        <a:off x="3526183" y="4664059"/>
        <a:ext cx="1224175" cy="721172"/>
      </dsp:txXfrm>
    </dsp:sp>
    <dsp:sp modelId="{7A16F2F5-025E-412A-BAA1-AF5745AFC7C2}">
      <dsp:nvSpPr>
        <dsp:cNvPr id="0" name=""/>
        <dsp:cNvSpPr/>
      </dsp:nvSpPr>
      <dsp:spPr>
        <a:xfrm>
          <a:off x="1345195" y="3186270"/>
          <a:ext cx="1943929" cy="1573913"/>
        </a:xfrm>
        <a:prstGeom prst="ellipse">
          <a:avLst/>
        </a:prstGeom>
        <a:solidFill>
          <a:srgbClr val="33CCCC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Therapy/</a:t>
          </a:r>
        </a:p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Psychology</a:t>
          </a:r>
          <a:endParaRPr lang="en-NZ" sz="1900" kern="1200" dirty="0"/>
        </a:p>
      </dsp:txBody>
      <dsp:txXfrm>
        <a:off x="1629877" y="3416764"/>
        <a:ext cx="1374565" cy="1112925"/>
      </dsp:txXfrm>
    </dsp:sp>
    <dsp:sp modelId="{8DD4B1F7-D980-4F81-848C-EC54247303FD}">
      <dsp:nvSpPr>
        <dsp:cNvPr id="0" name=""/>
        <dsp:cNvSpPr/>
      </dsp:nvSpPr>
      <dsp:spPr>
        <a:xfrm>
          <a:off x="1367860" y="943308"/>
          <a:ext cx="1898600" cy="1854164"/>
        </a:xfrm>
        <a:prstGeom prst="ellipse">
          <a:avLst/>
        </a:prstGeom>
        <a:solidFill>
          <a:srgbClr val="0099CC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Mindfulness &amp; Awareness </a:t>
          </a:r>
          <a:r>
            <a:rPr lang="en-US" sz="1900" kern="1200" dirty="0" err="1"/>
            <a:t>Aotearoa</a:t>
          </a:r>
          <a:endParaRPr lang="en-NZ" sz="1900" kern="1200" dirty="0"/>
        </a:p>
      </dsp:txBody>
      <dsp:txXfrm>
        <a:off x="1645904" y="1214844"/>
        <a:ext cx="1342512" cy="131109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680AB9-AAF6-4DF9-9484-AB9CCB121BF2}" type="datetimeFigureOut">
              <a:rPr lang="en-NZ" smtClean="0"/>
              <a:t>1/11/2018</a:t>
            </a:fld>
            <a:endParaRPr lang="en-N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4AF6E4-DA5E-4B4D-B6E6-BB9178C7A09F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49457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4AF6E4-DA5E-4B4D-B6E6-BB9178C7A09F}" type="slidenum">
              <a:rPr lang="en-NZ" smtClean="0">
                <a:solidFill>
                  <a:prstClr val="black"/>
                </a:solidFill>
              </a:rPr>
              <a:pPr/>
              <a:t>1</a:t>
            </a:fld>
            <a:endParaRPr lang="en-NZ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34849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4AF6E4-DA5E-4B4D-B6E6-BB9178C7A09F}" type="slidenum">
              <a:rPr lang="en-NZ" smtClean="0"/>
              <a:t>10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195317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4AF6E4-DA5E-4B4D-B6E6-BB9178C7A09F}" type="slidenum">
              <a:rPr lang="en-NZ" smtClean="0"/>
              <a:t>11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7335967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4AF6E4-DA5E-4B4D-B6E6-BB9178C7A09F}" type="slidenum">
              <a:rPr lang="en-NZ" smtClean="0"/>
              <a:t>12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19317571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4AF6E4-DA5E-4B4D-B6E6-BB9178C7A09F}" type="slidenum">
              <a:rPr lang="en-NZ" smtClean="0"/>
              <a:t>13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501217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4AF6E4-DA5E-4B4D-B6E6-BB9178C7A09F}" type="slidenum">
              <a:rPr lang="en-NZ" smtClean="0"/>
              <a:t>14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00915278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4AF6E4-DA5E-4B4D-B6E6-BB9178C7A09F}" type="slidenum">
              <a:rPr lang="en-NZ" smtClean="0"/>
              <a:t>15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69782347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4AF6E4-DA5E-4B4D-B6E6-BB9178C7A09F}" type="slidenum">
              <a:rPr lang="en-NZ" smtClean="0"/>
              <a:t>16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89377920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4AF6E4-DA5E-4B4D-B6E6-BB9178C7A09F}" type="slidenum">
              <a:rPr lang="en-NZ" smtClean="0"/>
              <a:t>17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80290737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4AF6E4-DA5E-4B4D-B6E6-BB9178C7A09F}" type="slidenum">
              <a:rPr lang="en-NZ" smtClean="0"/>
              <a:t>18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22994926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4AF6E4-DA5E-4B4D-B6E6-BB9178C7A09F}" type="slidenum">
              <a:rPr lang="en-NZ" smtClean="0"/>
              <a:t>19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8462479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3A5A4-6340-4F79-8FE6-5DE01E499436}" type="slidenum">
              <a:rPr lang="en-GB" smtClean="0">
                <a:solidFill>
                  <a:prstClr val="black"/>
                </a:solidFill>
              </a:rPr>
              <a:pPr>
                <a:defRPr/>
              </a:pPr>
              <a:t>2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802320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4AF6E4-DA5E-4B4D-B6E6-BB9178C7A09F}" type="slidenum">
              <a:rPr lang="en-NZ" smtClean="0"/>
              <a:t>20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97521424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4AF6E4-DA5E-4B4D-B6E6-BB9178C7A09F}" type="slidenum">
              <a:rPr lang="en-NZ" smtClean="0"/>
              <a:t>21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5914906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4AF6E4-DA5E-4B4D-B6E6-BB9178C7A09F}" type="slidenum">
              <a:rPr lang="en-NZ" smtClean="0">
                <a:solidFill>
                  <a:prstClr val="black"/>
                </a:solidFill>
              </a:rPr>
              <a:pPr/>
              <a:t>3</a:t>
            </a:fld>
            <a:endParaRPr lang="en-NZ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29623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4AF6E4-DA5E-4B4D-B6E6-BB9178C7A09F}" type="slidenum">
              <a:rPr lang="en-NZ" smtClean="0">
                <a:solidFill>
                  <a:prstClr val="black"/>
                </a:solidFill>
              </a:rPr>
              <a:pPr/>
              <a:t>4</a:t>
            </a:fld>
            <a:endParaRPr lang="en-NZ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22401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4AF6E4-DA5E-4B4D-B6E6-BB9178C7A09F}" type="slidenum">
              <a:rPr lang="en-NZ" smtClean="0">
                <a:solidFill>
                  <a:prstClr val="black"/>
                </a:solidFill>
              </a:rPr>
              <a:pPr/>
              <a:t>5</a:t>
            </a:fld>
            <a:endParaRPr lang="en-NZ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35743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4AF6E4-DA5E-4B4D-B6E6-BB9178C7A09F}" type="slidenum">
              <a:rPr lang="en-NZ" smtClean="0">
                <a:solidFill>
                  <a:prstClr val="black"/>
                </a:solidFill>
              </a:rPr>
              <a:pPr/>
              <a:t>6</a:t>
            </a:fld>
            <a:endParaRPr lang="en-NZ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88932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4AF6E4-DA5E-4B4D-B6E6-BB9178C7A09F}" type="slidenum">
              <a:rPr lang="en-NZ" smtClean="0">
                <a:solidFill>
                  <a:prstClr val="black"/>
                </a:solidFill>
              </a:rPr>
              <a:pPr/>
              <a:t>7</a:t>
            </a:fld>
            <a:endParaRPr lang="en-NZ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96248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4AF6E4-DA5E-4B4D-B6E6-BB9178C7A09F}" type="slidenum">
              <a:rPr lang="en-NZ" smtClean="0">
                <a:solidFill>
                  <a:prstClr val="black"/>
                </a:solidFill>
              </a:rPr>
              <a:pPr/>
              <a:t>8</a:t>
            </a:fld>
            <a:endParaRPr lang="en-NZ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20550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4AF6E4-DA5E-4B4D-B6E6-BB9178C7A09F}" type="slidenum">
              <a:rPr lang="en-NZ" smtClean="0"/>
              <a:t>9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0154744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1A1FA-97A1-4579-9FC2-A418A294CF9B}" type="datetimeFigureOut">
              <a:rPr lang="en-NZ" smtClean="0"/>
              <a:t>1/11/2018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BC926-8EF3-4582-BA7E-472AC80A7981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338386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1A1FA-97A1-4579-9FC2-A418A294CF9B}" type="datetimeFigureOut">
              <a:rPr lang="en-NZ" smtClean="0"/>
              <a:t>1/11/2018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BC926-8EF3-4582-BA7E-472AC80A7981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2822833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1A1FA-97A1-4579-9FC2-A418A294CF9B}" type="datetimeFigureOut">
              <a:rPr lang="en-NZ" smtClean="0"/>
              <a:t>1/11/2018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BC926-8EF3-4582-BA7E-472AC80A7981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6743050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1A1FA-97A1-4579-9FC2-A418A294CF9B}" type="datetimeFigureOut">
              <a:rPr lang="en-NZ" smtClean="0"/>
              <a:t>1/11/2018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BC926-8EF3-4582-BA7E-472AC80A7981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6842346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1A1FA-97A1-4579-9FC2-A418A294CF9B}" type="datetimeFigureOut">
              <a:rPr lang="en-NZ" smtClean="0"/>
              <a:t>1/11/2018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BC926-8EF3-4582-BA7E-472AC80A7981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858298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1A1FA-97A1-4579-9FC2-A418A294CF9B}" type="datetimeFigureOut">
              <a:rPr lang="en-NZ" smtClean="0"/>
              <a:t>1/11/2018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BC926-8EF3-4582-BA7E-472AC80A7981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1572360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1A1FA-97A1-4579-9FC2-A418A294CF9B}" type="datetimeFigureOut">
              <a:rPr lang="en-NZ" smtClean="0"/>
              <a:t>1/11/2018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BC926-8EF3-4582-BA7E-472AC80A7981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6798977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1A1FA-97A1-4579-9FC2-A418A294CF9B}" type="datetimeFigureOut">
              <a:rPr lang="en-NZ" smtClean="0"/>
              <a:t>1/11/2018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BC926-8EF3-4582-BA7E-472AC80A7981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7547235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1A1FA-97A1-4579-9FC2-A418A294CF9B}" type="datetimeFigureOut">
              <a:rPr lang="en-NZ" smtClean="0"/>
              <a:t>1/11/2018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BC926-8EF3-4582-BA7E-472AC80A7981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530166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1A1FA-97A1-4579-9FC2-A418A294CF9B}" type="datetimeFigureOut">
              <a:rPr lang="en-NZ" smtClean="0"/>
              <a:t>1/11/2018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BC926-8EF3-4582-BA7E-472AC80A7981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4897833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1A1FA-97A1-4579-9FC2-A418A294CF9B}" type="datetimeFigureOut">
              <a:rPr lang="en-NZ" smtClean="0"/>
              <a:t>1/11/2018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BC926-8EF3-4582-BA7E-472AC80A7981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807272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A1A1FA-97A1-4579-9FC2-A418A294CF9B}" type="datetimeFigureOut">
              <a:rPr lang="en-NZ" smtClean="0"/>
              <a:t>1/11/2018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FBC926-8EF3-4582-BA7E-472AC80A7981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255097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mailto:David.codyre@ethc.co.nz" TargetMode="External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Nicholas@ethc.co.nz" TargetMode="External"/><Relationship Id="rId5" Type="http://schemas.openxmlformats.org/officeDocument/2006/relationships/image" Target="../media/image20.png"/><Relationship Id="rId4" Type="http://schemas.openxmlformats.org/officeDocument/2006/relationships/hyperlink" Target="mailto:pallavi@ethc.co.nz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72539" y="392184"/>
            <a:ext cx="7463891" cy="1006991"/>
          </a:xfrm>
        </p:spPr>
        <p:txBody>
          <a:bodyPr>
            <a:noAutofit/>
          </a:bodyPr>
          <a:lstStyle/>
          <a:p>
            <a:pPr eaLnBrk="1" hangingPunct="1"/>
            <a:r>
              <a:rPr lang="en-US" altLang="en-US" sz="54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Wellness Support Team</a:t>
            </a:r>
            <a:endParaRPr lang="en-US" altLang="en-US" sz="5400" b="1" i="1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849230" y="2307547"/>
            <a:ext cx="7287200" cy="1020177"/>
          </a:xfrm>
        </p:spPr>
        <p:txBody>
          <a:bodyPr>
            <a:noAutofit/>
          </a:bodyPr>
          <a:lstStyle/>
          <a:p>
            <a:pPr eaLnBrk="1" hangingPunct="1"/>
            <a:r>
              <a:rPr lang="en-US" altLang="en-US" dirty="0">
                <a:solidFill>
                  <a:schemeClr val="accent5">
                    <a:lumMod val="75000"/>
                  </a:schemeClr>
                </a:solidFill>
              </a:rPr>
              <a:t>Primary Mental Health Service for Nirvana Health Group</a:t>
            </a:r>
          </a:p>
          <a:p>
            <a:pPr eaLnBrk="1" hangingPunct="1"/>
            <a:endParaRPr lang="en-US" altLang="en-US" sz="200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 l="26363" t="12772" r="24677" b="5210"/>
          <a:stretch>
            <a:fillRect/>
          </a:stretch>
        </p:blipFill>
        <p:spPr bwMode="auto">
          <a:xfrm>
            <a:off x="121121" y="298568"/>
            <a:ext cx="4606988" cy="5949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Straight Connector 8"/>
          <p:cNvCxnSpPr/>
          <p:nvPr/>
        </p:nvCxnSpPr>
        <p:spPr>
          <a:xfrm>
            <a:off x="0" y="289942"/>
            <a:ext cx="12192003" cy="8627"/>
          </a:xfrm>
          <a:prstGeom prst="line">
            <a:avLst/>
          </a:prstGeom>
          <a:ln w="28575">
            <a:solidFill>
              <a:srgbClr val="0099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4728109" y="1259825"/>
            <a:ext cx="740832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i="1" dirty="0" err="1">
                <a:solidFill>
                  <a:prstClr val="black"/>
                </a:solidFill>
              </a:rPr>
              <a:t>Awhi</a:t>
            </a:r>
            <a:r>
              <a:rPr lang="en-US" sz="2800" i="1" dirty="0">
                <a:solidFill>
                  <a:prstClr val="black"/>
                </a:solidFill>
              </a:rPr>
              <a:t> </a:t>
            </a:r>
            <a:r>
              <a:rPr lang="en-US" sz="2800" i="1" dirty="0" err="1">
                <a:solidFill>
                  <a:prstClr val="black"/>
                </a:solidFill>
              </a:rPr>
              <a:t>atu</a:t>
            </a:r>
            <a:r>
              <a:rPr lang="en-US" sz="2800" i="1" dirty="0">
                <a:solidFill>
                  <a:prstClr val="black"/>
                </a:solidFill>
              </a:rPr>
              <a:t>, </a:t>
            </a:r>
            <a:r>
              <a:rPr lang="en-US" sz="2800" i="1" dirty="0" err="1">
                <a:solidFill>
                  <a:prstClr val="black"/>
                </a:solidFill>
              </a:rPr>
              <a:t>awhi</a:t>
            </a:r>
            <a:r>
              <a:rPr lang="en-US" sz="2800" i="1" dirty="0">
                <a:solidFill>
                  <a:prstClr val="black"/>
                </a:solidFill>
              </a:rPr>
              <a:t> </a:t>
            </a:r>
            <a:r>
              <a:rPr lang="en-US" sz="2800" i="1" dirty="0" err="1">
                <a:solidFill>
                  <a:prstClr val="black"/>
                </a:solidFill>
              </a:rPr>
              <a:t>mai</a:t>
            </a:r>
            <a:endParaRPr lang="en-US" sz="2800" i="1" dirty="0">
              <a:solidFill>
                <a:prstClr val="black"/>
              </a:solidFill>
            </a:endParaRPr>
          </a:p>
          <a:p>
            <a:pPr algn="ctr"/>
            <a:r>
              <a:rPr lang="en-US" sz="2800" dirty="0">
                <a:solidFill>
                  <a:prstClr val="black"/>
                </a:solidFill>
              </a:rPr>
              <a:t>Supporting you, supporting me</a:t>
            </a:r>
            <a:endParaRPr lang="en-NZ" sz="2800" dirty="0">
              <a:solidFill>
                <a:prstClr val="black"/>
              </a:solidFill>
            </a:endParaRPr>
          </a:p>
        </p:txBody>
      </p:sp>
      <p:pic>
        <p:nvPicPr>
          <p:cNvPr id="11" name="Picture 97" descr="G:\Rashmi\MARKETING\COMMUNICATION\banner\banner final- Ray\Copy (2) of pull-up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5791203" y="457201"/>
            <a:ext cx="609600" cy="12191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20D33A6-9CA1-F342-84C5-EAFBDDED45BC}"/>
              </a:ext>
            </a:extLst>
          </p:cNvPr>
          <p:cNvSpPr txBox="1"/>
          <p:nvPr/>
        </p:nvSpPr>
        <p:spPr>
          <a:xfrm>
            <a:off x="4561400" y="2737427"/>
            <a:ext cx="757503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4472C4">
                    <a:lumMod val="75000"/>
                  </a:srgbClr>
                </a:solidFill>
              </a:rPr>
              <a:t>Increasing Access to Wellness Support:</a:t>
            </a:r>
            <a:br>
              <a:rPr lang="en-US" sz="5400" b="1" dirty="0">
                <a:solidFill>
                  <a:srgbClr val="4472C4">
                    <a:lumMod val="75000"/>
                  </a:srgbClr>
                </a:solidFill>
              </a:rPr>
            </a:br>
            <a:r>
              <a:rPr lang="en-US" sz="5400" i="1" dirty="0">
                <a:solidFill>
                  <a:prstClr val="black"/>
                </a:solidFill>
              </a:rPr>
              <a:t>Meeting people where they’re at</a:t>
            </a:r>
          </a:p>
        </p:txBody>
      </p:sp>
    </p:spTree>
    <p:extLst>
      <p:ext uri="{BB962C8B-B14F-4D97-AF65-F5344CB8AC3E}">
        <p14:creationId xmlns:p14="http://schemas.microsoft.com/office/powerpoint/2010/main" val="18987596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999" cy="6857999"/>
          </a:xfrm>
          <a:prstGeom prst="rect">
            <a:avLst/>
          </a:prstGeom>
          <a:solidFill>
            <a:srgbClr val="FFFFCC"/>
          </a:solidFill>
        </p:spPr>
      </p:pic>
    </p:spTree>
    <p:extLst>
      <p:ext uri="{BB962C8B-B14F-4D97-AF65-F5344CB8AC3E}">
        <p14:creationId xmlns:p14="http://schemas.microsoft.com/office/powerpoint/2010/main" val="13761366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8526" b="23034"/>
          <a:stretch/>
        </p:blipFill>
        <p:spPr>
          <a:xfrm>
            <a:off x="0" y="0"/>
            <a:ext cx="12550942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4171" y="365125"/>
            <a:ext cx="3570515" cy="646331"/>
          </a:xfrm>
          <a:prstGeom prst="rect">
            <a:avLst/>
          </a:prstGeom>
          <a:solidFill>
            <a:srgbClr val="FFFFCC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NZ" sz="3600" dirty="0"/>
              <a:t>Patient is VIP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2022240"/>
            <a:ext cx="3570515" cy="646331"/>
          </a:xfrm>
          <a:prstGeom prst="rect">
            <a:avLst/>
          </a:prstGeom>
          <a:solidFill>
            <a:srgbClr val="FFFFCC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NZ" sz="3600" dirty="0"/>
              <a:t>Agenda Setting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915112" y="2525338"/>
            <a:ext cx="3570515" cy="1200329"/>
          </a:xfrm>
          <a:prstGeom prst="rect">
            <a:avLst/>
          </a:prstGeom>
          <a:solidFill>
            <a:srgbClr val="FFFFCC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NZ" sz="3600" dirty="0"/>
              <a:t>Medication Reconciliation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447314" y="384066"/>
            <a:ext cx="3570515" cy="646331"/>
          </a:xfrm>
          <a:prstGeom prst="rect">
            <a:avLst/>
          </a:prstGeom>
          <a:solidFill>
            <a:srgbClr val="FFFFCC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NZ" sz="3600" dirty="0"/>
              <a:t>Action Planning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129855" y="5362718"/>
            <a:ext cx="3570515" cy="1200329"/>
          </a:xfrm>
          <a:prstGeom prst="rect">
            <a:avLst/>
          </a:prstGeom>
          <a:solidFill>
            <a:srgbClr val="FFFFCC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NZ" sz="3600" dirty="0"/>
              <a:t>Administer Health Forms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53141" y="4811436"/>
            <a:ext cx="3570515" cy="646331"/>
          </a:xfrm>
          <a:prstGeom prst="rect">
            <a:avLst/>
          </a:prstGeom>
          <a:solidFill>
            <a:srgbClr val="FFFFCC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NZ" sz="3600" dirty="0"/>
              <a:t>Ask-tell-ask</a:t>
            </a:r>
          </a:p>
        </p:txBody>
      </p:sp>
    </p:spTree>
    <p:extLst>
      <p:ext uri="{BB962C8B-B14F-4D97-AF65-F5344CB8AC3E}">
        <p14:creationId xmlns:p14="http://schemas.microsoft.com/office/powerpoint/2010/main" val="37197308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38"/>
          <a:stretch/>
        </p:blipFill>
        <p:spPr>
          <a:xfrm>
            <a:off x="-1" y="0"/>
            <a:ext cx="12347297" cy="6879958"/>
          </a:xfrm>
        </p:spPr>
      </p:pic>
      <p:sp>
        <p:nvSpPr>
          <p:cNvPr id="3" name="TextBox 2"/>
          <p:cNvSpPr txBox="1"/>
          <p:nvPr/>
        </p:nvSpPr>
        <p:spPr>
          <a:xfrm>
            <a:off x="0" y="5103674"/>
            <a:ext cx="5287617" cy="1754326"/>
          </a:xfrm>
          <a:prstGeom prst="rect">
            <a:avLst/>
          </a:prstGeom>
          <a:solidFill>
            <a:srgbClr val="FFFFCC">
              <a:alpha val="80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NZ" sz="3600" dirty="0"/>
              <a:t>Health coaches </a:t>
            </a:r>
            <a:r>
              <a:rPr lang="en-US" sz="3600" dirty="0"/>
              <a:t>support </a:t>
            </a:r>
            <a:r>
              <a:rPr lang="en-US" sz="3600" dirty="0" err="1"/>
              <a:t>behavioural</a:t>
            </a:r>
            <a:r>
              <a:rPr lang="en-US" sz="3600" dirty="0"/>
              <a:t> health consultants &amp; GP team</a:t>
            </a:r>
            <a:endParaRPr lang="en-NZ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6669741" y="6211669"/>
            <a:ext cx="5677555" cy="646331"/>
          </a:xfrm>
          <a:prstGeom prst="rect">
            <a:avLst/>
          </a:prstGeom>
          <a:solidFill>
            <a:srgbClr val="FFFFCC">
              <a:alpha val="80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NZ" sz="3600" dirty="0"/>
              <a:t>Self-management experts</a:t>
            </a:r>
          </a:p>
        </p:txBody>
      </p:sp>
    </p:spTree>
    <p:extLst>
      <p:ext uri="{BB962C8B-B14F-4D97-AF65-F5344CB8AC3E}">
        <p14:creationId xmlns:p14="http://schemas.microsoft.com/office/powerpoint/2010/main" val="3800701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2" animBg="1"/>
      <p:bldP spid="6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32"/>
          <a:stretch/>
        </p:blipFill>
        <p:spPr>
          <a:xfrm>
            <a:off x="2022437" y="927608"/>
            <a:ext cx="8122023" cy="5658705"/>
          </a:xfrm>
          <a:prstGeom prst="rect">
            <a:avLst/>
          </a:prstGeom>
        </p:spPr>
      </p:pic>
      <p:pic>
        <p:nvPicPr>
          <p:cNvPr id="6" name="Picture 5" descr="Nirvana Health Group Logo.jpg">
            <a:extLst>
              <a:ext uri="{FF2B5EF4-FFF2-40B4-BE49-F238E27FC236}">
                <a16:creationId xmlns:a16="http://schemas.microsoft.com/office/drawing/2014/main" id="{B2FE32BF-02FC-9042-A490-5E5E2F4F9E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29783" y="43023"/>
            <a:ext cx="1313688" cy="582624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E285195-4F3A-0F42-ADC5-BF6F5888ABC3}"/>
              </a:ext>
            </a:extLst>
          </p:cNvPr>
          <p:cNvCxnSpPr/>
          <p:nvPr/>
        </p:nvCxnSpPr>
        <p:spPr>
          <a:xfrm flipV="1">
            <a:off x="3" y="674420"/>
            <a:ext cx="12191997" cy="60311"/>
          </a:xfrm>
          <a:prstGeom prst="line">
            <a:avLst/>
          </a:prstGeom>
          <a:ln w="28575">
            <a:solidFill>
              <a:srgbClr val="0099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A5E87273-0FAE-E54F-A337-A50A37C6EF55}"/>
              </a:ext>
            </a:extLst>
          </p:cNvPr>
          <p:cNvSpPr txBox="1"/>
          <p:nvPr/>
        </p:nvSpPr>
        <p:spPr>
          <a:xfrm>
            <a:off x="0" y="18297"/>
            <a:ext cx="10291482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accent5">
                    <a:lumMod val="75000"/>
                  </a:schemeClr>
                </a:solidFill>
              </a:rPr>
              <a:t>BHC, HIP, WA…</a:t>
            </a:r>
          </a:p>
          <a:p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35563762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58267192"/>
              </p:ext>
            </p:extLst>
          </p:nvPr>
        </p:nvGraphicFramePr>
        <p:xfrm>
          <a:off x="701057" y="383194"/>
          <a:ext cx="10659018" cy="6340333"/>
        </p:xfrm>
        <a:graphic>
          <a:graphicData uri="http://schemas.openxmlformats.org/drawingml/2006/table">
            <a:tbl>
              <a:tblPr firstRow="1" firstCol="1" bandRow="1"/>
              <a:tblGrid>
                <a:gridCol w="35526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526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537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21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NZ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Dimension</a:t>
                      </a:r>
                      <a:endParaRPr lang="en-NZ" sz="2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NZ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BHC</a:t>
                      </a:r>
                      <a:endParaRPr lang="en-NZ" sz="2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NZ" sz="2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Therapist</a:t>
                      </a:r>
                      <a:endParaRPr lang="en-NZ" sz="24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22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NZ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Primary consumer</a:t>
                      </a:r>
                      <a:endParaRPr lang="en-NZ" sz="2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NZ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GP</a:t>
                      </a:r>
                      <a:endParaRPr lang="en-NZ" sz="2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NZ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Patient/Client</a:t>
                      </a:r>
                      <a:endParaRPr lang="en-NZ" sz="2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22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NZ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Care context</a:t>
                      </a:r>
                      <a:endParaRPr lang="en-NZ" sz="2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NZ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Team-based</a:t>
                      </a:r>
                      <a:endParaRPr lang="en-NZ" sz="2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NZ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Autonomous</a:t>
                      </a:r>
                      <a:endParaRPr lang="en-NZ" sz="2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22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NZ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Accessibility</a:t>
                      </a:r>
                      <a:endParaRPr lang="en-NZ" sz="2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NZ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On-demand</a:t>
                      </a:r>
                      <a:endParaRPr lang="en-NZ" sz="2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NZ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Scheduled Appointments</a:t>
                      </a:r>
                      <a:endParaRPr lang="en-NZ" sz="2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22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NZ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Ownership of care</a:t>
                      </a:r>
                      <a:endParaRPr lang="en-NZ" sz="24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NZ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GP</a:t>
                      </a:r>
                      <a:endParaRPr lang="en-NZ" sz="2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NZ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Therapist</a:t>
                      </a:r>
                      <a:endParaRPr lang="en-NZ" sz="2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22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NZ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Referral generation</a:t>
                      </a:r>
                      <a:endParaRPr lang="en-NZ" sz="2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NZ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Results-based</a:t>
                      </a:r>
                      <a:endParaRPr lang="en-NZ" sz="2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NZ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Independent of outcome</a:t>
                      </a:r>
                      <a:endParaRPr lang="en-NZ" sz="2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722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NZ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Productivity</a:t>
                      </a:r>
                      <a:endParaRPr lang="en-NZ" sz="2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NZ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High</a:t>
                      </a:r>
                      <a:endParaRPr lang="en-NZ" sz="2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NZ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Low</a:t>
                      </a:r>
                      <a:endParaRPr lang="en-NZ" sz="2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722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NZ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Care intensity</a:t>
                      </a:r>
                      <a:endParaRPr lang="en-NZ" sz="2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NZ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Low</a:t>
                      </a:r>
                      <a:endParaRPr lang="en-NZ" sz="2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NZ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High</a:t>
                      </a:r>
                      <a:endParaRPr lang="en-NZ" sz="2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121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NZ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Problem scope</a:t>
                      </a:r>
                      <a:endParaRPr lang="en-NZ" sz="2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NZ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Wide/General</a:t>
                      </a:r>
                      <a:endParaRPr lang="en-NZ" sz="2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NZ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Narrow/Specialized</a:t>
                      </a:r>
                      <a:endParaRPr lang="en-NZ" sz="2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1101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NZ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Termination of care</a:t>
                      </a:r>
                      <a:endParaRPr lang="en-NZ" sz="2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NZ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Patient progressing toward goals (no termination)</a:t>
                      </a:r>
                      <a:endParaRPr lang="en-NZ" sz="2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NZ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Once patient has met goals</a:t>
                      </a:r>
                      <a:endParaRPr lang="en-NZ" sz="24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153299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4120" y="4847692"/>
            <a:ext cx="44492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GP’s love simplicity</a:t>
            </a:r>
            <a:endParaRPr lang="en-NZ" sz="3600" dirty="0"/>
          </a:p>
          <a:p>
            <a:pPr algn="ctr"/>
            <a:r>
              <a:rPr lang="en-US" sz="3600" dirty="0"/>
              <a:t>and immediate results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952010" y="4826675"/>
            <a:ext cx="482761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Ongoing communication with GP’s critical</a:t>
            </a:r>
            <a:endParaRPr lang="en-US" dirty="0"/>
          </a:p>
          <a:p>
            <a:pPr algn="ctr"/>
            <a:endParaRPr lang="en-NZ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59" t="10328" r="6131" b="6256"/>
          <a:stretch/>
        </p:blipFill>
        <p:spPr>
          <a:xfrm>
            <a:off x="2191494" y="165617"/>
            <a:ext cx="7809017" cy="4661058"/>
          </a:xfrm>
          <a:prstGeom prst="rect">
            <a:avLst/>
          </a:prstGeom>
        </p:spPr>
      </p:pic>
      <p:pic>
        <p:nvPicPr>
          <p:cNvPr id="5" name="Picture 97" descr="G:\Rashmi\MARKETING\COMMUNICATION\banner\banner final- Ray\Copy (2) of pull-up.jpg">
            <a:extLst>
              <a:ext uri="{FF2B5EF4-FFF2-40B4-BE49-F238E27FC236}">
                <a16:creationId xmlns:a16="http://schemas.microsoft.com/office/drawing/2014/main" id="{20D6E638-1D79-9E4A-810B-53E039BA05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5791203" y="457201"/>
            <a:ext cx="609600" cy="12191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33362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51507" y="1012745"/>
            <a:ext cx="11538784" cy="551868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415937" y="256327"/>
            <a:ext cx="11538784" cy="649412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>
                <a:solidFill>
                  <a:schemeClr val="accent5">
                    <a:lumMod val="75000"/>
                  </a:schemeClr>
                </a:solidFill>
                <a:latin typeface="+mn-lt"/>
              </a:rPr>
              <a:t>Glen Innes - see more people with complex high needs</a:t>
            </a:r>
            <a:br>
              <a:rPr lang="en-US" sz="3600" b="1" dirty="0">
                <a:solidFill>
                  <a:schemeClr val="accent5">
                    <a:lumMod val="75000"/>
                  </a:schemeClr>
                </a:solidFill>
                <a:latin typeface="+mn-lt"/>
              </a:rPr>
            </a:br>
            <a:endParaRPr lang="en-NZ" sz="3600" b="1" dirty="0">
              <a:solidFill>
                <a:schemeClr val="accent5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384796" y="5209067"/>
            <a:ext cx="39101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NZ" sz="4800" dirty="0">
                <a:solidFill>
                  <a:schemeClr val="bg1"/>
                </a:solidFill>
              </a:rPr>
              <a:t>REACH PEOPLE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386479" y="5209067"/>
            <a:ext cx="373442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NZ" sz="4800" dirty="0">
                <a:solidFill>
                  <a:schemeClr val="bg1"/>
                </a:solidFill>
              </a:rPr>
              <a:t>RAPID ACCESS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89711" y="2629096"/>
            <a:ext cx="503586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NZ" sz="4800" dirty="0">
                <a:solidFill>
                  <a:schemeClr val="bg1"/>
                </a:solidFill>
              </a:rPr>
              <a:t>MENU OF OPTIONS</a:t>
            </a:r>
          </a:p>
        </p:txBody>
      </p:sp>
      <p:pic>
        <p:nvPicPr>
          <p:cNvPr id="11" name="Picture 10" descr="Nirvana Health Group Logo.jpg">
            <a:extLst>
              <a:ext uri="{FF2B5EF4-FFF2-40B4-BE49-F238E27FC236}">
                <a16:creationId xmlns:a16="http://schemas.microsoft.com/office/drawing/2014/main" id="{B2FE32BF-02FC-9042-A490-5E5E2F4F9E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29783" y="43023"/>
            <a:ext cx="1313688" cy="582624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E285195-4F3A-0F42-ADC5-BF6F5888ABC3}"/>
              </a:ext>
            </a:extLst>
          </p:cNvPr>
          <p:cNvCxnSpPr/>
          <p:nvPr/>
        </p:nvCxnSpPr>
        <p:spPr>
          <a:xfrm flipV="1">
            <a:off x="3" y="674420"/>
            <a:ext cx="12191997" cy="60311"/>
          </a:xfrm>
          <a:prstGeom prst="line">
            <a:avLst/>
          </a:prstGeom>
          <a:ln w="28575">
            <a:solidFill>
              <a:srgbClr val="0099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51507" y="990204"/>
            <a:ext cx="2949527" cy="1656000"/>
          </a:xfrm>
          <a:prstGeom prst="rect">
            <a:avLst/>
          </a:prstGeom>
          <a:solidFill>
            <a:srgbClr val="FFFFCC">
              <a:alpha val="75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65 Glen Innes CBT Referrals seen in 2017 from 200 referrals (96 scheduled)</a:t>
            </a:r>
            <a:endParaRPr lang="en-NZ" sz="2400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301034" y="903661"/>
            <a:ext cx="8539459" cy="1754326"/>
          </a:xfrm>
          <a:prstGeom prst="rect">
            <a:avLst/>
          </a:prstGeom>
          <a:solidFill>
            <a:srgbClr val="FFFFCC">
              <a:alpha val="72000"/>
            </a:srgb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dirty="0"/>
              <a:t>2018 Warm Handover 170 people seen </a:t>
            </a:r>
            <a:r>
              <a:rPr lang="en-US" sz="2400" dirty="0" err="1"/>
              <a:t>behaviour</a:t>
            </a:r>
            <a:r>
              <a:rPr lang="en-US" sz="2400" dirty="0"/>
              <a:t> health consultant,77 seen health coach, 38 both</a:t>
            </a:r>
          </a:p>
          <a:p>
            <a:pPr>
              <a:lnSpc>
                <a:spcPct val="150000"/>
              </a:lnSpc>
            </a:pPr>
            <a:endParaRPr lang="en-NZ" sz="2400" dirty="0"/>
          </a:p>
        </p:txBody>
      </p:sp>
    </p:spTree>
    <p:extLst>
      <p:ext uri="{BB962C8B-B14F-4D97-AF65-F5344CB8AC3E}">
        <p14:creationId xmlns:p14="http://schemas.microsoft.com/office/powerpoint/2010/main" val="2771104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8" grpId="0"/>
      <p:bldP spid="8" grpId="1"/>
      <p:bldP spid="9" grpId="0"/>
      <p:bldP spid="9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58" t="17926" r="6677" b="2899"/>
          <a:stretch/>
        </p:blipFill>
        <p:spPr>
          <a:xfrm>
            <a:off x="1705134" y="853581"/>
            <a:ext cx="8781734" cy="591297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446481" y="300941"/>
            <a:ext cx="11538784" cy="649412"/>
          </a:xfrm>
        </p:spPr>
        <p:txBody>
          <a:bodyPr>
            <a:noAutofit/>
          </a:bodyPr>
          <a:lstStyle/>
          <a:p>
            <a:pPr algn="ctr"/>
            <a:r>
              <a:rPr lang="en-US" sz="3500" b="1" dirty="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</a:rPr>
              <a:t>Dawson Road - see more people with complex high needs</a:t>
            </a:r>
            <a:br>
              <a:rPr lang="en-US" sz="3500" b="1" dirty="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</a:rPr>
            </a:br>
            <a:endParaRPr lang="en-NZ" sz="3500" b="1" dirty="0">
              <a:solidFill>
                <a:schemeClr val="accent5">
                  <a:lumMod val="75000"/>
                </a:schemeClr>
              </a:solidFill>
              <a:latin typeface="Calibri" panose="020F0502020204030204" pitchFamily="34" charset="0"/>
            </a:endParaRPr>
          </a:p>
        </p:txBody>
      </p:sp>
      <p:pic>
        <p:nvPicPr>
          <p:cNvPr id="11" name="Picture 10" descr="Nirvana Health Group Logo.jpg">
            <a:extLst>
              <a:ext uri="{FF2B5EF4-FFF2-40B4-BE49-F238E27FC236}">
                <a16:creationId xmlns:a16="http://schemas.microsoft.com/office/drawing/2014/main" id="{B2FE32BF-02FC-9042-A490-5E5E2F4F9E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29783" y="43023"/>
            <a:ext cx="1313688" cy="582624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E285195-4F3A-0F42-ADC5-BF6F5888ABC3}"/>
              </a:ext>
            </a:extLst>
          </p:cNvPr>
          <p:cNvCxnSpPr/>
          <p:nvPr/>
        </p:nvCxnSpPr>
        <p:spPr>
          <a:xfrm flipV="1">
            <a:off x="3" y="793270"/>
            <a:ext cx="12191997" cy="60311"/>
          </a:xfrm>
          <a:prstGeom prst="line">
            <a:avLst/>
          </a:prstGeom>
          <a:ln w="28575">
            <a:solidFill>
              <a:srgbClr val="0099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408B4540-086C-6A47-B426-186689D827D2}"/>
              </a:ext>
            </a:extLst>
          </p:cNvPr>
          <p:cNvSpPr txBox="1"/>
          <p:nvPr/>
        </p:nvSpPr>
        <p:spPr>
          <a:xfrm>
            <a:off x="1876194" y="5384787"/>
            <a:ext cx="3624933" cy="1200329"/>
          </a:xfrm>
          <a:prstGeom prst="rect">
            <a:avLst/>
          </a:prstGeom>
          <a:solidFill>
            <a:srgbClr val="FFFFCC">
              <a:alpha val="75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61 Dawson Rd CBT referrals seen in 2017 from 180 referrals (80 scheduled)</a:t>
            </a:r>
            <a:endParaRPr lang="en-NZ" sz="2400" dirty="0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08B4540-086C-6A47-B426-186689D827D2}"/>
              </a:ext>
            </a:extLst>
          </p:cNvPr>
          <p:cNvSpPr txBox="1"/>
          <p:nvPr/>
        </p:nvSpPr>
        <p:spPr>
          <a:xfrm>
            <a:off x="5501127" y="5384787"/>
            <a:ext cx="4882829" cy="1200329"/>
          </a:xfrm>
          <a:prstGeom prst="rect">
            <a:avLst/>
          </a:prstGeom>
          <a:solidFill>
            <a:srgbClr val="FFFFCC">
              <a:alpha val="75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2018 Warm Handover, 110 people seen </a:t>
            </a:r>
            <a:r>
              <a:rPr lang="en-US" sz="2400" dirty="0" err="1"/>
              <a:t>behavioural</a:t>
            </a:r>
            <a:r>
              <a:rPr lang="en-US" sz="2400" dirty="0"/>
              <a:t> health consultant, 135 seen health coach, 33 both</a:t>
            </a:r>
          </a:p>
        </p:txBody>
      </p:sp>
    </p:spTree>
    <p:extLst>
      <p:ext uri="{BB962C8B-B14F-4D97-AF65-F5344CB8AC3E}">
        <p14:creationId xmlns:p14="http://schemas.microsoft.com/office/powerpoint/2010/main" val="8491974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2034506"/>
              </p:ext>
            </p:extLst>
          </p:nvPr>
        </p:nvGraphicFramePr>
        <p:xfrm>
          <a:off x="409039" y="1170037"/>
          <a:ext cx="5387076" cy="47932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6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56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956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706855">
                <a:tc>
                  <a:txBody>
                    <a:bodyPr/>
                    <a:lstStyle/>
                    <a:p>
                      <a:pPr algn="ctr"/>
                      <a:r>
                        <a:rPr lang="en-NZ" sz="2800" dirty="0"/>
                        <a:t>GLEN</a:t>
                      </a:r>
                      <a:r>
                        <a:rPr lang="en-NZ" sz="2800" baseline="0" dirty="0"/>
                        <a:t> INNES</a:t>
                      </a:r>
                      <a:endParaRPr lang="en-NZ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/>
                        <a:t>Referral</a:t>
                      </a:r>
                      <a:r>
                        <a:rPr lang="en-US" sz="2800" baseline="0" dirty="0"/>
                        <a:t> System 2017</a:t>
                      </a:r>
                      <a:endParaRPr lang="en-NZ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/>
                        <a:t>Warm Handover 2018 YTD</a:t>
                      </a:r>
                      <a:endParaRPr lang="en-NZ" sz="28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6855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/>
                        <a:t># People</a:t>
                      </a:r>
                      <a:r>
                        <a:rPr lang="en-US" sz="2800" baseline="0" dirty="0"/>
                        <a:t> &lt;26 years seen </a:t>
                      </a:r>
                      <a:endParaRPr lang="en-NZ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/>
                        <a:t>11 </a:t>
                      </a:r>
                      <a:r>
                        <a:rPr lang="en-US" sz="2000" dirty="0"/>
                        <a:t>(all females)</a:t>
                      </a:r>
                      <a:endParaRPr lang="en-NZ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/>
                        <a:t>31</a:t>
                      </a:r>
                      <a:endParaRPr lang="en-NZ" sz="28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79513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/>
                        <a:t># of Maori Pacific seen</a:t>
                      </a:r>
                      <a:endParaRPr lang="en-NZ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/>
                        <a:t>17</a:t>
                      </a:r>
                      <a:endParaRPr lang="en-NZ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/>
                        <a:t>79</a:t>
                      </a:r>
                      <a:endParaRPr lang="en-NZ" sz="28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0177556"/>
              </p:ext>
            </p:extLst>
          </p:nvPr>
        </p:nvGraphicFramePr>
        <p:xfrm>
          <a:off x="6228736" y="1191035"/>
          <a:ext cx="5387076" cy="47932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6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56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956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706855">
                <a:tc>
                  <a:txBody>
                    <a:bodyPr/>
                    <a:lstStyle/>
                    <a:p>
                      <a:pPr algn="ctr"/>
                      <a:r>
                        <a:rPr lang="en-NZ" sz="2800" dirty="0"/>
                        <a:t>Dawson Rd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/>
                        <a:t>Referral</a:t>
                      </a:r>
                      <a:r>
                        <a:rPr lang="en-US" sz="2800" baseline="0" dirty="0"/>
                        <a:t> System 2017</a:t>
                      </a:r>
                      <a:endParaRPr lang="en-NZ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/>
                        <a:t>Warm Handover 2018 YTD</a:t>
                      </a:r>
                      <a:endParaRPr lang="en-NZ" sz="28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6855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/>
                        <a:t># People</a:t>
                      </a:r>
                      <a:r>
                        <a:rPr lang="en-US" sz="2800" baseline="0" dirty="0"/>
                        <a:t> &lt;26 years seen </a:t>
                      </a:r>
                      <a:endParaRPr lang="en-NZ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/>
                        <a:t>16</a:t>
                      </a:r>
                      <a:endParaRPr lang="en-NZ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/>
                        <a:t>10</a:t>
                      </a:r>
                      <a:endParaRPr lang="en-NZ" sz="28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79513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/>
                        <a:t># of Maori Pacific seen</a:t>
                      </a:r>
                      <a:endParaRPr lang="en-NZ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/>
                        <a:t>15</a:t>
                      </a:r>
                      <a:endParaRPr lang="en-NZ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/>
                        <a:t>61</a:t>
                      </a:r>
                      <a:endParaRPr lang="en-NZ" sz="28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6" name="Picture 97" descr="G:\Rashmi\MARKETING\COMMUNICATION\banner\banner final- Ray\Copy (2) of pull-up.jpg">
            <a:extLst>
              <a:ext uri="{FF2B5EF4-FFF2-40B4-BE49-F238E27FC236}">
                <a16:creationId xmlns:a16="http://schemas.microsoft.com/office/drawing/2014/main" id="{E2E0DD97-8B59-FF4B-91D5-08C5DA3EA5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5791203" y="457201"/>
            <a:ext cx="609600" cy="12191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Nirvana Health Group Logo.jpg">
            <a:extLst>
              <a:ext uri="{FF2B5EF4-FFF2-40B4-BE49-F238E27FC236}">
                <a16:creationId xmlns:a16="http://schemas.microsoft.com/office/drawing/2014/main" id="{D18D301C-8EBD-044E-B9A4-BA6DE05792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29783" y="43023"/>
            <a:ext cx="1313688" cy="58262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4214953-E370-B54F-806F-1AAB39303FE8}"/>
              </a:ext>
            </a:extLst>
          </p:cNvPr>
          <p:cNvSpPr txBox="1"/>
          <p:nvPr/>
        </p:nvSpPr>
        <p:spPr>
          <a:xfrm>
            <a:off x="-1" y="18297"/>
            <a:ext cx="10506635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accent5">
                    <a:lumMod val="75000"/>
                  </a:schemeClr>
                </a:solidFill>
              </a:rPr>
              <a:t>See more young people, Maori &amp; Pacific</a:t>
            </a:r>
          </a:p>
          <a:p>
            <a:endParaRPr lang="en-NZ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6572CEE-41B0-A949-B3BC-F2C9DDA49DE5}"/>
              </a:ext>
            </a:extLst>
          </p:cNvPr>
          <p:cNvCxnSpPr/>
          <p:nvPr/>
        </p:nvCxnSpPr>
        <p:spPr>
          <a:xfrm flipV="1">
            <a:off x="3" y="674420"/>
            <a:ext cx="12191997" cy="60311"/>
          </a:xfrm>
          <a:prstGeom prst="line">
            <a:avLst/>
          </a:prstGeom>
          <a:ln w="28575">
            <a:solidFill>
              <a:srgbClr val="0099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09213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4001" y="991043"/>
            <a:ext cx="11719470" cy="5560275"/>
          </a:xfrm>
        </p:spPr>
        <p:txBody>
          <a:bodyPr/>
          <a:lstStyle/>
          <a:p>
            <a:r>
              <a:rPr lang="en-US" dirty="0"/>
              <a:t>Very positive helpfulness ratings (8.95/10)</a:t>
            </a:r>
            <a:endParaRPr lang="en-NZ" dirty="0"/>
          </a:p>
          <a:p>
            <a:r>
              <a:rPr lang="en-NZ" dirty="0"/>
              <a:t>Duke Health profile follow up to baseline</a:t>
            </a:r>
          </a:p>
          <a:p>
            <a:pPr marL="0" indent="0">
              <a:buNone/>
            </a:pPr>
            <a:r>
              <a:rPr lang="en-NZ" dirty="0"/>
              <a:t>	70% improve at follow up </a:t>
            </a:r>
          </a:p>
          <a:p>
            <a:pPr marL="0" indent="0">
              <a:buNone/>
            </a:pPr>
            <a:r>
              <a:rPr lang="en-NZ" dirty="0"/>
              <a:t>	10 % stable</a:t>
            </a:r>
          </a:p>
          <a:p>
            <a:pPr marL="0" indent="0">
              <a:buNone/>
            </a:pPr>
            <a:r>
              <a:rPr lang="en-NZ" dirty="0"/>
              <a:t>	20 % worsen</a:t>
            </a:r>
            <a:br>
              <a:rPr lang="en-NZ" dirty="0"/>
            </a:br>
            <a:br>
              <a:rPr lang="en-NZ" dirty="0"/>
            </a:br>
            <a:r>
              <a:rPr lang="en-NZ" dirty="0"/>
              <a:t>“I was very comfortable. This the most hope I've felt in 10 years. Would like to come back.” (BHC client)</a:t>
            </a:r>
          </a:p>
          <a:p>
            <a:pPr marL="0" indent="0">
              <a:buNone/>
            </a:pPr>
            <a:r>
              <a:rPr lang="en-US" dirty="0"/>
              <a:t>“</a:t>
            </a:r>
            <a:r>
              <a:rPr lang="en-NZ" dirty="0"/>
              <a:t>It help me a lot to talk about what happening around my life and health. Thank you so much.” (BHC + HC client)</a:t>
            </a:r>
          </a:p>
          <a:p>
            <a:pPr marL="0" indent="0">
              <a:buNone/>
            </a:pPr>
            <a:endParaRPr lang="en-NZ" dirty="0"/>
          </a:p>
          <a:p>
            <a:pPr marL="0" indent="0">
              <a:buNone/>
            </a:pPr>
            <a:endParaRPr lang="en-NZ" dirty="0"/>
          </a:p>
          <a:p>
            <a:pPr marL="0" indent="0">
              <a:buNone/>
            </a:pPr>
            <a:endParaRPr lang="en-NZ" dirty="0"/>
          </a:p>
          <a:p>
            <a:pPr marL="0" indent="0">
              <a:buNone/>
            </a:pPr>
            <a:endParaRPr lang="en-NZ" dirty="0"/>
          </a:p>
        </p:txBody>
      </p:sp>
      <p:pic>
        <p:nvPicPr>
          <p:cNvPr id="4" name="Picture 97" descr="G:\Rashmi\MARKETING\COMMUNICATION\banner\banner final- Ray\Copy (2) of pull-up.jpg">
            <a:extLst>
              <a:ext uri="{FF2B5EF4-FFF2-40B4-BE49-F238E27FC236}">
                <a16:creationId xmlns:a16="http://schemas.microsoft.com/office/drawing/2014/main" id="{C7974E82-9415-9344-9515-5A6E2CC1CB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5791203" y="457201"/>
            <a:ext cx="609600" cy="12191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Nirvana Health Group Logo.jpg">
            <a:extLst>
              <a:ext uri="{FF2B5EF4-FFF2-40B4-BE49-F238E27FC236}">
                <a16:creationId xmlns:a16="http://schemas.microsoft.com/office/drawing/2014/main" id="{1E7217EF-0571-FB41-96C3-51733030B9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29783" y="43023"/>
            <a:ext cx="1313688" cy="582624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460A8D1-EF3D-7F43-929E-9733F31538D8}"/>
              </a:ext>
            </a:extLst>
          </p:cNvPr>
          <p:cNvCxnSpPr/>
          <p:nvPr/>
        </p:nvCxnSpPr>
        <p:spPr>
          <a:xfrm flipV="1">
            <a:off x="3" y="674420"/>
            <a:ext cx="12191997" cy="60311"/>
          </a:xfrm>
          <a:prstGeom prst="line">
            <a:avLst/>
          </a:prstGeom>
          <a:ln w="28575">
            <a:solidFill>
              <a:srgbClr val="0099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BD896316-BA58-D74C-B2DF-8788D05DA797}"/>
              </a:ext>
            </a:extLst>
          </p:cNvPr>
          <p:cNvSpPr txBox="1"/>
          <p:nvPr/>
        </p:nvSpPr>
        <p:spPr>
          <a:xfrm>
            <a:off x="324001" y="0"/>
            <a:ext cx="99866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accent5">
                    <a:lumMod val="75000"/>
                  </a:schemeClr>
                </a:solidFill>
              </a:rPr>
              <a:t>Outcomes</a:t>
            </a:r>
          </a:p>
        </p:txBody>
      </p:sp>
    </p:spTree>
    <p:extLst>
      <p:ext uri="{BB962C8B-B14F-4D97-AF65-F5344CB8AC3E}">
        <p14:creationId xmlns:p14="http://schemas.microsoft.com/office/powerpoint/2010/main" val="41193673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Nirvana Health Group Logo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29783" y="43023"/>
            <a:ext cx="1313688" cy="582624"/>
          </a:xfrm>
          <a:prstGeom prst="rect">
            <a:avLst/>
          </a:prstGeom>
        </p:spPr>
      </p:pic>
      <p:cxnSp>
        <p:nvCxnSpPr>
          <p:cNvPr id="7" name="Straight Connector 6"/>
          <p:cNvCxnSpPr/>
          <p:nvPr/>
        </p:nvCxnSpPr>
        <p:spPr>
          <a:xfrm flipV="1">
            <a:off x="3" y="674420"/>
            <a:ext cx="12191997" cy="60311"/>
          </a:xfrm>
          <a:prstGeom prst="line">
            <a:avLst/>
          </a:prstGeom>
          <a:ln w="28575">
            <a:solidFill>
              <a:srgbClr val="0099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0" y="18297"/>
            <a:ext cx="10596282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4472C4">
                    <a:lumMod val="75000"/>
                  </a:srgbClr>
                </a:solidFill>
              </a:rPr>
              <a:t>Nirvana’s Wellness Support Team</a:t>
            </a:r>
          </a:p>
          <a:p>
            <a:pPr algn="ctr"/>
            <a:endParaRPr lang="en-NZ" dirty="0">
              <a:solidFill>
                <a:prstClr val="black"/>
              </a:solidFill>
            </a:endParaRPr>
          </a:p>
        </p:txBody>
      </p:sp>
      <p:graphicFrame>
        <p:nvGraphicFramePr>
          <p:cNvPr id="12" name="Diagram 11"/>
          <p:cNvGraphicFramePr/>
          <p:nvPr>
            <p:extLst/>
          </p:nvPr>
        </p:nvGraphicFramePr>
        <p:xfrm>
          <a:off x="2044750" y="704575"/>
          <a:ext cx="8402538" cy="55607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5" name="TextBox 14"/>
          <p:cNvSpPr txBox="1"/>
          <p:nvPr/>
        </p:nvSpPr>
        <p:spPr>
          <a:xfrm rot="19109079">
            <a:off x="733990" y="1621127"/>
            <a:ext cx="38884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prstClr val="black"/>
                </a:solidFill>
              </a:rPr>
              <a:t>MH nurse monitoring </a:t>
            </a:r>
          </a:p>
          <a:p>
            <a:pPr algn="ctr"/>
            <a:r>
              <a:rPr lang="en-US" sz="2000" b="1" dirty="0">
                <a:solidFill>
                  <a:prstClr val="black"/>
                </a:solidFill>
              </a:rPr>
              <a:t>&amp; support</a:t>
            </a:r>
            <a:endParaRPr lang="en-NZ" sz="2000" b="1" dirty="0">
              <a:solidFill>
                <a:prstClr val="black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 rot="2733584">
            <a:off x="8243899" y="1975344"/>
            <a:ext cx="3888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prstClr val="black"/>
                </a:solidFill>
              </a:rPr>
              <a:t>Case review &amp; supervision</a:t>
            </a:r>
          </a:p>
        </p:txBody>
      </p:sp>
      <p:pic>
        <p:nvPicPr>
          <p:cNvPr id="11" name="Picture 97" descr="G:\Rashmi\MARKETING\COMMUNICATION\banner\banner final- Ray\Copy (2) of pull-up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16200000">
            <a:off x="5791203" y="457201"/>
            <a:ext cx="609600" cy="12191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 rot="19109079">
            <a:off x="100534" y="4006754"/>
            <a:ext cx="38884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prstClr val="black"/>
                </a:solidFill>
              </a:rPr>
              <a:t>Educating and upskilling GPs and nurses</a:t>
            </a:r>
            <a:endParaRPr lang="en-NZ" sz="20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591246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16" t="33658" r="9808" b="19628"/>
          <a:stretch/>
        </p:blipFill>
        <p:spPr>
          <a:xfrm>
            <a:off x="0" y="0"/>
            <a:ext cx="1225328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714500" y="6150114"/>
            <a:ext cx="9163050" cy="707886"/>
          </a:xfrm>
          <a:prstGeom prst="rect">
            <a:avLst/>
          </a:prstGeom>
          <a:solidFill>
            <a:srgbClr val="FFFFCC">
              <a:alpha val="80000"/>
            </a:srgbClr>
          </a:solidFill>
        </p:spPr>
        <p:txBody>
          <a:bodyPr wrap="square" rtlCol="0">
            <a:spAutoFit/>
          </a:bodyPr>
          <a:lstStyle/>
          <a:p>
            <a:r>
              <a:rPr lang="en-NZ" sz="4000" dirty="0"/>
              <a:t>See the light come back in GPs eyes…</a:t>
            </a:r>
          </a:p>
        </p:txBody>
      </p:sp>
    </p:spTree>
    <p:extLst>
      <p:ext uri="{BB962C8B-B14F-4D97-AF65-F5344CB8AC3E}">
        <p14:creationId xmlns:p14="http://schemas.microsoft.com/office/powerpoint/2010/main" val="3846131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5469" y="861236"/>
            <a:ext cx="6155417" cy="4625164"/>
          </a:xfrm>
        </p:spPr>
        <p:txBody>
          <a:bodyPr>
            <a:normAutofit/>
          </a:bodyPr>
          <a:lstStyle/>
          <a:p>
            <a:r>
              <a:rPr lang="en-NZ" sz="4000" dirty="0"/>
              <a:t>David </a:t>
            </a:r>
            <a:r>
              <a:rPr lang="en-NZ" sz="4000" dirty="0" err="1"/>
              <a:t>Codyre</a:t>
            </a:r>
            <a:endParaRPr lang="en-NZ" sz="4000" dirty="0"/>
          </a:p>
          <a:p>
            <a:pPr marL="0" indent="0">
              <a:buNone/>
            </a:pPr>
            <a:r>
              <a:rPr lang="en-NZ" sz="4000" dirty="0">
                <a:hlinkClick r:id="rId3"/>
              </a:rPr>
              <a:t>David.codyre@ethc.co.nz</a:t>
            </a:r>
            <a:endParaRPr lang="en-NZ" sz="4000" dirty="0"/>
          </a:p>
          <a:p>
            <a:pPr marL="0" indent="0">
              <a:buNone/>
            </a:pPr>
            <a:br>
              <a:rPr lang="en-NZ" sz="4000" dirty="0"/>
            </a:br>
            <a:endParaRPr lang="en-NZ" sz="4000" dirty="0"/>
          </a:p>
          <a:p>
            <a:r>
              <a:rPr lang="en-NZ" sz="4000" dirty="0"/>
              <a:t>Leona Didsbury</a:t>
            </a:r>
          </a:p>
          <a:p>
            <a:pPr marL="0" indent="0">
              <a:buNone/>
            </a:pPr>
            <a:r>
              <a:rPr lang="en-NZ" sz="4000" dirty="0">
                <a:hlinkClick r:id="rId4"/>
              </a:rPr>
              <a:t>leona@ethc.co.nz</a:t>
            </a:r>
            <a:endParaRPr lang="en-NZ" sz="4000" dirty="0"/>
          </a:p>
          <a:p>
            <a:pPr marL="0" indent="0" algn="ctr">
              <a:buNone/>
            </a:pPr>
            <a:endParaRPr lang="en-NZ" sz="4000" dirty="0"/>
          </a:p>
          <a:p>
            <a:pPr marL="0" indent="0">
              <a:buNone/>
            </a:pPr>
            <a:endParaRPr lang="en-NZ" sz="3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529" y="6156899"/>
            <a:ext cx="12193057" cy="701101"/>
          </a:xfrm>
          <a:prstGeom prst="rect">
            <a:avLst/>
          </a:prstGeom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324001" y="861236"/>
            <a:ext cx="5771468" cy="50016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NZ" sz="4000" dirty="0"/>
              <a:t>Nicholas Cao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NZ" sz="4000" dirty="0">
                <a:hlinkClick r:id="rId6"/>
              </a:rPr>
              <a:t>Nicholas@ethc.co.nz</a:t>
            </a:r>
            <a:endParaRPr lang="en-NZ" sz="4000" dirty="0"/>
          </a:p>
          <a:p>
            <a:pPr marL="0" indent="0">
              <a:buFont typeface="Arial" panose="020B0604020202020204" pitchFamily="34" charset="0"/>
              <a:buNone/>
            </a:pPr>
            <a:br>
              <a:rPr lang="en-NZ" sz="4000" dirty="0"/>
            </a:br>
            <a:endParaRPr lang="en-NZ" sz="4000" dirty="0"/>
          </a:p>
          <a:p>
            <a:r>
              <a:rPr lang="en-NZ" sz="4000" dirty="0"/>
              <a:t>Pallavi Mishra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NZ" sz="4000" dirty="0">
                <a:hlinkClick r:id="rId4"/>
              </a:rPr>
              <a:t>Pallavi.mishra@ethc.co.nz</a:t>
            </a:r>
            <a:endParaRPr lang="en-NZ" sz="4000" dirty="0"/>
          </a:p>
          <a:p>
            <a:pPr marL="0" indent="0" algn="ctr">
              <a:buFont typeface="Arial" panose="020B0604020202020204" pitchFamily="34" charset="0"/>
              <a:buNone/>
            </a:pPr>
            <a:endParaRPr lang="en-NZ" sz="4000" dirty="0"/>
          </a:p>
          <a:p>
            <a:pPr marL="0" indent="0">
              <a:buFont typeface="Arial" panose="020B0604020202020204" pitchFamily="34" charset="0"/>
              <a:buNone/>
            </a:pPr>
            <a:endParaRPr lang="en-NZ" sz="3200" dirty="0"/>
          </a:p>
        </p:txBody>
      </p:sp>
      <p:pic>
        <p:nvPicPr>
          <p:cNvPr id="8" name="Picture 7" descr="Nirvana Health Group Logo.jpg">
            <a:extLst>
              <a:ext uri="{FF2B5EF4-FFF2-40B4-BE49-F238E27FC236}">
                <a16:creationId xmlns:a16="http://schemas.microsoft.com/office/drawing/2014/main" id="{99548044-48BB-8B41-A59A-EB33D3F1585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729783" y="43023"/>
            <a:ext cx="1313688" cy="58262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B1D11B1-DE75-DA4C-8761-E85183D5741E}"/>
              </a:ext>
            </a:extLst>
          </p:cNvPr>
          <p:cNvSpPr txBox="1"/>
          <p:nvPr/>
        </p:nvSpPr>
        <p:spPr>
          <a:xfrm>
            <a:off x="324001" y="43023"/>
            <a:ext cx="998668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accent5">
                    <a:lumMod val="75000"/>
                  </a:schemeClr>
                </a:solidFill>
              </a:rPr>
              <a:t>Contact Us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5E28181-9AF0-4944-8EA4-33EE4D14332A}"/>
              </a:ext>
            </a:extLst>
          </p:cNvPr>
          <p:cNvCxnSpPr/>
          <p:nvPr/>
        </p:nvCxnSpPr>
        <p:spPr>
          <a:xfrm flipV="1">
            <a:off x="-529" y="674419"/>
            <a:ext cx="12191997" cy="60311"/>
          </a:xfrm>
          <a:prstGeom prst="line">
            <a:avLst/>
          </a:prstGeom>
          <a:ln w="28575">
            <a:solidFill>
              <a:srgbClr val="0099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31693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488946794227879488644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445769" cy="4148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7552800" y="610289"/>
            <a:ext cx="30602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4472C4">
                    <a:lumMod val="75000"/>
                  </a:srgbClr>
                </a:solidFill>
              </a:rPr>
              <a:t>Co-design</a:t>
            </a:r>
            <a:endParaRPr lang="en-NZ" sz="4800" b="1" dirty="0">
              <a:solidFill>
                <a:srgbClr val="4472C4">
                  <a:lumMod val="75000"/>
                </a:srgbClr>
              </a:solidFill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01"/>
          <a:stretch/>
        </p:blipFill>
        <p:spPr>
          <a:xfrm>
            <a:off x="4631960" y="2481899"/>
            <a:ext cx="7560039" cy="4376101"/>
          </a:xfrm>
        </p:spPr>
      </p:pic>
      <p:sp>
        <p:nvSpPr>
          <p:cNvPr id="5" name="TextBox 4"/>
          <p:cNvSpPr txBox="1"/>
          <p:nvPr/>
        </p:nvSpPr>
        <p:spPr>
          <a:xfrm>
            <a:off x="205191" y="4710347"/>
            <a:ext cx="41338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rgbClr val="4472C4">
                    <a:lumMod val="75000"/>
                  </a:srgbClr>
                </a:solidFill>
              </a:rPr>
              <a:t>Patient</a:t>
            </a:r>
          </a:p>
          <a:p>
            <a:pPr algn="ctr"/>
            <a:r>
              <a:rPr lang="en-US" sz="4800" b="1" dirty="0">
                <a:solidFill>
                  <a:srgbClr val="4472C4">
                    <a:lumMod val="75000"/>
                  </a:srgbClr>
                </a:solidFill>
              </a:rPr>
              <a:t>Feedback</a:t>
            </a:r>
            <a:endParaRPr lang="en-NZ" sz="4800" b="1" dirty="0">
              <a:solidFill>
                <a:srgbClr val="4472C4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24793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96472" y="783505"/>
            <a:ext cx="9684444" cy="5464896"/>
          </a:xfrm>
          <a:prstGeom prst="rect">
            <a:avLst/>
          </a:prstGeom>
        </p:spPr>
      </p:pic>
      <p:pic>
        <p:nvPicPr>
          <p:cNvPr id="5" name="Picture 97" descr="G:\Rashmi\MARKETING\COMMUNICATION\banner\banner final- Ray\Copy (2) of pull-up.jpg">
            <a:extLst>
              <a:ext uri="{FF2B5EF4-FFF2-40B4-BE49-F238E27FC236}">
                <a16:creationId xmlns:a16="http://schemas.microsoft.com/office/drawing/2014/main" id="{265934D8-023C-D342-9AA1-B0B0FCDD07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5791203" y="457201"/>
            <a:ext cx="609600" cy="12191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Nirvana Health Group Logo.jpg">
            <a:extLst>
              <a:ext uri="{FF2B5EF4-FFF2-40B4-BE49-F238E27FC236}">
                <a16:creationId xmlns:a16="http://schemas.microsoft.com/office/drawing/2014/main" id="{481EC4BB-59AF-B247-B019-06F06EFD791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29783" y="43023"/>
            <a:ext cx="1313688" cy="58262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002D472-AED1-B74E-9115-9E6998F72B88}"/>
              </a:ext>
            </a:extLst>
          </p:cNvPr>
          <p:cNvSpPr txBox="1"/>
          <p:nvPr/>
        </p:nvSpPr>
        <p:spPr>
          <a:xfrm>
            <a:off x="0" y="18297"/>
            <a:ext cx="10291482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4472C4">
                    <a:lumMod val="75000"/>
                  </a:srgbClr>
                </a:solidFill>
              </a:rPr>
              <a:t>1:1 Therapy Engagement</a:t>
            </a:r>
          </a:p>
          <a:p>
            <a:endParaRPr lang="en-NZ" dirty="0">
              <a:solidFill>
                <a:prstClr val="black"/>
              </a:solidFill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6F0812D-A3D6-F644-8E63-A621612A89CF}"/>
              </a:ext>
            </a:extLst>
          </p:cNvPr>
          <p:cNvCxnSpPr/>
          <p:nvPr/>
        </p:nvCxnSpPr>
        <p:spPr>
          <a:xfrm flipV="1">
            <a:off x="3" y="674420"/>
            <a:ext cx="12191997" cy="60311"/>
          </a:xfrm>
          <a:prstGeom prst="line">
            <a:avLst/>
          </a:prstGeom>
          <a:ln w="28575">
            <a:solidFill>
              <a:srgbClr val="0099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05524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84095" y="1051955"/>
            <a:ext cx="11026588" cy="5125008"/>
          </a:xfrm>
          <a:prstGeom prst="rect">
            <a:avLst/>
          </a:prstGeom>
        </p:spPr>
      </p:pic>
      <p:pic>
        <p:nvPicPr>
          <p:cNvPr id="5" name="Picture 4" descr="Nirvana Health Group Logo.jpg">
            <a:extLst>
              <a:ext uri="{FF2B5EF4-FFF2-40B4-BE49-F238E27FC236}">
                <a16:creationId xmlns:a16="http://schemas.microsoft.com/office/drawing/2014/main" id="{DD2D0FB0-FE1E-874C-A0BA-D6CADEBB30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29783" y="43023"/>
            <a:ext cx="1313688" cy="582624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544C473-9EA1-A74F-BBFA-9FCC36E6B484}"/>
              </a:ext>
            </a:extLst>
          </p:cNvPr>
          <p:cNvCxnSpPr/>
          <p:nvPr/>
        </p:nvCxnSpPr>
        <p:spPr>
          <a:xfrm flipV="1">
            <a:off x="3" y="674420"/>
            <a:ext cx="12191997" cy="60311"/>
          </a:xfrm>
          <a:prstGeom prst="line">
            <a:avLst/>
          </a:prstGeom>
          <a:ln w="28575">
            <a:solidFill>
              <a:srgbClr val="0099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46826F53-E0DE-A645-A235-0A0DEB98CB92}"/>
              </a:ext>
            </a:extLst>
          </p:cNvPr>
          <p:cNvSpPr txBox="1"/>
          <p:nvPr/>
        </p:nvSpPr>
        <p:spPr>
          <a:xfrm>
            <a:off x="0" y="18297"/>
            <a:ext cx="10291482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4472C4">
                    <a:lumMod val="75000"/>
                  </a:srgbClr>
                </a:solidFill>
              </a:rPr>
              <a:t>Outcomes of Appointment System</a:t>
            </a:r>
          </a:p>
          <a:p>
            <a:endParaRPr lang="en-NZ" dirty="0">
              <a:solidFill>
                <a:prstClr val="black"/>
              </a:solidFill>
            </a:endParaRPr>
          </a:p>
        </p:txBody>
      </p:sp>
      <p:pic>
        <p:nvPicPr>
          <p:cNvPr id="11" name="Picture 97" descr="G:\Rashmi\MARKETING\COMMUNICATION\banner\banner final- Ray\Copy (2) of pull-up.jpg">
            <a:extLst>
              <a:ext uri="{FF2B5EF4-FFF2-40B4-BE49-F238E27FC236}">
                <a16:creationId xmlns:a16="http://schemas.microsoft.com/office/drawing/2014/main" id="{49B81E88-1743-4446-AE7A-279245CFB7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6200000">
            <a:off x="5791203" y="457201"/>
            <a:ext cx="609600" cy="12191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814190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605703" y="461842"/>
            <a:ext cx="5118908" cy="2260333"/>
          </a:xfrm>
          <a:prstGeom prst="roundRect">
            <a:avLst/>
          </a:prstGeom>
          <a:solidFill>
            <a:srgbClr val="ECE44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prstClr val="white"/>
                </a:solidFill>
              </a:rPr>
              <a:t>Aim:</a:t>
            </a:r>
          </a:p>
          <a:p>
            <a:pPr algn="ctr"/>
            <a:r>
              <a:rPr lang="en-US" sz="3600" dirty="0">
                <a:solidFill>
                  <a:prstClr val="white"/>
                </a:solidFill>
              </a:rPr>
              <a:t>Decreasing wait to be seen and increasing engagement by 50%</a:t>
            </a:r>
            <a:endParaRPr lang="en-NZ" sz="3600" dirty="0">
              <a:solidFill>
                <a:prstClr val="white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6590506" y="461842"/>
            <a:ext cx="5296694" cy="474670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prstClr val="white"/>
                </a:solidFill>
              </a:rPr>
              <a:t>Primary Drivers: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prstClr val="white"/>
                </a:solidFill>
              </a:rPr>
              <a:t>Connection to patient and choice of options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prstClr val="white"/>
                </a:solidFill>
              </a:rPr>
              <a:t>Activation of clinic and staff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prstClr val="white"/>
                </a:solidFill>
              </a:rPr>
              <a:t>Timely response, reduced delay</a:t>
            </a:r>
            <a:endParaRPr lang="en-NZ" sz="3200" dirty="0">
              <a:solidFill>
                <a:prstClr val="white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NZ" sz="3200" dirty="0">
              <a:solidFill>
                <a:prstClr val="white"/>
              </a:solidFill>
            </a:endParaRPr>
          </a:p>
          <a:p>
            <a:pPr algn="ctr"/>
            <a:endParaRPr lang="en-NZ" dirty="0">
              <a:solidFill>
                <a:prstClr val="white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6878" y="2835193"/>
            <a:ext cx="3571837" cy="3353152"/>
          </a:xfrm>
          <a:prstGeom prst="rect">
            <a:avLst/>
          </a:prstGeom>
        </p:spPr>
      </p:pic>
      <p:pic>
        <p:nvPicPr>
          <p:cNvPr id="9" name="Picture 97" descr="G:\Rashmi\MARKETING\COMMUNICATION\banner\banner final- Ray\Copy (2) of pull-up.jpg">
            <a:extLst>
              <a:ext uri="{FF2B5EF4-FFF2-40B4-BE49-F238E27FC236}">
                <a16:creationId xmlns:a16="http://schemas.microsoft.com/office/drawing/2014/main" id="{D05339F1-EA53-D547-A568-01367352CE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5791203" y="457201"/>
            <a:ext cx="609600" cy="12191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140995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106905" y="2005263"/>
            <a:ext cx="1026695" cy="465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NZ" dirty="0">
              <a:solidFill>
                <a:prstClr val="black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563429" y="1659285"/>
            <a:ext cx="3570513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rgbClr val="4472C4">
                    <a:lumMod val="75000"/>
                  </a:srgbClr>
                </a:solidFill>
              </a:rPr>
              <a:t>Introduction of warm handover</a:t>
            </a:r>
            <a:br>
              <a:rPr lang="en-US" sz="3200" dirty="0">
                <a:solidFill>
                  <a:srgbClr val="4472C4">
                    <a:lumMod val="75000"/>
                  </a:srgbClr>
                </a:solidFill>
              </a:rPr>
            </a:br>
            <a:endParaRPr lang="en-US" sz="3200" dirty="0">
              <a:solidFill>
                <a:srgbClr val="4472C4">
                  <a:lumMod val="75000"/>
                </a:srgbClr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rgbClr val="4472C4">
                    <a:lumMod val="75000"/>
                  </a:srgbClr>
                </a:solidFill>
              </a:rPr>
              <a:t>Behavioral Health Consultant and Health Coach roles</a:t>
            </a:r>
            <a:endParaRPr lang="en-NZ" sz="3200" dirty="0">
              <a:solidFill>
                <a:srgbClr val="4472C4">
                  <a:lumMod val="75000"/>
                </a:srgb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12" b="4339"/>
          <a:stretch/>
        </p:blipFill>
        <p:spPr>
          <a:xfrm>
            <a:off x="0" y="0"/>
            <a:ext cx="856342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7496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9325656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783504"/>
            <a:ext cx="12192000" cy="5922095"/>
          </a:xfrm>
          <a:prstGeom prst="rect">
            <a:avLst/>
          </a:prstGeom>
        </p:spPr>
      </p:pic>
      <p:pic>
        <p:nvPicPr>
          <p:cNvPr id="6" name="Picture 97" descr="G:\Rashmi\MARKETING\COMMUNICATION\banner\banner final- Ray\Copy (2) of pull-up.jpg">
            <a:extLst>
              <a:ext uri="{FF2B5EF4-FFF2-40B4-BE49-F238E27FC236}">
                <a16:creationId xmlns:a16="http://schemas.microsoft.com/office/drawing/2014/main" id="{85E0A44A-D476-9A4A-8097-E1B0131B0C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5791203" y="457201"/>
            <a:ext cx="609600" cy="12191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Nirvana Health Group Logo.jpg">
            <a:extLst>
              <a:ext uri="{FF2B5EF4-FFF2-40B4-BE49-F238E27FC236}">
                <a16:creationId xmlns:a16="http://schemas.microsoft.com/office/drawing/2014/main" id="{AFED01D4-D393-8C4C-9431-AE64B6A5CF6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29783" y="43023"/>
            <a:ext cx="1313688" cy="58262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5E87273-0FAE-E54F-A337-A50A37C6EF55}"/>
              </a:ext>
            </a:extLst>
          </p:cNvPr>
          <p:cNvSpPr txBox="1"/>
          <p:nvPr/>
        </p:nvSpPr>
        <p:spPr>
          <a:xfrm>
            <a:off x="0" y="18297"/>
            <a:ext cx="10291482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accent5">
                    <a:lumMod val="75000"/>
                  </a:schemeClr>
                </a:solidFill>
              </a:rPr>
              <a:t>(Peer) Health Coaches</a:t>
            </a:r>
          </a:p>
          <a:p>
            <a:endParaRPr lang="en-NZ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ECD5C5E-FE98-8D4B-9F15-F8D3C44294C3}"/>
              </a:ext>
            </a:extLst>
          </p:cNvPr>
          <p:cNvCxnSpPr/>
          <p:nvPr/>
        </p:nvCxnSpPr>
        <p:spPr>
          <a:xfrm flipV="1">
            <a:off x="3" y="674420"/>
            <a:ext cx="12191997" cy="60311"/>
          </a:xfrm>
          <a:prstGeom prst="line">
            <a:avLst/>
          </a:prstGeom>
          <a:ln w="28575">
            <a:solidFill>
              <a:srgbClr val="0099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212848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4813</TotalTime>
  <Words>437</Words>
  <Application>Microsoft Office PowerPoint</Application>
  <PresentationFormat>Widescreen</PresentationFormat>
  <Paragraphs>144</Paragraphs>
  <Slides>21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6" baseType="lpstr">
      <vt:lpstr>Arial</vt:lpstr>
      <vt:lpstr>Calibri</vt:lpstr>
      <vt:lpstr>Calibri Light</vt:lpstr>
      <vt:lpstr>Times New Roman</vt:lpstr>
      <vt:lpstr>Office Theme</vt:lpstr>
      <vt:lpstr>Wellness Support Team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Glen Innes - see more people with complex high needs </vt:lpstr>
      <vt:lpstr>Dawson Road - see more people with complex high needs 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Increasing Access to Wellness Support: Meeting people at the top of the cliff</dc:title>
  <dc:creator>Nicholas Cao</dc:creator>
  <cp:lastModifiedBy>support it</cp:lastModifiedBy>
  <cp:revision>197</cp:revision>
  <cp:lastPrinted>2018-10-30T02:30:03Z</cp:lastPrinted>
  <dcterms:created xsi:type="dcterms:W3CDTF">2018-09-19T01:59:27Z</dcterms:created>
  <dcterms:modified xsi:type="dcterms:W3CDTF">2018-10-31T20:56:09Z</dcterms:modified>
</cp:coreProperties>
</file>