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12"/>
  </p:handoutMasterIdLst>
  <p:sldIdLst>
    <p:sldId id="256" r:id="rId5"/>
    <p:sldId id="258" r:id="rId6"/>
    <p:sldId id="263" r:id="rId7"/>
    <p:sldId id="260" r:id="rId8"/>
    <p:sldId id="261" r:id="rId9"/>
    <p:sldId id="257" r:id="rId10"/>
    <p:sldId id="262" r:id="rId11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D49"/>
    <a:srgbClr val="D7891B"/>
    <a:srgbClr val="1F4C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53"/>
  </p:normalViewPr>
  <p:slideViewPr>
    <p:cSldViewPr>
      <p:cViewPr varScale="1">
        <p:scale>
          <a:sx n="86" d="100"/>
          <a:sy n="86" d="100"/>
        </p:scale>
        <p:origin x="138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E3E93-E972-4940-B7AB-70F4CE006B7E}" type="datetimeFigureOut">
              <a:rPr lang="en-NZ" smtClean="0"/>
              <a:t>29/10/2018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196B0-8529-41D7-A608-1C53C45DFB1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24393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rgbClr val="500D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NZ"/>
          </a:p>
        </p:txBody>
      </p:sp>
      <p:pic>
        <p:nvPicPr>
          <p:cNvPr id="5" name="Picture 2" descr="\\psf\Host\Volumes\Wise_Data\Communication Team New\Te Pou\Te Pou Corporate\-DESK FOLDER\Logo\Inhouse Print\Te Pou Rope White Transparent ligh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-171400"/>
            <a:ext cx="1271909" cy="773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8352928" cy="2088232"/>
          </a:xfrm>
        </p:spPr>
        <p:txBody>
          <a:bodyPr anchor="b"/>
          <a:lstStyle>
            <a:lvl1pPr algn="l">
              <a:defRPr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43" y="3861048"/>
            <a:ext cx="6505118" cy="2376264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NZ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67ABC-9FD5-4D42-8517-C67BA41B3591}" type="datetimeFigureOut">
              <a:rPr lang="en-NZ"/>
              <a:pPr>
                <a:defRPr/>
              </a:pPr>
              <a:t>29/10/2018</a:t>
            </a:fld>
            <a:endParaRPr lang="en-NZ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95266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3CF1F-76ED-43BA-934F-E4667EB1E71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066" y="5174688"/>
            <a:ext cx="2064400" cy="94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491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B90B0-5115-4198-81C4-80B32BFA5347}" type="datetimeFigureOut">
              <a:rPr lang="en-NZ"/>
              <a:pPr>
                <a:defRPr/>
              </a:pPr>
              <a:t>29/10/2018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F0B10-F88F-46FB-B7F1-53A749DC27D8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2575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0232" y="1052736"/>
            <a:ext cx="2057400" cy="547260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032" y="1052736"/>
            <a:ext cx="6019800" cy="547260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742C8-C7DA-4214-89C3-C42C71C92467}" type="datetimeFigureOut">
              <a:rPr lang="en-NZ"/>
              <a:pPr>
                <a:defRPr/>
              </a:pPr>
              <a:t>29/10/2018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BE7DC-A4BB-4AC3-9992-80D2FFFB4E4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81242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3"/>
            <a:ext cx="8229600" cy="10081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248472"/>
          </a:xfrm>
        </p:spPr>
        <p:txBody>
          <a:bodyPr/>
          <a:lstStyle>
            <a:lvl1pPr>
              <a:defRPr>
                <a:solidFill>
                  <a:srgbClr val="500D49"/>
                </a:solidFill>
              </a:defRPr>
            </a:lvl1pPr>
            <a:lvl2pPr marL="742950" indent="-285750">
              <a:buFont typeface="Trebuchet MS" pitchFamily="34" charset="0"/>
              <a:buChar char="◦"/>
              <a:defRPr>
                <a:solidFill>
                  <a:srgbClr val="500D49"/>
                </a:solidFill>
              </a:defRPr>
            </a:lvl2pPr>
            <a:lvl3pPr>
              <a:defRPr>
                <a:solidFill>
                  <a:srgbClr val="500D49"/>
                </a:solidFill>
              </a:defRPr>
            </a:lvl3pPr>
            <a:lvl4pPr marL="1600200" indent="-228600">
              <a:buFont typeface="Trebuchet MS" pitchFamily="34" charset="0"/>
              <a:buChar char="◦"/>
              <a:defRPr>
                <a:solidFill>
                  <a:srgbClr val="500D49"/>
                </a:solidFill>
              </a:defRPr>
            </a:lvl4pPr>
            <a:lvl5pPr>
              <a:defRPr>
                <a:solidFill>
                  <a:srgbClr val="500D49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59534-D123-48C7-A5E4-5796E8292839}" type="datetimeFigureOut">
              <a:rPr lang="en-NZ"/>
              <a:pPr>
                <a:defRPr/>
              </a:pPr>
              <a:t>29/10/2018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DE5E0-5E4B-4FF6-AEA8-E7D9CDF8B74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00080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7D0A-6977-4CE7-B30F-27FC2D64D8E3}" type="datetimeFigureOut">
              <a:rPr lang="en-NZ"/>
              <a:pPr>
                <a:defRPr/>
              </a:pPr>
              <a:t>29/10/2018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5178C-CBE8-4E58-9AAC-0C849551E4DD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0983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B29-B2D1-4E41-B6B1-1E5F4826DF1E}" type="datetimeFigureOut">
              <a:rPr lang="en-NZ"/>
              <a:pPr>
                <a:defRPr/>
              </a:pPr>
              <a:t>29/10/2018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0ADF6-8FF0-485B-BA74-5339048D42C6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09356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98884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62860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5369" y="198884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5369" y="262860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F4ADA-7CE3-4E88-A20C-F1EA7FC56D3D}" type="datetimeFigureOut">
              <a:rPr lang="en-NZ"/>
              <a:pPr>
                <a:defRPr/>
              </a:pPr>
              <a:t>29/10/2018</a:t>
            </a:fld>
            <a:endParaRPr lang="en-N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ECF73-5438-4FD2-B97D-43676E6EA138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97942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13028-31D3-4C7A-9965-96CAD15BE47A}" type="datetimeFigureOut">
              <a:rPr lang="en-NZ"/>
              <a:pPr>
                <a:defRPr/>
              </a:pPr>
              <a:t>29/10/2018</a:t>
            </a:fld>
            <a:endParaRPr lang="en-N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12E72-ACC8-47DF-B84C-FC876343CF14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92153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B3F64-2C87-40EF-A62F-6223097819D6}" type="datetimeFigureOut">
              <a:rPr lang="en-NZ"/>
              <a:pPr>
                <a:defRPr/>
              </a:pPr>
              <a:t>29/10/2018</a:t>
            </a:fld>
            <a:endParaRPr lang="en-N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04731-9EDB-42CC-A5EC-6563E6AE81A4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0500" y="116632"/>
            <a:ext cx="6696075" cy="9255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7443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08721"/>
            <a:ext cx="5111750" cy="56166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70771"/>
            <a:ext cx="3008313" cy="44545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BCAAA-B26D-4A44-8E7F-16B2F6A89213}" type="datetimeFigureOut">
              <a:rPr lang="en-NZ"/>
              <a:pPr>
                <a:defRPr/>
              </a:pPr>
              <a:t>29/10/2018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41BA9-B175-4E7B-89D0-5057E71DC7C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39419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44617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4744"/>
            <a:ext cx="5486400" cy="374684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N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11355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F4062-394C-48AC-B97A-7B317B0694CE}" type="datetimeFigureOut">
              <a:rPr lang="en-NZ"/>
              <a:pPr>
                <a:defRPr/>
              </a:pPr>
              <a:t>29/10/2018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D3A28-FBD9-4C1A-B198-D92F856D1C29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84349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90500" y="116632"/>
            <a:ext cx="8709025" cy="92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Title</a:t>
            </a:r>
            <a:endParaRPr lang="en-NZ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9388" y="1051669"/>
            <a:ext cx="8713092" cy="4969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B6108C-D8D2-455C-9432-4913255EBBD0}" type="datetimeFigureOut">
              <a:rPr lang="en-NZ"/>
              <a:pPr>
                <a:defRPr/>
              </a:pPr>
              <a:t>29/10/2018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B1ACC3-8A26-4DEA-815B-31733BA064FF}" type="slidenum">
              <a:rPr lang="en-NZ"/>
              <a:pPr>
                <a:defRPr/>
              </a:pPr>
              <a:t>‹#›</a:t>
            </a:fld>
            <a:endParaRPr lang="en-NZ"/>
          </a:p>
        </p:txBody>
      </p:sp>
      <p:sp>
        <p:nvSpPr>
          <p:cNvPr id="1032" name="TextBox 1"/>
          <p:cNvSpPr txBox="1">
            <a:spLocks noChangeArrowheads="1"/>
          </p:cNvSpPr>
          <p:nvPr/>
        </p:nvSpPr>
        <p:spPr bwMode="auto">
          <a:xfrm>
            <a:off x="179388" y="6453188"/>
            <a:ext cx="2952750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NZ" sz="1700">
                <a:solidFill>
                  <a:schemeClr val="bg1"/>
                </a:solidFill>
                <a:latin typeface="Minion Pro" pitchFamily="18" charset="0"/>
              </a:rPr>
              <a:t>www.matuaraki.org.nz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237288"/>
            <a:ext cx="9144000" cy="620712"/>
          </a:xfrm>
          <a:prstGeom prst="rect">
            <a:avLst/>
          </a:prstGeom>
          <a:solidFill>
            <a:srgbClr val="500D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NZ"/>
          </a:p>
        </p:txBody>
      </p:sp>
      <p:sp>
        <p:nvSpPr>
          <p:cNvPr id="1036" name="TextBox 11"/>
          <p:cNvSpPr txBox="1">
            <a:spLocks noChangeArrowheads="1"/>
          </p:cNvSpPr>
          <p:nvPr/>
        </p:nvSpPr>
        <p:spPr bwMode="auto">
          <a:xfrm>
            <a:off x="5938589" y="6381750"/>
            <a:ext cx="28098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NZ" sz="1600">
                <a:solidFill>
                  <a:schemeClr val="bg1"/>
                </a:solidFill>
                <a:latin typeface="Minion Pro" pitchFamily="18" charset="0"/>
              </a:rPr>
              <a:t>www.tepou.co.nz</a:t>
            </a:r>
            <a:endParaRPr lang="en-NZ" sz="1600" dirty="0">
              <a:solidFill>
                <a:schemeClr val="bg1"/>
              </a:solidFill>
              <a:latin typeface="Minion Pro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b="1" kern="1200">
          <a:solidFill>
            <a:schemeClr val="accent6">
              <a:lumMod val="75000"/>
            </a:schemeClr>
          </a:solidFill>
          <a:latin typeface="Trebuchet M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rgbClr val="1F4C6C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rgbClr val="1F4C6C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rgbClr val="1F4C6C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rgbClr val="1F4C6C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D7891B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D7891B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D7891B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D7891B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6">
            <a:lumMod val="75000"/>
          </a:schemeClr>
        </a:buClr>
        <a:buFont typeface="Arial" charset="0"/>
        <a:buChar char="•"/>
        <a:defRPr sz="3200" kern="1200">
          <a:solidFill>
            <a:srgbClr val="500D49"/>
          </a:solidFill>
          <a:latin typeface="Trebuchet MS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6">
            <a:lumMod val="75000"/>
          </a:schemeClr>
        </a:buClr>
        <a:buFont typeface="Trebuchet MS" pitchFamily="34" charset="0"/>
        <a:buChar char="◦"/>
        <a:defRPr sz="2800" kern="1200">
          <a:solidFill>
            <a:srgbClr val="500D49"/>
          </a:solidFill>
          <a:latin typeface="Trebuchet MS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6">
            <a:lumMod val="75000"/>
          </a:schemeClr>
        </a:buClr>
        <a:buFont typeface="Arial" charset="0"/>
        <a:buChar char="•"/>
        <a:defRPr sz="2400" kern="1200">
          <a:solidFill>
            <a:srgbClr val="500D49"/>
          </a:solidFill>
          <a:latin typeface="Trebuchet MS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6">
            <a:lumMod val="75000"/>
          </a:schemeClr>
        </a:buClr>
        <a:buFont typeface="Trebuchet MS" pitchFamily="34" charset="0"/>
        <a:buChar char="◦"/>
        <a:defRPr sz="2000" kern="1200">
          <a:solidFill>
            <a:srgbClr val="500D49"/>
          </a:solidFill>
          <a:latin typeface="Trebuchet MS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6">
            <a:lumMod val="75000"/>
          </a:schemeClr>
        </a:buClr>
        <a:buFont typeface="Arial" charset="0"/>
        <a:buChar char="•"/>
        <a:defRPr sz="2000" kern="1200">
          <a:solidFill>
            <a:srgbClr val="500D49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468313" y="620689"/>
            <a:ext cx="8351837" cy="1440160"/>
          </a:xfrm>
        </p:spPr>
        <p:txBody>
          <a:bodyPr/>
          <a:lstStyle/>
          <a:p>
            <a:pPr algn="ctr" eaLnBrk="1" hangingPunct="1"/>
            <a:r>
              <a:rPr lang="en-NZ" dirty="0"/>
              <a:t>What are your best hopes</a:t>
            </a:r>
            <a:br>
              <a:rPr lang="en-NZ" dirty="0"/>
            </a:br>
            <a:r>
              <a:rPr lang="en-NZ" dirty="0"/>
              <a:t>from our talking together?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468313" y="4005064"/>
            <a:ext cx="7920111" cy="1872208"/>
          </a:xfrm>
        </p:spPr>
        <p:txBody>
          <a:bodyPr/>
          <a:lstStyle/>
          <a:p>
            <a:pPr eaLnBrk="1" hangingPunct="1"/>
            <a:r>
              <a:rPr lang="en-NZ" dirty="0"/>
              <a:t>Paul Hanton: Clinical project lead.</a:t>
            </a:r>
          </a:p>
          <a:p>
            <a:pPr eaLnBrk="1" hangingPunct="1"/>
            <a:r>
              <a:rPr lang="en-NZ" sz="2400" dirty="0"/>
              <a:t>M.A. SFBT</a:t>
            </a:r>
          </a:p>
          <a:p>
            <a:pPr eaLnBrk="1" hangingPunct="1"/>
            <a:r>
              <a:rPr lang="en-NZ" sz="2400" dirty="0"/>
              <a:t>Reg. MBACP (Accred.)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368152"/>
          </a:xfrm>
        </p:spPr>
        <p:txBody>
          <a:bodyPr/>
          <a:lstStyle/>
          <a:p>
            <a:pPr eaLnBrk="1" hangingPunct="1"/>
            <a:r>
              <a:rPr lang="en-NZ" sz="3600" dirty="0"/>
              <a:t>Preferred future, not problem past.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68313" y="1556792"/>
            <a:ext cx="8229600" cy="4465166"/>
          </a:xfrm>
        </p:spPr>
        <p:txBody>
          <a:bodyPr/>
          <a:lstStyle/>
          <a:p>
            <a:pPr marL="0" indent="0">
              <a:buNone/>
            </a:pPr>
            <a:r>
              <a:rPr lang="en-NZ" sz="2400" dirty="0"/>
              <a:t>“What are your best hopes from our talking together?”</a:t>
            </a:r>
          </a:p>
          <a:p>
            <a:pPr marL="0" indent="0">
              <a:buNone/>
            </a:pPr>
            <a:endParaRPr lang="en-NZ" sz="2400" dirty="0"/>
          </a:p>
          <a:p>
            <a:pPr marL="0" indent="0">
              <a:buNone/>
            </a:pPr>
            <a:r>
              <a:rPr lang="en-NZ" sz="2400" dirty="0"/>
              <a:t>An opening question in solution focused brief therapy.</a:t>
            </a:r>
          </a:p>
          <a:p>
            <a:pPr marL="0" indent="0">
              <a:buNone/>
            </a:pPr>
            <a:endParaRPr lang="en-NZ" sz="2400" dirty="0"/>
          </a:p>
          <a:p>
            <a:pPr marL="0" indent="0">
              <a:buNone/>
            </a:pPr>
            <a:endParaRPr lang="en-NZ" sz="2400" dirty="0"/>
          </a:p>
          <a:p>
            <a:pPr marL="0" indent="0">
              <a:buNone/>
            </a:pPr>
            <a:r>
              <a:rPr lang="en-NZ" sz="2400" i="1" dirty="0"/>
              <a:t>“I don’t want to be known as Julie who beat anorexia, I want to be known as Julie the social work student”.</a:t>
            </a:r>
          </a:p>
          <a:p>
            <a:pPr marL="0" indent="0">
              <a:buNone/>
            </a:pPr>
            <a:endParaRPr lang="en-NZ" sz="2400" i="1" dirty="0"/>
          </a:p>
          <a:p>
            <a:pPr marL="0" indent="0">
              <a:buNone/>
            </a:pPr>
            <a:r>
              <a:rPr lang="en-NZ" sz="2400" dirty="0"/>
              <a:t>Statement from a person accessing psychological services in UK.</a:t>
            </a:r>
          </a:p>
          <a:p>
            <a:pPr marL="0" indent="0">
              <a:buNone/>
            </a:pPr>
            <a:endParaRPr lang="en-NZ" sz="2400" dirty="0"/>
          </a:p>
          <a:p>
            <a:pPr marL="0" indent="0">
              <a:buNone/>
            </a:pP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580338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C6F34F-1584-404F-B7CF-CCCBB4623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3600" dirty="0"/>
              <a:t>Why solution focused brief therapy?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9B470-675A-4BD7-ACEC-349C904C4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75043"/>
          </a:xfrm>
        </p:spPr>
        <p:txBody>
          <a:bodyPr/>
          <a:lstStyle/>
          <a:p>
            <a:pPr marL="0" indent="0">
              <a:buNone/>
            </a:pPr>
            <a:r>
              <a:rPr lang="en-NZ" sz="2400" dirty="0"/>
              <a:t>Firstly, I am not an SF salesperson....and, you do not have to agree with what I say, it's ok.</a:t>
            </a:r>
          </a:p>
          <a:p>
            <a:pPr marL="0" indent="0">
              <a:buNone/>
            </a:pPr>
            <a:endParaRPr lang="en-NZ" sz="2400" dirty="0"/>
          </a:p>
          <a:p>
            <a:r>
              <a:rPr lang="en-NZ" sz="2400" dirty="0"/>
              <a:t>My background of being ‘</a:t>
            </a:r>
            <a:r>
              <a:rPr lang="en-NZ" sz="2400" dirty="0" err="1"/>
              <a:t>therapped</a:t>
            </a:r>
            <a:r>
              <a:rPr lang="en-NZ" sz="2400" dirty="0"/>
              <a:t>’ at Uni.</a:t>
            </a:r>
          </a:p>
          <a:p>
            <a:r>
              <a:rPr lang="en-NZ" sz="2400" dirty="0"/>
              <a:t>Working in Kings Cross</a:t>
            </a:r>
          </a:p>
          <a:p>
            <a:r>
              <a:rPr lang="en-NZ" sz="2400" dirty="0"/>
              <a:t>SF is open, explicit and collaborative</a:t>
            </a:r>
          </a:p>
          <a:p>
            <a:endParaRPr lang="en-NZ" sz="2400" dirty="0"/>
          </a:p>
          <a:p>
            <a:pPr marL="0" indent="0">
              <a:buNone/>
            </a:pPr>
            <a:r>
              <a:rPr lang="en-NZ" sz="2400" dirty="0"/>
              <a:t>Can’t do the full SF explanation in this time…so……just regarding SF language....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97024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BA84A-A3FF-4FFE-9A2B-80B651664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3600" dirty="0"/>
              <a:t>Solution focused language use.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1C3E6-A210-4645-B4E8-7771350909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400" dirty="0"/>
              <a:t>Is enquiring </a:t>
            </a:r>
            <a:endParaRPr lang="en-US" sz="2400" dirty="0"/>
          </a:p>
          <a:p>
            <a:r>
              <a:rPr lang="en-NZ" sz="2400" dirty="0"/>
              <a:t>Is non judgemental</a:t>
            </a:r>
          </a:p>
          <a:p>
            <a:r>
              <a:rPr lang="en-NZ" sz="2400" dirty="0"/>
              <a:t>Is description inviting</a:t>
            </a:r>
          </a:p>
          <a:p>
            <a:r>
              <a:rPr lang="en-NZ" sz="2400" dirty="0"/>
              <a:t>Is observational rather than behavioural</a:t>
            </a:r>
          </a:p>
          <a:p>
            <a:r>
              <a:rPr lang="en-NZ" sz="2400" dirty="0"/>
              <a:t>Is minimalistic, or, focused, and purposeful</a:t>
            </a:r>
          </a:p>
          <a:p>
            <a:r>
              <a:rPr lang="en-NZ" sz="2400" dirty="0"/>
              <a:t>Is future focused</a:t>
            </a:r>
          </a:p>
          <a:p>
            <a:r>
              <a:rPr lang="en-NZ" sz="2400" dirty="0"/>
              <a:t>Moves towards something, rather than away from</a:t>
            </a:r>
          </a:p>
        </p:txBody>
      </p:sp>
    </p:spTree>
    <p:extLst>
      <p:ext uri="{BB962C8B-B14F-4D97-AF65-F5344CB8AC3E}">
        <p14:creationId xmlns:p14="http://schemas.microsoft.com/office/powerpoint/2010/main" val="3113128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9464-CFD5-4198-9DFC-37ADAC45C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404762"/>
            <a:ext cx="8229600" cy="1152030"/>
          </a:xfrm>
        </p:spPr>
        <p:txBody>
          <a:bodyPr/>
          <a:lstStyle/>
          <a:p>
            <a:r>
              <a:rPr lang="en-NZ" sz="2400" dirty="0"/>
              <a:t>A comparison of openings (not ‘wrong’ or right, just different); and, I don’t know every opening question in 400+ therapies!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B88C638-E508-4286-A581-6435E9A098D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438890"/>
              </p:ext>
            </p:extLst>
          </p:nvPr>
        </p:nvGraphicFramePr>
        <p:xfrm>
          <a:off x="472965" y="1644118"/>
          <a:ext cx="8229600" cy="4124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21158385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736039515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308415786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239379427"/>
                    </a:ext>
                  </a:extLst>
                </a:gridCol>
              </a:tblGrid>
              <a:tr h="14471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NZ" sz="1700" dirty="0">
                          <a:latin typeface="Trebuchet MS"/>
                        </a:rPr>
                        <a:t>Generic helping professions and/or counselling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NZ" sz="1700" dirty="0">
                          <a:latin typeface="Trebuchet MS"/>
                        </a:rPr>
                        <a:t>Means, maybe....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NZ" sz="1700" dirty="0">
                          <a:latin typeface="Trebuchet MS"/>
                        </a:rPr>
                        <a:t>Solution focused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NZ" sz="1700" dirty="0">
                          <a:latin typeface="Trebuchet MS"/>
                        </a:rPr>
                        <a:t>Means, maybe....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824802"/>
                  </a:ext>
                </a:extLst>
              </a:tr>
              <a:tr h="147611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NZ" sz="1700" dirty="0">
                          <a:latin typeface="Trebuchet MS"/>
                        </a:rPr>
                        <a:t>How can I be of help, be helpful? 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NZ" sz="1700" dirty="0">
                          <a:latin typeface="Trebuchet MS"/>
                        </a:rPr>
                        <a:t>Worker in position of expert, advises, directs?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NZ" sz="1700" dirty="0">
                          <a:latin typeface="Trebuchet MS"/>
                        </a:rPr>
                        <a:t>“What are your best hopes from our talking together?”</a:t>
                      </a:r>
                    </a:p>
                    <a:p>
                      <a:pPr>
                        <a:buNone/>
                      </a:pPr>
                      <a:endParaRPr lang="en-NZ" sz="1700" dirty="0">
                        <a:latin typeface="Trebuchet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NZ" sz="1700" dirty="0">
                          <a:latin typeface="Trebuchet MS"/>
                        </a:rPr>
                        <a:t>See what you think at the end, we will come back to it.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2701567"/>
                  </a:ext>
                </a:extLst>
              </a:tr>
              <a:tr h="1201156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NZ" sz="1700" dirty="0">
                          <a:latin typeface="Trebuchet MS"/>
                        </a:rPr>
                        <a:t>What brings you here today, what seems to be the problem? 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NZ" sz="1700" dirty="0">
                          <a:latin typeface="Trebuchet MS"/>
                        </a:rPr>
                        <a:t>Symptom, problem identification leading to ‘fixing’ needed?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NZ" sz="1700" dirty="0">
                          <a:latin typeface="Trebuchet MS"/>
                        </a:rPr>
                        <a:t>“What are your best hopes from our talking together?”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700" dirty="0">
                          <a:latin typeface="Trebuchet MS"/>
                        </a:rPr>
                        <a:t>See what you think at the end, we will come back to it.</a:t>
                      </a:r>
                    </a:p>
                    <a:p>
                      <a:pPr>
                        <a:buNone/>
                      </a:pPr>
                      <a:endParaRPr lang="en-NZ" sz="1700" dirty="0">
                        <a:latin typeface="Trebuchet M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930162"/>
                  </a:ext>
                </a:extLst>
              </a:tr>
            </a:tbl>
          </a:graphicData>
        </a:graphic>
      </p:graphicFrame>
      <p:sp>
        <p:nvSpPr>
          <p:cNvPr id="8" name="Arrow: Right 7">
            <a:extLst>
              <a:ext uri="{FF2B5EF4-FFF2-40B4-BE49-F238E27FC236}">
                <a16:creationId xmlns:a16="http://schemas.microsoft.com/office/drawing/2014/main" id="{4C33F796-AEAD-4389-AF7B-AF8CF1F5F954}"/>
              </a:ext>
            </a:extLst>
          </p:cNvPr>
          <p:cNvSpPr/>
          <p:nvPr/>
        </p:nvSpPr>
        <p:spPr>
          <a:xfrm>
            <a:off x="2339752" y="5844337"/>
            <a:ext cx="4032448" cy="3209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81757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95536" y="332657"/>
            <a:ext cx="8229600" cy="792088"/>
          </a:xfrm>
        </p:spPr>
        <p:txBody>
          <a:bodyPr/>
          <a:lstStyle/>
          <a:p>
            <a:pPr eaLnBrk="1" hangingPunct="1"/>
            <a:r>
              <a:rPr lang="en-NZ" dirty="0"/>
              <a:t>Break down the question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00916E0-46B3-4A19-9411-4F449CF7C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12776"/>
            <a:ext cx="8496944" cy="4609182"/>
          </a:xfrm>
        </p:spPr>
        <p:txBody>
          <a:bodyPr/>
          <a:lstStyle/>
          <a:p>
            <a:pPr marL="0" indent="0">
              <a:buNone/>
            </a:pPr>
            <a:r>
              <a:rPr lang="en-NZ" sz="2400" dirty="0"/>
              <a:t>“</a:t>
            </a:r>
            <a:r>
              <a:rPr lang="en-NZ" sz="2400" b="1" u="sng" dirty="0"/>
              <a:t>What are your</a:t>
            </a:r>
            <a:r>
              <a:rPr lang="en-NZ" sz="2400" dirty="0"/>
              <a:t> best hopes from our talking together?”</a:t>
            </a:r>
          </a:p>
          <a:p>
            <a:pPr marL="0" indent="0">
              <a:buNone/>
            </a:pPr>
            <a:endParaRPr lang="en-NZ" sz="2400" dirty="0"/>
          </a:p>
          <a:p>
            <a:pPr marL="0" indent="0">
              <a:buNone/>
            </a:pPr>
            <a:r>
              <a:rPr lang="en-NZ" sz="2400" dirty="0"/>
              <a:t>“What are your </a:t>
            </a:r>
            <a:r>
              <a:rPr lang="en-NZ" sz="2400" b="1" u="sng" dirty="0"/>
              <a:t>best hopes </a:t>
            </a:r>
            <a:r>
              <a:rPr lang="en-NZ" sz="2400" dirty="0"/>
              <a:t>from our talking together?”</a:t>
            </a:r>
          </a:p>
          <a:p>
            <a:pPr marL="0" indent="0">
              <a:buNone/>
            </a:pPr>
            <a:endParaRPr lang="en-NZ" sz="2400" dirty="0"/>
          </a:p>
          <a:p>
            <a:pPr marL="0" indent="0">
              <a:buNone/>
            </a:pPr>
            <a:r>
              <a:rPr lang="en-NZ" sz="2400" dirty="0"/>
              <a:t>“What are your best hopes </a:t>
            </a:r>
            <a:r>
              <a:rPr lang="en-NZ" sz="2400" b="1" u="sng" dirty="0"/>
              <a:t>from</a:t>
            </a:r>
            <a:r>
              <a:rPr lang="en-NZ" sz="2400" dirty="0"/>
              <a:t> our talking together?”</a:t>
            </a:r>
          </a:p>
          <a:p>
            <a:pPr marL="0" indent="0">
              <a:buNone/>
            </a:pPr>
            <a:endParaRPr lang="en-NZ" sz="2400" dirty="0"/>
          </a:p>
          <a:p>
            <a:pPr marL="0" indent="0">
              <a:buNone/>
            </a:pPr>
            <a:r>
              <a:rPr lang="en-NZ" sz="2400" dirty="0"/>
              <a:t>“What are your best hopes from </a:t>
            </a:r>
            <a:r>
              <a:rPr lang="en-NZ" sz="2400" b="1" u="sng" dirty="0"/>
              <a:t>our talking together?”</a:t>
            </a:r>
          </a:p>
          <a:p>
            <a:pPr marL="0" indent="0">
              <a:buNone/>
            </a:pPr>
            <a:endParaRPr lang="en-NZ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85E7F-79ED-4DEC-933A-19616BE9B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Back to slide 5 </a:t>
            </a:r>
            <a:r>
              <a:rPr lang="en-NZ" dirty="0">
                <a:sym typeface="Wingdings" panose="05000000000000000000" pitchFamily="2" charset="2"/>
              </a:rPr>
              <a:t>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419BD-4966-458B-A606-FF3809CC8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/>
              <a:t>You tell me!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Very happy to answer questions.</a:t>
            </a:r>
          </a:p>
        </p:txBody>
      </p:sp>
    </p:spTree>
    <p:extLst>
      <p:ext uri="{BB962C8B-B14F-4D97-AF65-F5344CB8AC3E}">
        <p14:creationId xmlns:p14="http://schemas.microsoft.com/office/powerpoint/2010/main" val="2852717579"/>
      </p:ext>
    </p:extLst>
  </p:cSld>
  <p:clrMapOvr>
    <a:masterClrMapping/>
  </p:clrMapOvr>
</p:sld>
</file>

<file path=ppt/theme/theme1.xml><?xml version="1.0" encoding="utf-8"?>
<a:theme xmlns:a="http://schemas.openxmlformats.org/drawingml/2006/main" name="Matua Raki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P Powerpoint Template-2017-4x3" id="{FE23568F-8C0F-2B4C-AD17-E8F4D713F6A8}" vid="{DD8DE3BB-1DCC-3340-B5DC-4ABDC40BFE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4816F9A62A0648B3D5D2686A671E8F" ma:contentTypeVersion="25" ma:contentTypeDescription="Create a new document." ma:contentTypeScope="" ma:versionID="3751d979a5125c91e8e1974b56ce9377">
  <xsd:schema xmlns:xsd="http://www.w3.org/2001/XMLSchema" xmlns:xs="http://www.w3.org/2001/XMLSchema" xmlns:p="http://schemas.microsoft.com/office/2006/metadata/properties" xmlns:ns2="a0bace2b-bfd0-4f27-a7ad-e69cdaf9e3c9" xmlns:ns3="ffa16e15-5bc4-494e-9e07-ff4215f1491a" targetNamespace="http://schemas.microsoft.com/office/2006/metadata/properties" ma:root="true" ma:fieldsID="3f5f3d1a974816ff69537282b3193a7c" ns2:_="" ns3:_="">
    <xsd:import namespace="a0bace2b-bfd0-4f27-a7ad-e69cdaf9e3c9"/>
    <xsd:import namespace="ffa16e15-5bc4-494e-9e07-ff4215f1491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bace2b-bfd0-4f27-a7ad-e69cdaf9e3c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st Shared By Time" ma:description="" ma:format="DateTime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a16e15-5bc4-494e-9e07-ff4215f149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D0C1E8-D6BF-430B-96D6-F9E293D5EA7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9DAF00-5602-428F-971F-3D8E31B1F227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a0bace2b-bfd0-4f27-a7ad-e69cdaf9e3c9"/>
    <ds:schemaRef ds:uri="http://purl.org/dc/elements/1.1/"/>
    <ds:schemaRef ds:uri="http://schemas.microsoft.com/office/2006/metadata/properties"/>
    <ds:schemaRef ds:uri="ffa16e15-5bc4-494e-9e07-ff4215f1491a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B8F74BF-0288-4FE1-94F0-142593454F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bace2b-bfd0-4f27-a7ad-e69cdaf9e3c9"/>
    <ds:schemaRef ds:uri="ffa16e15-5bc4-494e-9e07-ff4215f149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 Powerpoint Template-2017-4x3</Template>
  <TotalTime>39</TotalTime>
  <Words>369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Minion Pro</vt:lpstr>
      <vt:lpstr>Trebuchet MS</vt:lpstr>
      <vt:lpstr>Wingdings</vt:lpstr>
      <vt:lpstr>Matua Raki Powerpoint Template</vt:lpstr>
      <vt:lpstr>What are your best hopes from our talking together?</vt:lpstr>
      <vt:lpstr>Preferred future, not problem past.</vt:lpstr>
      <vt:lpstr>Why solution focused brief therapy?</vt:lpstr>
      <vt:lpstr>Solution focused language use.</vt:lpstr>
      <vt:lpstr>A comparison of openings (not ‘wrong’ or right, just different); and, I don’t know every opening question in 400+ therapies!</vt:lpstr>
      <vt:lpstr>Break down the question</vt:lpstr>
      <vt:lpstr>Back to slide 5 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your best hopes from our talking together?</dc:title>
  <dc:creator>Paul Hanton</dc:creator>
  <cp:lastModifiedBy>Paul Hanton</cp:lastModifiedBy>
  <cp:revision>19</cp:revision>
  <dcterms:created xsi:type="dcterms:W3CDTF">2018-09-04T00:24:26Z</dcterms:created>
  <dcterms:modified xsi:type="dcterms:W3CDTF">2018-10-28T19:50:37Z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0x010100464816F9A62A0648B3D5D2686A671E8F</vt:lpwstr>
  </property>
</Properties>
</file>