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handoutMasterIdLst>
    <p:handoutMasterId r:id="rId12"/>
  </p:handoutMasterIdLst>
  <p:sldIdLst>
    <p:sldId id="256" r:id="rId5"/>
    <p:sldId id="258" r:id="rId6"/>
    <p:sldId id="263" r:id="rId7"/>
    <p:sldId id="260" r:id="rId8"/>
    <p:sldId id="261" r:id="rId9"/>
    <p:sldId id="257" r:id="rId10"/>
    <p:sldId id="262" r:id="rId11"/>
  </p:sldIdLst>
  <p:sldSz cx="9144000" cy="6858000" type="screen4x3"/>
  <p:notesSz cx="6858000" cy="9144000"/>
  <p:defaultTextStyle>
    <a:defPPr>
      <a:defRPr lang="en-N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00D49"/>
    <a:srgbClr val="D7891B"/>
    <a:srgbClr val="1F4C6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EB9631B5-78F2-41C9-869B-9F39066F8104}" styleName="Medium Style 3 - 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A488322-F2BA-4B5B-9748-0D474271808F}" styleName="Medium Style 3 - 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4" autoAdjust="0"/>
    <p:restoredTop sz="94653"/>
  </p:normalViewPr>
  <p:slideViewPr>
    <p:cSldViewPr>
      <p:cViewPr varScale="1">
        <p:scale>
          <a:sx n="86" d="100"/>
          <a:sy n="86" d="100"/>
        </p:scale>
        <p:origin x="1382" y="5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70" d="100"/>
          <a:sy n="70" d="100"/>
        </p:scale>
        <p:origin x="-2814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CE3E93-E972-4940-B7AB-70F4CE006B7E}" type="datetimeFigureOut">
              <a:rPr lang="en-NZ" smtClean="0"/>
              <a:t>29/10/2018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B196B0-8529-41D7-A608-1C53C45DFB18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2243937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9144000" cy="3429000"/>
          </a:xfrm>
          <a:prstGeom prst="rect">
            <a:avLst/>
          </a:prstGeom>
          <a:solidFill>
            <a:srgbClr val="500D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NZ"/>
          </a:p>
        </p:txBody>
      </p:sp>
      <p:pic>
        <p:nvPicPr>
          <p:cNvPr id="5" name="Picture 2" descr="\\psf\Host\Volumes\Wise_Data\Communication Team New\Te Pou\Te Pou Corporate\-DESK FOLDER\Logo\Inhouse Print\Te Pou Rope White Transparent light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80312" y="-171400"/>
            <a:ext cx="1271909" cy="77389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1052736"/>
            <a:ext cx="8352928" cy="2088232"/>
          </a:xfrm>
        </p:spPr>
        <p:txBody>
          <a:bodyPr anchor="b"/>
          <a:lstStyle>
            <a:lvl1pPr algn="l">
              <a:defRPr>
                <a:solidFill>
                  <a:schemeClr val="bg1"/>
                </a:solidFill>
                <a:latin typeface="Trebuchet MS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67243" y="3861048"/>
            <a:ext cx="6505118" cy="2376264"/>
          </a:xfrm>
        </p:spPr>
        <p:txBody>
          <a:bodyPr/>
          <a:lstStyle>
            <a:lvl1pPr marL="0" indent="0" algn="l">
              <a:buNone/>
              <a:defRPr b="1">
                <a:solidFill>
                  <a:schemeClr val="accent6">
                    <a:lumMod val="75000"/>
                  </a:schemeClr>
                </a:solidFill>
                <a:latin typeface="Trebuchet MS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NZ" dirty="0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E67ABC-9FD5-4D42-8517-C67BA41B3591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495266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C3CF1F-76ED-43BA-934F-E4667EB1E719}" type="slidenum">
              <a:rPr lang="en-NZ"/>
              <a:pPr>
                <a:defRPr/>
              </a:pPr>
              <a:t>‹#›</a:t>
            </a:fld>
            <a:endParaRPr lang="en-NZ"/>
          </a:p>
        </p:txBody>
      </p:sp>
      <p:pic>
        <p:nvPicPr>
          <p:cNvPr id="13" name="Picture 12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984066" y="5174688"/>
            <a:ext cx="2064400" cy="94643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434913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BB90B0-5115-4198-81C4-80B32BFA5347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5F0B10-F88F-46FB-B7F1-53A749DC27D8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0257531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0232" y="1052736"/>
            <a:ext cx="2057400" cy="547260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NZ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88032" y="1052736"/>
            <a:ext cx="6019800" cy="547260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C742C8-C7DA-4214-89C3-C42C71C92467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6BE7DC-A4BB-4AC3-9992-80D2FFFB4E4F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6812421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404663"/>
            <a:ext cx="8229600" cy="100811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412776"/>
            <a:ext cx="8229600" cy="4248472"/>
          </a:xfrm>
        </p:spPr>
        <p:txBody>
          <a:bodyPr/>
          <a:lstStyle>
            <a:lvl1pPr>
              <a:defRPr>
                <a:solidFill>
                  <a:srgbClr val="500D49"/>
                </a:solidFill>
              </a:defRPr>
            </a:lvl1pPr>
            <a:lvl2pPr marL="742950" indent="-285750">
              <a:buFont typeface="Trebuchet MS" pitchFamily="34" charset="0"/>
              <a:buChar char="◦"/>
              <a:defRPr>
                <a:solidFill>
                  <a:srgbClr val="500D49"/>
                </a:solidFill>
              </a:defRPr>
            </a:lvl2pPr>
            <a:lvl3pPr>
              <a:defRPr>
                <a:solidFill>
                  <a:srgbClr val="500D49"/>
                </a:solidFill>
              </a:defRPr>
            </a:lvl3pPr>
            <a:lvl4pPr marL="1600200" indent="-228600">
              <a:buFont typeface="Trebuchet MS" pitchFamily="34" charset="0"/>
              <a:buChar char="◦"/>
              <a:defRPr>
                <a:solidFill>
                  <a:srgbClr val="500D49"/>
                </a:solidFill>
              </a:defRPr>
            </a:lvl4pPr>
            <a:lvl5pPr>
              <a:defRPr>
                <a:solidFill>
                  <a:srgbClr val="500D49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D59534-D123-48C7-A5E4-5796E8292839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3DE5E0-5E4B-4FF6-AEA8-E7D9CDF8B740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4000806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7D0A-6977-4CE7-B30F-27FC2D64D8E3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F5178C-CBE8-4E58-9AAC-0C849551E4DD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5098395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8884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884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F62B29-B2D1-4E41-B6B1-1E5F4826DF1E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40ADF6-8FF0-485B-BA74-5339048D42C6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0093563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544" y="1988840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7544" y="262860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5369" y="1988840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5369" y="262860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CF4ADA-7CE3-4E88-A20C-F1EA7FC56D3D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AECF73-5438-4FD2-B97D-43676E6EA138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979420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013028-31D3-4C7A-9965-96CAD15BE47A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812E72-ACC8-47DF-B84C-FC876343CF14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6921533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7B3F64-2C87-40EF-A62F-6223097819D6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904731-9EDB-42CC-A5EC-6563E6AE81A4}" type="slidenum">
              <a:rPr lang="en-NZ"/>
              <a:pPr>
                <a:defRPr/>
              </a:pPr>
              <a:t>‹#›</a:t>
            </a:fld>
            <a:endParaRPr lang="en-NZ"/>
          </a:p>
        </p:txBody>
      </p:sp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190500" y="116632"/>
            <a:ext cx="6696075" cy="92551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1744342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0872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908721"/>
            <a:ext cx="5111750" cy="56166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070771"/>
            <a:ext cx="3008313" cy="445457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BBCAAA-B26D-4A44-8E7F-16B2F6A89213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D41BA9-B175-4E7B-89D0-5057E71DC7C9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9394191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944617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1124744"/>
            <a:ext cx="5486400" cy="3746847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/>
              <a:t>Click icon to add picture</a:t>
            </a:r>
            <a:endParaRPr lang="en-NZ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511355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4F4062-394C-48AC-B97A-7B317B0694CE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BD3A28-FBD9-4C1A-B198-D92F856D1C29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8843496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90500" y="116632"/>
            <a:ext cx="8709025" cy="9255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dirty="0"/>
              <a:t>Title</a:t>
            </a:r>
            <a:endParaRPr lang="en-NZ" dirty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79388" y="1051669"/>
            <a:ext cx="8713092" cy="49696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5B6108C-D8D2-455C-9432-4913255EBBD0}" type="datetimeFigureOut">
              <a:rPr lang="en-NZ"/>
              <a:pPr>
                <a:defRPr/>
              </a:pPr>
              <a:t>29/10/2018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8B1ACC3-8A26-4DEA-815B-31733BA064FF}" type="slidenum">
              <a:rPr lang="en-NZ"/>
              <a:pPr>
                <a:defRPr/>
              </a:pPr>
              <a:t>‹#›</a:t>
            </a:fld>
            <a:endParaRPr lang="en-NZ"/>
          </a:p>
        </p:txBody>
      </p:sp>
      <p:sp>
        <p:nvSpPr>
          <p:cNvPr id="1032" name="TextBox 1"/>
          <p:cNvSpPr txBox="1">
            <a:spLocks noChangeArrowheads="1"/>
          </p:cNvSpPr>
          <p:nvPr/>
        </p:nvSpPr>
        <p:spPr bwMode="auto">
          <a:xfrm>
            <a:off x="179388" y="6453188"/>
            <a:ext cx="2952750" cy="3540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>
              <a:defRPr/>
            </a:pPr>
            <a:r>
              <a:rPr lang="en-NZ" sz="1700">
                <a:solidFill>
                  <a:schemeClr val="bg1"/>
                </a:solidFill>
                <a:latin typeface="Minion Pro" pitchFamily="18" charset="0"/>
              </a:rPr>
              <a:t>www.matuaraki.org.nz</a:t>
            </a:r>
          </a:p>
        </p:txBody>
      </p:sp>
      <p:sp>
        <p:nvSpPr>
          <p:cNvPr id="9" name="Rectangle 8"/>
          <p:cNvSpPr/>
          <p:nvPr/>
        </p:nvSpPr>
        <p:spPr>
          <a:xfrm>
            <a:off x="0" y="6237288"/>
            <a:ext cx="9144000" cy="620712"/>
          </a:xfrm>
          <a:prstGeom prst="rect">
            <a:avLst/>
          </a:prstGeom>
          <a:solidFill>
            <a:srgbClr val="500D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NZ"/>
          </a:p>
        </p:txBody>
      </p:sp>
      <p:sp>
        <p:nvSpPr>
          <p:cNvPr id="1036" name="TextBox 11"/>
          <p:cNvSpPr txBox="1">
            <a:spLocks noChangeArrowheads="1"/>
          </p:cNvSpPr>
          <p:nvPr/>
        </p:nvSpPr>
        <p:spPr bwMode="auto">
          <a:xfrm>
            <a:off x="5938589" y="6381750"/>
            <a:ext cx="2809875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algn="r" eaLnBrk="1" hangingPunct="1">
              <a:defRPr/>
            </a:pPr>
            <a:r>
              <a:rPr lang="en-NZ" sz="1600">
                <a:solidFill>
                  <a:schemeClr val="bg1"/>
                </a:solidFill>
                <a:latin typeface="Minion Pro" pitchFamily="18" charset="0"/>
              </a:rPr>
              <a:t>www.tepou.co.nz</a:t>
            </a:r>
            <a:endParaRPr lang="en-NZ" sz="1600" dirty="0">
              <a:solidFill>
                <a:schemeClr val="bg1"/>
              </a:solidFill>
              <a:latin typeface="Minion Pro" pitchFamily="18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4" r:id="rId1"/>
    <p:sldLayoutId id="2147483744" r:id="rId2"/>
    <p:sldLayoutId id="2147483745" r:id="rId3"/>
    <p:sldLayoutId id="2147483746" r:id="rId4"/>
    <p:sldLayoutId id="2147483747" r:id="rId5"/>
    <p:sldLayoutId id="2147483748" r:id="rId6"/>
    <p:sldLayoutId id="2147483749" r:id="rId7"/>
    <p:sldLayoutId id="2147483750" r:id="rId8"/>
    <p:sldLayoutId id="2147483751" r:id="rId9"/>
    <p:sldLayoutId id="2147483752" r:id="rId10"/>
    <p:sldLayoutId id="2147483753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3800" b="1" kern="1200">
          <a:solidFill>
            <a:schemeClr val="accent6">
              <a:lumMod val="75000"/>
            </a:schemeClr>
          </a:solidFill>
          <a:latin typeface="Trebuchet MS" pitchFamily="34" charset="0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800">
          <a:solidFill>
            <a:srgbClr val="1F4C6C"/>
          </a:solidFill>
          <a:latin typeface="Trebuchet MS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800">
          <a:solidFill>
            <a:srgbClr val="1F4C6C"/>
          </a:solidFill>
          <a:latin typeface="Trebuchet MS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800">
          <a:solidFill>
            <a:srgbClr val="1F4C6C"/>
          </a:solidFill>
          <a:latin typeface="Trebuchet MS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800">
          <a:solidFill>
            <a:srgbClr val="1F4C6C"/>
          </a:solidFill>
          <a:latin typeface="Trebuchet MS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rgbClr val="D7891B"/>
          </a:solidFill>
          <a:latin typeface="Trebuchet MS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rgbClr val="D7891B"/>
          </a:solidFill>
          <a:latin typeface="Trebuchet MS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rgbClr val="D7891B"/>
          </a:solidFill>
          <a:latin typeface="Trebuchet MS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rgbClr val="D7891B"/>
          </a:solidFill>
          <a:latin typeface="Trebuchet MS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accent6">
            <a:lumMod val="75000"/>
          </a:schemeClr>
        </a:buClr>
        <a:buFont typeface="Arial" charset="0"/>
        <a:buChar char="•"/>
        <a:defRPr sz="3200" kern="1200">
          <a:solidFill>
            <a:srgbClr val="500D49"/>
          </a:solidFill>
          <a:latin typeface="Trebuchet MS" pitchFamily="34" charset="0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6">
            <a:lumMod val="75000"/>
          </a:schemeClr>
        </a:buClr>
        <a:buFont typeface="Trebuchet MS" pitchFamily="34" charset="0"/>
        <a:buChar char="◦"/>
        <a:defRPr sz="2800" kern="1200">
          <a:solidFill>
            <a:srgbClr val="500D49"/>
          </a:solidFill>
          <a:latin typeface="Trebuchet MS" pitchFamily="34" charset="0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6">
            <a:lumMod val="75000"/>
          </a:schemeClr>
        </a:buClr>
        <a:buFont typeface="Arial" charset="0"/>
        <a:buChar char="•"/>
        <a:defRPr sz="2400" kern="1200">
          <a:solidFill>
            <a:srgbClr val="500D49"/>
          </a:solidFill>
          <a:latin typeface="Trebuchet MS" pitchFamily="34" charset="0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6">
            <a:lumMod val="75000"/>
          </a:schemeClr>
        </a:buClr>
        <a:buFont typeface="Trebuchet MS" pitchFamily="34" charset="0"/>
        <a:buChar char="◦"/>
        <a:defRPr sz="2000" kern="1200">
          <a:solidFill>
            <a:srgbClr val="500D49"/>
          </a:solidFill>
          <a:latin typeface="Trebuchet MS" pitchFamily="34" charset="0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6">
            <a:lumMod val="75000"/>
          </a:schemeClr>
        </a:buClr>
        <a:buFont typeface="Arial" charset="0"/>
        <a:buChar char="•"/>
        <a:defRPr sz="2000" kern="1200">
          <a:solidFill>
            <a:srgbClr val="500D49"/>
          </a:solidFill>
          <a:latin typeface="Trebuchet MS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ctrTitle"/>
          </p:nvPr>
        </p:nvSpPr>
        <p:spPr>
          <a:xfrm>
            <a:off x="468313" y="620689"/>
            <a:ext cx="8351837" cy="1440160"/>
          </a:xfrm>
        </p:spPr>
        <p:txBody>
          <a:bodyPr/>
          <a:lstStyle/>
          <a:p>
            <a:pPr algn="ctr" eaLnBrk="1" hangingPunct="1"/>
            <a:r>
              <a:rPr lang="en-NZ" dirty="0"/>
              <a:t>What are your best hopes</a:t>
            </a:r>
            <a:br>
              <a:rPr lang="en-NZ" dirty="0"/>
            </a:br>
            <a:r>
              <a:rPr lang="en-NZ" dirty="0"/>
              <a:t>from our talking together?</a:t>
            </a:r>
          </a:p>
        </p:txBody>
      </p:sp>
      <p:sp>
        <p:nvSpPr>
          <p:cNvPr id="3075" name="Subtitle 2"/>
          <p:cNvSpPr>
            <a:spLocks noGrp="1"/>
          </p:cNvSpPr>
          <p:nvPr>
            <p:ph type="subTitle" idx="1"/>
          </p:nvPr>
        </p:nvSpPr>
        <p:spPr>
          <a:xfrm>
            <a:off x="468313" y="4005064"/>
            <a:ext cx="7920111" cy="1872208"/>
          </a:xfrm>
        </p:spPr>
        <p:txBody>
          <a:bodyPr/>
          <a:lstStyle/>
          <a:p>
            <a:pPr eaLnBrk="1" hangingPunct="1"/>
            <a:r>
              <a:rPr lang="en-NZ" dirty="0"/>
              <a:t>Paul Hanton: Clinical project lead.</a:t>
            </a:r>
          </a:p>
          <a:p>
            <a:pPr eaLnBrk="1" hangingPunct="1"/>
            <a:r>
              <a:rPr lang="en-NZ" sz="2400" dirty="0"/>
              <a:t>M.A. SFBT</a:t>
            </a:r>
          </a:p>
          <a:p>
            <a:pPr eaLnBrk="1" hangingPunct="1"/>
            <a:r>
              <a:rPr lang="en-NZ" sz="2400" dirty="0"/>
              <a:t>Reg. MBACP (Accred.)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395536" y="332656"/>
            <a:ext cx="8229600" cy="1368152"/>
          </a:xfrm>
        </p:spPr>
        <p:txBody>
          <a:bodyPr/>
          <a:lstStyle/>
          <a:p>
            <a:pPr eaLnBrk="1" hangingPunct="1"/>
            <a:r>
              <a:rPr lang="en-NZ" sz="3600" dirty="0"/>
              <a:t>Preferred future, not problem past.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idx="1"/>
          </p:nvPr>
        </p:nvSpPr>
        <p:spPr>
          <a:xfrm>
            <a:off x="468313" y="1556792"/>
            <a:ext cx="8229600" cy="4465166"/>
          </a:xfrm>
        </p:spPr>
        <p:txBody>
          <a:bodyPr/>
          <a:lstStyle/>
          <a:p>
            <a:pPr marL="0" indent="0">
              <a:buNone/>
            </a:pPr>
            <a:r>
              <a:rPr lang="en-NZ" sz="2400" dirty="0"/>
              <a:t>“What are your best hopes from our talking together?”</a:t>
            </a:r>
          </a:p>
          <a:p>
            <a:pPr marL="0" indent="0">
              <a:buNone/>
            </a:pPr>
            <a:endParaRPr lang="en-NZ" sz="2400" dirty="0"/>
          </a:p>
          <a:p>
            <a:pPr marL="0" indent="0">
              <a:buNone/>
            </a:pPr>
            <a:r>
              <a:rPr lang="en-NZ" sz="2400" dirty="0"/>
              <a:t>An opening question in solution focused brief therapy.</a:t>
            </a:r>
          </a:p>
          <a:p>
            <a:pPr marL="0" indent="0">
              <a:buNone/>
            </a:pPr>
            <a:endParaRPr lang="en-NZ" sz="2400" dirty="0"/>
          </a:p>
          <a:p>
            <a:pPr marL="0" indent="0">
              <a:buNone/>
            </a:pPr>
            <a:endParaRPr lang="en-NZ" sz="2400" dirty="0"/>
          </a:p>
          <a:p>
            <a:pPr marL="0" indent="0">
              <a:buNone/>
            </a:pPr>
            <a:r>
              <a:rPr lang="en-NZ" sz="2400" i="1" dirty="0"/>
              <a:t>“I don’t want to be known as Julie who beat anorexia, I want to be known as Julie the social work student”.</a:t>
            </a:r>
          </a:p>
          <a:p>
            <a:pPr marL="0" indent="0">
              <a:buNone/>
            </a:pPr>
            <a:endParaRPr lang="en-NZ" sz="2400" i="1" dirty="0"/>
          </a:p>
          <a:p>
            <a:pPr marL="0" indent="0">
              <a:buNone/>
            </a:pPr>
            <a:r>
              <a:rPr lang="en-NZ" sz="2400" dirty="0"/>
              <a:t>Statement from a person accessing psychological services in UK.</a:t>
            </a:r>
          </a:p>
          <a:p>
            <a:pPr marL="0" indent="0">
              <a:buNone/>
            </a:pPr>
            <a:endParaRPr lang="en-NZ" sz="2400" dirty="0"/>
          </a:p>
          <a:p>
            <a:pPr marL="0" indent="0">
              <a:buNone/>
            </a:pPr>
            <a:endParaRPr lang="en-NZ" sz="2400" dirty="0"/>
          </a:p>
        </p:txBody>
      </p:sp>
    </p:spTree>
    <p:extLst>
      <p:ext uri="{BB962C8B-B14F-4D97-AF65-F5344CB8AC3E}">
        <p14:creationId xmlns:p14="http://schemas.microsoft.com/office/powerpoint/2010/main" val="5803385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C6F34F-1584-404F-B7CF-CCCBB46239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sz="3600" dirty="0"/>
              <a:t>Why solution focused brief therapy?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BC9B470-675A-4BD7-ACEC-349C904C49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67544" y="1412776"/>
            <a:ext cx="8229600" cy="4575043"/>
          </a:xfrm>
        </p:spPr>
        <p:txBody>
          <a:bodyPr/>
          <a:lstStyle/>
          <a:p>
            <a:pPr marL="0" indent="0">
              <a:buNone/>
            </a:pPr>
            <a:r>
              <a:rPr lang="en-NZ" sz="2400" dirty="0"/>
              <a:t>Firstly, I am not an SF salesperson....and, you do not have to agree with what I say, it's ok.</a:t>
            </a:r>
          </a:p>
          <a:p>
            <a:pPr marL="0" indent="0">
              <a:buNone/>
            </a:pPr>
            <a:endParaRPr lang="en-NZ" sz="2400" dirty="0"/>
          </a:p>
          <a:p>
            <a:r>
              <a:rPr lang="en-NZ" sz="2400" dirty="0"/>
              <a:t>My background of being ‘</a:t>
            </a:r>
            <a:r>
              <a:rPr lang="en-NZ" sz="2400" dirty="0" err="1"/>
              <a:t>therapped</a:t>
            </a:r>
            <a:r>
              <a:rPr lang="en-NZ" sz="2400" dirty="0"/>
              <a:t>’ at Uni.</a:t>
            </a:r>
          </a:p>
          <a:p>
            <a:r>
              <a:rPr lang="en-NZ" sz="2400" dirty="0"/>
              <a:t>Working in Kings Cross</a:t>
            </a:r>
          </a:p>
          <a:p>
            <a:r>
              <a:rPr lang="en-NZ" sz="2400" dirty="0"/>
              <a:t>SF is open, explicit and collaborative</a:t>
            </a:r>
          </a:p>
          <a:p>
            <a:endParaRPr lang="en-NZ" sz="2400" dirty="0"/>
          </a:p>
          <a:p>
            <a:pPr marL="0" indent="0">
              <a:buNone/>
            </a:pPr>
            <a:r>
              <a:rPr lang="en-NZ" sz="2400" dirty="0"/>
              <a:t>Can’t do the full SF explanation in this time…so……just regarding SF language....</a:t>
            </a:r>
          </a:p>
          <a:p>
            <a:pPr marL="0" indent="0">
              <a:buNone/>
            </a:pP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4970246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3BA84A-A3FF-4FFE-9A2B-80B6516647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sz="3600" dirty="0"/>
              <a:t>Solution focused language use.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E1C3E6-A210-4645-B4E8-7771350909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sz="2400" dirty="0"/>
              <a:t>Is enquiring </a:t>
            </a:r>
            <a:endParaRPr lang="en-US" sz="2400" dirty="0"/>
          </a:p>
          <a:p>
            <a:r>
              <a:rPr lang="en-NZ" sz="2400" dirty="0"/>
              <a:t>Is non judgemental</a:t>
            </a:r>
          </a:p>
          <a:p>
            <a:r>
              <a:rPr lang="en-NZ" sz="2400" dirty="0"/>
              <a:t>Is description inviting</a:t>
            </a:r>
          </a:p>
          <a:p>
            <a:r>
              <a:rPr lang="en-NZ" sz="2400" dirty="0"/>
              <a:t>Is observational rather than behavioural</a:t>
            </a:r>
          </a:p>
          <a:p>
            <a:r>
              <a:rPr lang="en-NZ" sz="2400" dirty="0"/>
              <a:t>Is minimalistic, or, focused, and purposeful</a:t>
            </a:r>
          </a:p>
          <a:p>
            <a:r>
              <a:rPr lang="en-NZ" sz="2400" dirty="0"/>
              <a:t>Is future focused</a:t>
            </a:r>
          </a:p>
          <a:p>
            <a:r>
              <a:rPr lang="en-NZ" sz="2400" dirty="0"/>
              <a:t>Moves towards something, rather than away from</a:t>
            </a:r>
          </a:p>
        </p:txBody>
      </p:sp>
    </p:spTree>
    <p:extLst>
      <p:ext uri="{BB962C8B-B14F-4D97-AF65-F5344CB8AC3E}">
        <p14:creationId xmlns:p14="http://schemas.microsoft.com/office/powerpoint/2010/main" val="31131286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A69464-CFD5-4198-9DFC-37ADAC45C6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404762"/>
            <a:ext cx="8229600" cy="1152030"/>
          </a:xfrm>
        </p:spPr>
        <p:txBody>
          <a:bodyPr/>
          <a:lstStyle/>
          <a:p>
            <a:r>
              <a:rPr lang="en-NZ" sz="2400" dirty="0"/>
              <a:t>A comparison of openings (not ‘wrong’ or right, just different); and, I don’t know every opening question in 400+ therapies!</a:t>
            </a:r>
          </a:p>
        </p:txBody>
      </p:sp>
      <p:graphicFrame>
        <p:nvGraphicFramePr>
          <p:cNvPr id="7" name="Content Placeholder 6">
            <a:extLst>
              <a:ext uri="{FF2B5EF4-FFF2-40B4-BE49-F238E27FC236}">
                <a16:creationId xmlns:a16="http://schemas.microsoft.com/office/drawing/2014/main" id="{4B88C638-E508-4286-A581-6435E9A098D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4438890"/>
              </p:ext>
            </p:extLst>
          </p:nvPr>
        </p:nvGraphicFramePr>
        <p:xfrm>
          <a:off x="472965" y="1644118"/>
          <a:ext cx="8229600" cy="412444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>
                  <a:extLst>
                    <a:ext uri="{9D8B030D-6E8A-4147-A177-3AD203B41FA5}">
                      <a16:colId xmlns:a16="http://schemas.microsoft.com/office/drawing/2014/main" val="2211583850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3736039515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2308415786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3239379427"/>
                    </a:ext>
                  </a:extLst>
                </a:gridCol>
              </a:tblGrid>
              <a:tr h="1447175"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Generic helping professions and/or counselling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Means, maybe....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Solution focused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Means, maybe....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9824802"/>
                  </a:ext>
                </a:extLst>
              </a:tr>
              <a:tr h="1476116"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How can I be of help, be helpful? etc.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Worker in position of expert, advises, directs?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“What are your best hopes from our talking together?”</a:t>
                      </a:r>
                    </a:p>
                    <a:p>
                      <a:pPr>
                        <a:buNone/>
                      </a:pPr>
                      <a:endParaRPr lang="en-NZ" sz="1700" dirty="0">
                        <a:latin typeface="Trebuchet M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See what you think at the end, we will come back to it.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2701567"/>
                  </a:ext>
                </a:extLst>
              </a:tr>
              <a:tr h="1201156"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What brings you here today, what seems to be the problem? etc.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Symptom, problem identification leading to ‘fixing’ needed?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en-NZ" sz="1700" dirty="0">
                          <a:latin typeface="Trebuchet MS"/>
                        </a:rPr>
                        <a:t>“What are your best hopes from our talking together?”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NZ" sz="1700" dirty="0">
                          <a:latin typeface="Trebuchet MS"/>
                        </a:rPr>
                        <a:t>See what you think at the end, we will come back to it.</a:t>
                      </a:r>
                    </a:p>
                    <a:p>
                      <a:pPr>
                        <a:buNone/>
                      </a:pPr>
                      <a:endParaRPr lang="en-NZ" sz="1700" dirty="0">
                        <a:latin typeface="Trebuchet MS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0930162"/>
                  </a:ext>
                </a:extLst>
              </a:tr>
            </a:tbl>
          </a:graphicData>
        </a:graphic>
      </p:graphicFrame>
      <p:sp>
        <p:nvSpPr>
          <p:cNvPr id="8" name="Arrow: Right 7">
            <a:extLst>
              <a:ext uri="{FF2B5EF4-FFF2-40B4-BE49-F238E27FC236}">
                <a16:creationId xmlns:a16="http://schemas.microsoft.com/office/drawing/2014/main" id="{4C33F796-AEAD-4389-AF7B-AF8CF1F5F954}"/>
              </a:ext>
            </a:extLst>
          </p:cNvPr>
          <p:cNvSpPr/>
          <p:nvPr/>
        </p:nvSpPr>
        <p:spPr>
          <a:xfrm>
            <a:off x="2339752" y="5844337"/>
            <a:ext cx="4032448" cy="320967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5817576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>
          <a:xfrm>
            <a:off x="395536" y="332657"/>
            <a:ext cx="8229600" cy="792088"/>
          </a:xfrm>
        </p:spPr>
        <p:txBody>
          <a:bodyPr/>
          <a:lstStyle/>
          <a:p>
            <a:pPr eaLnBrk="1" hangingPunct="1"/>
            <a:r>
              <a:rPr lang="en-NZ" dirty="0"/>
              <a:t>Break down the question</a:t>
            </a:r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D00916E0-46B3-4A19-9411-4F449CF7CDB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95536" y="1412776"/>
            <a:ext cx="8496944" cy="4609182"/>
          </a:xfrm>
        </p:spPr>
        <p:txBody>
          <a:bodyPr/>
          <a:lstStyle/>
          <a:p>
            <a:pPr marL="0" indent="0">
              <a:buNone/>
            </a:pPr>
            <a:r>
              <a:rPr lang="en-NZ" sz="2400" dirty="0"/>
              <a:t>“</a:t>
            </a:r>
            <a:r>
              <a:rPr lang="en-NZ" sz="2400" b="1" u="sng" dirty="0"/>
              <a:t>What are your</a:t>
            </a:r>
            <a:r>
              <a:rPr lang="en-NZ" sz="2400" dirty="0"/>
              <a:t> best hopes from our talking together?”</a:t>
            </a:r>
          </a:p>
          <a:p>
            <a:pPr marL="0" indent="0">
              <a:buNone/>
            </a:pPr>
            <a:endParaRPr lang="en-NZ" sz="2400" dirty="0"/>
          </a:p>
          <a:p>
            <a:pPr marL="0" indent="0">
              <a:buNone/>
            </a:pPr>
            <a:r>
              <a:rPr lang="en-NZ" sz="2400" dirty="0"/>
              <a:t>“What are your </a:t>
            </a:r>
            <a:r>
              <a:rPr lang="en-NZ" sz="2400" b="1" u="sng" dirty="0"/>
              <a:t>best hopes </a:t>
            </a:r>
            <a:r>
              <a:rPr lang="en-NZ" sz="2400" dirty="0"/>
              <a:t>from our talking together?”</a:t>
            </a:r>
          </a:p>
          <a:p>
            <a:pPr marL="0" indent="0">
              <a:buNone/>
            </a:pPr>
            <a:endParaRPr lang="en-NZ" sz="2400" dirty="0"/>
          </a:p>
          <a:p>
            <a:pPr marL="0" indent="0">
              <a:buNone/>
            </a:pPr>
            <a:r>
              <a:rPr lang="en-NZ" sz="2400" dirty="0"/>
              <a:t>“What are your best hopes </a:t>
            </a:r>
            <a:r>
              <a:rPr lang="en-NZ" sz="2400" b="1" u="sng" dirty="0"/>
              <a:t>from</a:t>
            </a:r>
            <a:r>
              <a:rPr lang="en-NZ" sz="2400" dirty="0"/>
              <a:t> our talking together?”</a:t>
            </a:r>
          </a:p>
          <a:p>
            <a:pPr marL="0" indent="0">
              <a:buNone/>
            </a:pPr>
            <a:endParaRPr lang="en-NZ" sz="2400" dirty="0"/>
          </a:p>
          <a:p>
            <a:pPr marL="0" indent="0">
              <a:buNone/>
            </a:pPr>
            <a:r>
              <a:rPr lang="en-NZ" sz="2400" dirty="0"/>
              <a:t>“What are your best hopes from </a:t>
            </a:r>
            <a:r>
              <a:rPr lang="en-NZ" sz="2400" b="1" u="sng" dirty="0"/>
              <a:t>our talking together?”</a:t>
            </a:r>
          </a:p>
          <a:p>
            <a:pPr marL="0" indent="0">
              <a:buNone/>
            </a:pPr>
            <a:endParaRPr lang="en-NZ" sz="24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185E7F-79ED-4DEC-933A-19616BE9BF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Back to slide 5 </a:t>
            </a:r>
            <a:r>
              <a:rPr lang="en-NZ" dirty="0">
                <a:sym typeface="Wingdings" panose="05000000000000000000" pitchFamily="2" charset="2"/>
              </a:rPr>
              <a:t></a:t>
            </a:r>
            <a:endParaRPr lang="en-NZ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F419BD-4966-458B-A606-FF3809CC87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NZ" dirty="0"/>
              <a:t>You tell me!</a:t>
            </a:r>
          </a:p>
          <a:p>
            <a:pPr marL="0" indent="0">
              <a:buNone/>
            </a:pPr>
            <a:endParaRPr lang="en-NZ" dirty="0"/>
          </a:p>
          <a:p>
            <a:pPr marL="0" indent="0">
              <a:buNone/>
            </a:pPr>
            <a:r>
              <a:rPr lang="en-NZ" dirty="0"/>
              <a:t>Very happy to answer questions.</a:t>
            </a:r>
          </a:p>
        </p:txBody>
      </p:sp>
    </p:spTree>
    <p:extLst>
      <p:ext uri="{BB962C8B-B14F-4D97-AF65-F5344CB8AC3E}">
        <p14:creationId xmlns:p14="http://schemas.microsoft.com/office/powerpoint/2010/main" val="2852717579"/>
      </p:ext>
    </p:extLst>
  </p:cSld>
  <p:clrMapOvr>
    <a:masterClrMapping/>
  </p:clrMapOvr>
</p:sld>
</file>

<file path=ppt/theme/theme1.xml><?xml version="1.0" encoding="utf-8"?>
<a:theme xmlns:a="http://schemas.openxmlformats.org/drawingml/2006/main" name="Matua Raki Powerpoint Templat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P Powerpoint Template-2017-4x3" id="{FE23568F-8C0F-2B4C-AD17-E8F4D713F6A8}" vid="{DD8DE3BB-1DCC-3340-B5DC-4ABDC40BFE1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64816F9A62A0648B3D5D2686A671E8F" ma:contentTypeVersion="25" ma:contentTypeDescription="Create a new document." ma:contentTypeScope="" ma:versionID="3751d979a5125c91e8e1974b56ce9377">
  <xsd:schema xmlns:xsd="http://www.w3.org/2001/XMLSchema" xmlns:xs="http://www.w3.org/2001/XMLSchema" xmlns:p="http://schemas.microsoft.com/office/2006/metadata/properties" xmlns:ns2="a0bace2b-bfd0-4f27-a7ad-e69cdaf9e3c9" xmlns:ns3="ffa16e15-5bc4-494e-9e07-ff4215f1491a" targetNamespace="http://schemas.microsoft.com/office/2006/metadata/properties" ma:root="true" ma:fieldsID="3f5f3d1a974816ff69537282b3193a7c" ns2:_="" ns3:_="">
    <xsd:import namespace="a0bace2b-bfd0-4f27-a7ad-e69cdaf9e3c9"/>
    <xsd:import namespace="ffa16e15-5bc4-494e-9e07-ff4215f1491a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2:LastSharedByUser" minOccurs="0"/>
                <xsd:element ref="ns2:LastSharedByTime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EventHashCode" minOccurs="0"/>
                <xsd:element ref="ns3:MediaServiceGenerationTim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0bace2b-bfd0-4f27-a7ad-e69cdaf9e3c9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SearchPeopleOnly="false" ma:SharePointGroup="0" ma:internalName="SharedWithUsers" ma:readOnly="true" ma:showField="ImnNam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LastSharedByUser" ma:index="10" nillable="true" ma:displayName="Last Shared By User" ma:description="" ma:internalName="LastSharedByUser" ma:readOnly="true">
      <xsd:simpleType>
        <xsd:restriction base="dms:Note">
          <xsd:maxLength value="255"/>
        </xsd:restriction>
      </xsd:simpleType>
    </xsd:element>
    <xsd:element name="LastSharedByTime" ma:index="11" nillable="true" ma:displayName="Last Shared By Time" ma:description="" ma:format="DateTime" ma:internalName="LastSharedByTime" ma:readOnly="true">
      <xsd:simpleType>
        <xsd:restriction base="dms:DateTim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fa16e15-5bc4-494e-9e07-ff4215f1491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2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3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4" nillable="true" ma:displayName="MediaServiceAutoTags" ma:description="" ma:internalName="MediaServiceAutoTags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7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8D0C1E8-D6BF-430B-96D6-F9E293D5EA7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79DAF00-5602-428F-971F-3D8E31B1F227}">
  <ds:schemaRefs>
    <ds:schemaRef ds:uri="http://schemas.microsoft.com/office/2006/documentManagement/types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a0bace2b-bfd0-4f27-a7ad-e69cdaf9e3c9"/>
    <ds:schemaRef ds:uri="http://purl.org/dc/elements/1.1/"/>
    <ds:schemaRef ds:uri="http://schemas.microsoft.com/office/2006/metadata/properties"/>
    <ds:schemaRef ds:uri="ffa16e15-5bc4-494e-9e07-ff4215f1491a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9B8F74BF-0288-4FE1-94F0-142593454FA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0bace2b-bfd0-4f27-a7ad-e69cdaf9e3c9"/>
    <ds:schemaRef ds:uri="ffa16e15-5bc4-494e-9e07-ff4215f1491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TP Powerpoint Template-2017-4x3</Template>
  <TotalTime>39</TotalTime>
  <Words>369</Words>
  <Application>Microsoft Office PowerPoint</Application>
  <PresentationFormat>On-screen Show (4:3)</PresentationFormat>
  <Paragraphs>54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Calibri</vt:lpstr>
      <vt:lpstr>Minion Pro</vt:lpstr>
      <vt:lpstr>Trebuchet MS</vt:lpstr>
      <vt:lpstr>Wingdings</vt:lpstr>
      <vt:lpstr>Matua Raki Powerpoint Template</vt:lpstr>
      <vt:lpstr>What are your best hopes from our talking together?</vt:lpstr>
      <vt:lpstr>Preferred future, not problem past.</vt:lpstr>
      <vt:lpstr>Why solution focused brief therapy?</vt:lpstr>
      <vt:lpstr>Solution focused language use.</vt:lpstr>
      <vt:lpstr>A comparison of openings (not ‘wrong’ or right, just different); and, I don’t know every opening question in 400+ therapies!</vt:lpstr>
      <vt:lpstr>Break down the question</vt:lpstr>
      <vt:lpstr>Back to slide 5 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are your best hopes from our talking together?</dc:title>
  <dc:creator>Paul Hanton</dc:creator>
  <cp:lastModifiedBy>Paul Hanton</cp:lastModifiedBy>
  <cp:revision>19</cp:revision>
  <dcterms:created xsi:type="dcterms:W3CDTF">2018-09-04T00:24:26Z</dcterms:created>
  <dcterms:modified xsi:type="dcterms:W3CDTF">2018-10-28T19:50:37Z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0x010100464816F9A62A0648B3D5D2686A671E8F</vt:lpwstr>
  </property>
</Properties>
</file>

<file path=docProps/thumbnail.jpeg>
</file>