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62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21"/>
  </p:normalViewPr>
  <p:slideViewPr>
    <p:cSldViewPr snapToGrid="0" snapToObjects="1">
      <p:cViewPr varScale="1">
        <p:scale>
          <a:sx n="91" d="100"/>
          <a:sy n="91" d="100"/>
        </p:scale>
        <p:origin x="8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10/30/18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10/30/18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10/30/18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10/30/18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10/30/18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10/30/18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10/30/18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10/30/18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10/30/18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10/30/18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10/30/18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10/30/18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10/30/18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10/30/18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10/30/18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10/30/18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10/30/18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10/30/18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Yoga Education in Prisons Trust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10" y="2659770"/>
            <a:ext cx="4221415" cy="3416300"/>
          </a:xfrm>
        </p:spPr>
      </p:pic>
      <p:sp>
        <p:nvSpPr>
          <p:cNvPr id="5" name="TextBox 4"/>
          <p:cNvSpPr txBox="1"/>
          <p:nvPr/>
        </p:nvSpPr>
        <p:spPr>
          <a:xfrm>
            <a:off x="6091311" y="2644726"/>
            <a:ext cx="51206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b="1" dirty="0" smtClean="0"/>
              <a:t>Charitable trust founded in 2009</a:t>
            </a:r>
          </a:p>
          <a:p>
            <a:pPr marL="285750" indent="-285750">
              <a:buFont typeface="Arial" charset="0"/>
              <a:buChar char="•"/>
            </a:pPr>
            <a:endParaRPr lang="en-US" b="1" dirty="0" smtClean="0"/>
          </a:p>
          <a:p>
            <a:pPr marL="285750" indent="-285750">
              <a:buFont typeface="Arial" charset="0"/>
              <a:buChar char="•"/>
            </a:pPr>
            <a:r>
              <a:rPr lang="en-US" b="1" dirty="0" smtClean="0"/>
              <a:t>25-30 affiliated teachers working in most NZ prisons, including 4 DTUs and other specialist units</a:t>
            </a:r>
          </a:p>
          <a:p>
            <a:pPr marL="285750" indent="-285750">
              <a:buFont typeface="Arial" charset="0"/>
              <a:buChar char="•"/>
            </a:pPr>
            <a:endParaRPr lang="en-US" b="1" dirty="0" smtClean="0"/>
          </a:p>
          <a:p>
            <a:pPr marL="285750" indent="-285750">
              <a:buFont typeface="Arial" charset="0"/>
              <a:buChar char="•"/>
            </a:pPr>
            <a:r>
              <a:rPr lang="en-US" b="1" dirty="0" smtClean="0"/>
              <a:t>Teaching trauma-informed yoga and mindfulness practices</a:t>
            </a:r>
          </a:p>
          <a:p>
            <a:pPr marL="285750" indent="-285750">
              <a:buFont typeface="Arial" charset="0"/>
              <a:buChar char="•"/>
            </a:pPr>
            <a:endParaRPr lang="en-US" b="1" dirty="0" smtClean="0"/>
          </a:p>
          <a:p>
            <a:pPr marL="285750" indent="-285750">
              <a:buFont typeface="Arial" charset="0"/>
              <a:buChar char="•"/>
            </a:pPr>
            <a:r>
              <a:rPr lang="en-US" b="1" dirty="0" smtClean="0"/>
              <a:t>Correspondence course</a:t>
            </a:r>
          </a:p>
          <a:p>
            <a:pPr marL="285750" indent="-285750">
              <a:buFont typeface="Arial" charset="0"/>
              <a:buChar char="•"/>
            </a:pPr>
            <a:endParaRPr lang="en-US" b="1" dirty="0" smtClean="0"/>
          </a:p>
          <a:p>
            <a:pPr marL="285750" indent="-285750">
              <a:buFont typeface="Arial" charset="0"/>
              <a:buChar char="•"/>
            </a:pPr>
            <a:r>
              <a:rPr lang="en-US" b="1" dirty="0" smtClean="0"/>
              <a:t>Peer instructor course</a:t>
            </a:r>
          </a:p>
          <a:p>
            <a:pPr marL="285750" indent="-285750">
              <a:buFont typeface="Arial" charset="0"/>
              <a:buChar char="•"/>
            </a:pPr>
            <a:endParaRPr lang="en-US" b="1" dirty="0"/>
          </a:p>
          <a:p>
            <a:pPr marL="285750" indent="-285750">
              <a:buFont typeface="Arial" charset="0"/>
              <a:buChar char="•"/>
            </a:pPr>
            <a:r>
              <a:rPr lang="en-US" b="1" dirty="0" err="1" smtClean="0"/>
              <a:t>www.yogainprisonstrust.org</a:t>
            </a:r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317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Prison: where mental distress collides with social harm and toxic shame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Nearly all (91%) prisoners had a lifetime diagnosis of a mental health or substance use disorder and 62% had this diagnosis in the past 12-months. </a:t>
            </a:r>
            <a:endParaRPr lang="en-US" dirty="0" smtClean="0"/>
          </a:p>
          <a:p>
            <a:r>
              <a:rPr lang="en-US" dirty="0"/>
              <a:t>Female prisoners were significantly more likely to have a 12-month diagnosis of any mental disorder than male prisoners (75% compared to 61%).</a:t>
            </a:r>
            <a:endParaRPr lang="en-US" dirty="0" smtClean="0"/>
          </a:p>
          <a:p>
            <a:r>
              <a:rPr lang="en-US" dirty="0"/>
              <a:t>52 percent of female prisoners, and 22 percent of male prisoners have a lifetime diagnosis of Post-Traumatic Stress </a:t>
            </a:r>
            <a:r>
              <a:rPr lang="en-US" dirty="0" smtClean="0"/>
              <a:t>Disorder</a:t>
            </a:r>
          </a:p>
          <a:p>
            <a:r>
              <a:rPr lang="en-US" dirty="0"/>
              <a:t>The lifetime prevalence of </a:t>
            </a:r>
            <a:r>
              <a:rPr lang="en-US" dirty="0" err="1"/>
              <a:t>generalised</a:t>
            </a:r>
            <a:r>
              <a:rPr lang="en-US" dirty="0"/>
              <a:t> anxiety disorder was just over 1% in the 1999 prisoner mental health study which had increased to nearly 9% in </a:t>
            </a:r>
            <a:r>
              <a:rPr lang="en-US" dirty="0" smtClean="0"/>
              <a:t>2015</a:t>
            </a:r>
          </a:p>
          <a:p>
            <a:r>
              <a:rPr lang="en-US" dirty="0"/>
              <a:t>Source: </a:t>
            </a:r>
            <a:r>
              <a:rPr lang="en-US" i="1" dirty="0"/>
              <a:t>Comorbid substance use disorders and mental health disorders among New Zealand prisoners </a:t>
            </a:r>
            <a:r>
              <a:rPr lang="en-US" i="1" dirty="0" smtClean="0"/>
              <a:t>(</a:t>
            </a:r>
            <a:r>
              <a:rPr lang="en-US" dirty="0" err="1" smtClean="0"/>
              <a:t>Indig</a:t>
            </a:r>
            <a:r>
              <a:rPr lang="en-US" dirty="0" smtClean="0"/>
              <a:t>, Gear and Wilhelm, June 2016)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801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smtClean="0"/>
              <a:t>yoga in prison?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Physical, emotional and spiritual benefits (sleep, </a:t>
            </a:r>
            <a:r>
              <a:rPr lang="en-US" dirty="0" smtClean="0"/>
              <a:t>calming anxiety</a:t>
            </a:r>
            <a:r>
              <a:rPr lang="en-US" dirty="0" smtClean="0"/>
              <a:t>, </a:t>
            </a:r>
            <a:r>
              <a:rPr lang="en-US" dirty="0" smtClean="0"/>
              <a:t>building positive </a:t>
            </a:r>
            <a:r>
              <a:rPr lang="en-US" dirty="0" smtClean="0"/>
              <a:t>affect, </a:t>
            </a:r>
            <a:r>
              <a:rPr lang="en-US" dirty="0" smtClean="0"/>
              <a:t>reducing pain</a:t>
            </a:r>
            <a:r>
              <a:rPr lang="en-US" dirty="0" smtClean="0"/>
              <a:t>)</a:t>
            </a:r>
          </a:p>
          <a:p>
            <a:r>
              <a:rPr lang="en-US" dirty="0" smtClean="0"/>
              <a:t>A potential role in healing trauma (Bessel Van Der </a:t>
            </a:r>
            <a:r>
              <a:rPr lang="en-US" dirty="0" err="1" smtClean="0"/>
              <a:t>Kolk</a:t>
            </a:r>
            <a:r>
              <a:rPr lang="en-US" dirty="0" smtClean="0"/>
              <a:t>, </a:t>
            </a:r>
            <a:r>
              <a:rPr lang="en-US" i="1" dirty="0" smtClean="0"/>
              <a:t>The Body Keeps Score</a:t>
            </a:r>
            <a:r>
              <a:rPr lang="en-US" dirty="0" smtClean="0"/>
              <a:t>)</a:t>
            </a:r>
          </a:p>
          <a:p>
            <a:r>
              <a:rPr lang="en-US" dirty="0" smtClean="0"/>
              <a:t>Can counter the toxic institutional environment and create a safe, sacred space (the class) in which participants re-establish a friendly relationship with the </a:t>
            </a:r>
            <a:r>
              <a:rPr lang="en-US" dirty="0" smtClean="0"/>
              <a:t>body (making it a safe sacred space)</a:t>
            </a:r>
            <a:endParaRPr lang="en-US" dirty="0" smtClean="0"/>
          </a:p>
          <a:p>
            <a:r>
              <a:rPr lang="en-US" dirty="0" smtClean="0"/>
              <a:t>Natural, non-verbal, way </a:t>
            </a:r>
            <a:r>
              <a:rPr lang="en-US" dirty="0" smtClean="0"/>
              <a:t>of teaching skills of </a:t>
            </a:r>
            <a:r>
              <a:rPr lang="en-US" dirty="0" smtClean="0"/>
              <a:t>self-calming</a:t>
            </a:r>
          </a:p>
          <a:p>
            <a:r>
              <a:rPr lang="en-US" dirty="0" smtClean="0"/>
              <a:t>“Hurt people hurt people; healed people heal people”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59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Yoga in four easy steps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2000" b="1" dirty="0" smtClean="0"/>
              <a:t>Find the shape </a:t>
            </a:r>
            <a:r>
              <a:rPr lang="en-US" sz="2000" b="1" smtClean="0"/>
              <a:t>with your body</a:t>
            </a:r>
            <a:endParaRPr lang="en-US" sz="2000" b="1" dirty="0" smtClean="0"/>
          </a:p>
          <a:p>
            <a:pPr>
              <a:buFont typeface="+mj-lt"/>
              <a:buAutoNum type="arabicPeriod"/>
            </a:pPr>
            <a:endParaRPr lang="en-US" sz="2000" b="1" dirty="0" smtClean="0"/>
          </a:p>
          <a:p>
            <a:pPr>
              <a:buFont typeface="+mj-lt"/>
              <a:buAutoNum type="arabicPeriod"/>
            </a:pPr>
            <a:r>
              <a:rPr lang="en-US" sz="2000" b="1" dirty="0" smtClean="0"/>
              <a:t>Engage specific muscles (and disengage others) to </a:t>
            </a:r>
            <a:r>
              <a:rPr lang="en-US" sz="2000" b="1" dirty="0" err="1" smtClean="0"/>
              <a:t>stabilise</a:t>
            </a:r>
            <a:r>
              <a:rPr lang="en-US" sz="2000" b="1" dirty="0" smtClean="0"/>
              <a:t> the joints and the spine</a:t>
            </a:r>
          </a:p>
          <a:p>
            <a:pPr>
              <a:buFont typeface="+mj-lt"/>
              <a:buAutoNum type="arabicPeriod"/>
            </a:pPr>
            <a:endParaRPr lang="en-US" sz="2000" b="1" dirty="0" smtClean="0"/>
          </a:p>
          <a:p>
            <a:pPr>
              <a:buFont typeface="+mj-lt"/>
              <a:buAutoNum type="arabicPeriod"/>
            </a:pPr>
            <a:r>
              <a:rPr lang="en-US" sz="2000" b="1" dirty="0" smtClean="0"/>
              <a:t>Breathe steadily (through the nostrils)</a:t>
            </a:r>
          </a:p>
          <a:p>
            <a:pPr>
              <a:buFont typeface="+mj-lt"/>
              <a:buAutoNum type="arabicPeriod"/>
            </a:pPr>
            <a:endParaRPr lang="en-US" sz="2000" b="1" dirty="0" smtClean="0"/>
          </a:p>
          <a:p>
            <a:pPr>
              <a:buFont typeface="+mj-lt"/>
              <a:buAutoNum type="arabicPeriod"/>
            </a:pPr>
            <a:r>
              <a:rPr lang="en-US" sz="2000" b="1" dirty="0" smtClean="0"/>
              <a:t>Stay and play, and play with staying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054516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7719</TotalTime>
  <Words>314</Words>
  <Application>Microsoft Macintosh PowerPoint</Application>
  <PresentationFormat>Widescreen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Century Gothic</vt:lpstr>
      <vt:lpstr>Wingdings 3</vt:lpstr>
      <vt:lpstr>Arial</vt:lpstr>
      <vt:lpstr>Ion Boardroom</vt:lpstr>
      <vt:lpstr>Yoga Education in Prisons Trust</vt:lpstr>
      <vt:lpstr>Prison: where mental distress collides with social harm and toxic shame</vt:lpstr>
      <vt:lpstr>Why yoga in prison?</vt:lpstr>
      <vt:lpstr>Yoga in four easy steps 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Sinclair</dc:creator>
  <cp:lastModifiedBy>John Sinclair</cp:lastModifiedBy>
  <cp:revision>25</cp:revision>
  <cp:lastPrinted>2018-10-29T23:46:51Z</cp:lastPrinted>
  <dcterms:created xsi:type="dcterms:W3CDTF">2018-10-18T00:27:31Z</dcterms:created>
  <dcterms:modified xsi:type="dcterms:W3CDTF">2018-10-30T00:06:38Z</dcterms:modified>
</cp:coreProperties>
</file>