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3"/>
  </p:notesMasterIdLst>
  <p:handoutMasterIdLst>
    <p:handoutMasterId r:id="rId24"/>
  </p:handoutMasterIdLst>
  <p:sldIdLst>
    <p:sldId id="300" r:id="rId5"/>
    <p:sldId id="301" r:id="rId6"/>
    <p:sldId id="302" r:id="rId7"/>
    <p:sldId id="283" r:id="rId8"/>
    <p:sldId id="294" r:id="rId9"/>
    <p:sldId id="297" r:id="rId10"/>
    <p:sldId id="303" r:id="rId11"/>
    <p:sldId id="305" r:id="rId12"/>
    <p:sldId id="306" r:id="rId13"/>
    <p:sldId id="290" r:id="rId14"/>
    <p:sldId id="291" r:id="rId15"/>
    <p:sldId id="292" r:id="rId16"/>
    <p:sldId id="312" r:id="rId17"/>
    <p:sldId id="307" r:id="rId18"/>
    <p:sldId id="308" r:id="rId19"/>
    <p:sldId id="310" r:id="rId20"/>
    <p:sldId id="286" r:id="rId21"/>
    <p:sldId id="277" r:id="rId22"/>
  </p:sldIdLst>
  <p:sldSz cx="9144000" cy="5143500" type="screen16x9"/>
  <p:notesSz cx="6807200" cy="9939338"/>
  <p:defaultTextStyle>
    <a:defPPr>
      <a:defRPr lang="en-US"/>
    </a:defPPr>
    <a:lvl1pPr algn="l" defTabSz="457200" rtl="0" fontAlgn="base">
      <a:spcBef>
        <a:spcPct val="0"/>
      </a:spcBef>
      <a:spcAft>
        <a:spcPct val="0"/>
      </a:spcAft>
      <a:defRPr kern="1200">
        <a:solidFill>
          <a:schemeClr val="tx1"/>
        </a:solidFill>
        <a:latin typeface="Calibri" pitchFamily="34" charset="0"/>
        <a:ea typeface="ＭＳ Ｐゴシック"/>
        <a:cs typeface="ＭＳ Ｐゴシック"/>
      </a:defRPr>
    </a:lvl1pPr>
    <a:lvl2pPr marL="457200" algn="l" defTabSz="457200" rtl="0" fontAlgn="base">
      <a:spcBef>
        <a:spcPct val="0"/>
      </a:spcBef>
      <a:spcAft>
        <a:spcPct val="0"/>
      </a:spcAft>
      <a:defRPr kern="1200">
        <a:solidFill>
          <a:schemeClr val="tx1"/>
        </a:solidFill>
        <a:latin typeface="Calibri" pitchFamily="34" charset="0"/>
        <a:ea typeface="ＭＳ Ｐゴシック"/>
        <a:cs typeface="ＭＳ Ｐゴシック"/>
      </a:defRPr>
    </a:lvl2pPr>
    <a:lvl3pPr marL="914400" algn="l" defTabSz="457200" rtl="0" fontAlgn="base">
      <a:spcBef>
        <a:spcPct val="0"/>
      </a:spcBef>
      <a:spcAft>
        <a:spcPct val="0"/>
      </a:spcAft>
      <a:defRPr kern="1200">
        <a:solidFill>
          <a:schemeClr val="tx1"/>
        </a:solidFill>
        <a:latin typeface="Calibri" pitchFamily="34" charset="0"/>
        <a:ea typeface="ＭＳ Ｐゴシック"/>
        <a:cs typeface="ＭＳ Ｐゴシック"/>
      </a:defRPr>
    </a:lvl3pPr>
    <a:lvl4pPr marL="1371600" algn="l" defTabSz="457200" rtl="0" fontAlgn="base">
      <a:spcBef>
        <a:spcPct val="0"/>
      </a:spcBef>
      <a:spcAft>
        <a:spcPct val="0"/>
      </a:spcAft>
      <a:defRPr kern="1200">
        <a:solidFill>
          <a:schemeClr val="tx1"/>
        </a:solidFill>
        <a:latin typeface="Calibri" pitchFamily="34" charset="0"/>
        <a:ea typeface="ＭＳ Ｐゴシック"/>
        <a:cs typeface="ＭＳ Ｐゴシック"/>
      </a:defRPr>
    </a:lvl4pPr>
    <a:lvl5pPr marL="1828800" algn="l" defTabSz="457200" rtl="0" fontAlgn="base">
      <a:spcBef>
        <a:spcPct val="0"/>
      </a:spcBef>
      <a:spcAft>
        <a:spcPct val="0"/>
      </a:spcAft>
      <a:defRPr kern="1200">
        <a:solidFill>
          <a:schemeClr val="tx1"/>
        </a:solidFill>
        <a:latin typeface="Calibri" pitchFamily="34" charset="0"/>
        <a:ea typeface="ＭＳ Ｐゴシック"/>
        <a:cs typeface="ＭＳ Ｐゴシック"/>
      </a:defRPr>
    </a:lvl5pPr>
    <a:lvl6pPr marL="2286000" algn="l" defTabSz="914400" rtl="0" eaLnBrk="1" latinLnBrk="0" hangingPunct="1">
      <a:defRPr kern="1200">
        <a:solidFill>
          <a:schemeClr val="tx1"/>
        </a:solidFill>
        <a:latin typeface="Calibri" pitchFamily="34" charset="0"/>
        <a:ea typeface="ＭＳ Ｐゴシック"/>
        <a:cs typeface="ＭＳ Ｐゴシック"/>
      </a:defRPr>
    </a:lvl6pPr>
    <a:lvl7pPr marL="2743200" algn="l" defTabSz="914400" rtl="0" eaLnBrk="1" latinLnBrk="0" hangingPunct="1">
      <a:defRPr kern="1200">
        <a:solidFill>
          <a:schemeClr val="tx1"/>
        </a:solidFill>
        <a:latin typeface="Calibri" pitchFamily="34" charset="0"/>
        <a:ea typeface="ＭＳ Ｐゴシック"/>
        <a:cs typeface="ＭＳ Ｐゴシック"/>
      </a:defRPr>
    </a:lvl7pPr>
    <a:lvl8pPr marL="3200400" algn="l" defTabSz="914400" rtl="0" eaLnBrk="1" latinLnBrk="0" hangingPunct="1">
      <a:defRPr kern="1200">
        <a:solidFill>
          <a:schemeClr val="tx1"/>
        </a:solidFill>
        <a:latin typeface="Calibri" pitchFamily="34" charset="0"/>
        <a:ea typeface="ＭＳ Ｐゴシック"/>
        <a:cs typeface="ＭＳ Ｐゴシック"/>
      </a:defRPr>
    </a:lvl8pPr>
    <a:lvl9pPr marL="3657600" algn="l" defTabSz="914400" rtl="0" eaLnBrk="1" latinLnBrk="0" hangingPunct="1">
      <a:defRPr kern="1200">
        <a:solidFill>
          <a:schemeClr val="tx1"/>
        </a:solidFill>
        <a:latin typeface="Calibri" pitchFamily="34" charset="0"/>
        <a:ea typeface="ＭＳ Ｐゴシック"/>
        <a:cs typeface="ＭＳ Ｐゴシック"/>
      </a:defRPr>
    </a:lvl9pPr>
  </p:defaultTextStyle>
  <p:extLst>
    <p:ext uri="{EFAFB233-063F-42B5-8137-9DF3F51BA10A}">
      <p15:sldGuideLst xmlns:p15="http://schemas.microsoft.com/office/powerpoint/2012/main">
        <p15:guide id="1" orient="horz" pos="1386">
          <p15:clr>
            <a:srgbClr val="A4A3A4"/>
          </p15:clr>
        </p15:guide>
        <p15:guide id="2" pos="2880">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2525"/>
    <a:srgbClr val="EFA82F"/>
    <a:srgbClr val="575241"/>
    <a:srgbClr val="000000"/>
    <a:srgbClr val="FF0000"/>
    <a:srgbClr val="EBE600"/>
    <a:srgbClr val="A5CD00"/>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9009" autoAdjust="0"/>
    <p:restoredTop sz="77257" autoAdjust="0"/>
  </p:normalViewPr>
  <p:slideViewPr>
    <p:cSldViewPr snapToGrid="0" snapToObjects="1">
      <p:cViewPr varScale="1">
        <p:scale>
          <a:sx n="74" d="100"/>
          <a:sy n="74" d="100"/>
        </p:scale>
        <p:origin x="300" y="72"/>
      </p:cViewPr>
      <p:guideLst>
        <p:guide orient="horz" pos="1386"/>
        <p:guide pos="2880"/>
      </p:guideLst>
    </p:cSldViewPr>
  </p:slideViewPr>
  <p:notesTextViewPr>
    <p:cViewPr>
      <p:scale>
        <a:sx n="100" d="100"/>
        <a:sy n="100" d="100"/>
      </p:scale>
      <p:origin x="0" y="0"/>
    </p:cViewPr>
  </p:notesTextViewPr>
  <p:notesViewPr>
    <p:cSldViewPr snapToGrid="0" snapToObjects="1">
      <p:cViewPr varScale="1">
        <p:scale>
          <a:sx n="112" d="100"/>
          <a:sy n="112" d="100"/>
        </p:scale>
        <p:origin x="-5088" y="-96"/>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9990" cy="497969"/>
          </a:xfrm>
          <a:prstGeom prst="rect">
            <a:avLst/>
          </a:prstGeom>
        </p:spPr>
        <p:txBody>
          <a:bodyPr vert="horz" lIns="88340" tIns="44170" rIns="88340" bIns="44170" rtlCol="0"/>
          <a:lstStyle>
            <a:lvl1pPr algn="l">
              <a:defRPr sz="1200"/>
            </a:lvl1pPr>
          </a:lstStyle>
          <a:p>
            <a:endParaRPr lang="en-AU"/>
          </a:p>
        </p:txBody>
      </p:sp>
      <p:sp>
        <p:nvSpPr>
          <p:cNvPr id="3" name="Date Placeholder 2"/>
          <p:cNvSpPr>
            <a:spLocks noGrp="1"/>
          </p:cNvSpPr>
          <p:nvPr>
            <p:ph type="dt" sz="quarter" idx="1"/>
          </p:nvPr>
        </p:nvSpPr>
        <p:spPr>
          <a:xfrm>
            <a:off x="3855689" y="1"/>
            <a:ext cx="2949990" cy="497969"/>
          </a:xfrm>
          <a:prstGeom prst="rect">
            <a:avLst/>
          </a:prstGeom>
        </p:spPr>
        <p:txBody>
          <a:bodyPr vert="horz" lIns="88340" tIns="44170" rIns="88340" bIns="44170" rtlCol="0"/>
          <a:lstStyle>
            <a:lvl1pPr algn="r">
              <a:defRPr sz="1200"/>
            </a:lvl1pPr>
          </a:lstStyle>
          <a:p>
            <a:fld id="{9DB47058-4850-4705-A587-C556BC54E520}" type="datetimeFigureOut">
              <a:rPr lang="en-AU" smtClean="0"/>
              <a:t>8/11/2018</a:t>
            </a:fld>
            <a:endParaRPr lang="en-AU"/>
          </a:p>
        </p:txBody>
      </p:sp>
      <p:sp>
        <p:nvSpPr>
          <p:cNvPr id="4" name="Footer Placeholder 3"/>
          <p:cNvSpPr>
            <a:spLocks noGrp="1"/>
          </p:cNvSpPr>
          <p:nvPr>
            <p:ph type="ftr" sz="quarter" idx="2"/>
          </p:nvPr>
        </p:nvSpPr>
        <p:spPr>
          <a:xfrm>
            <a:off x="0" y="9441369"/>
            <a:ext cx="2949990" cy="497969"/>
          </a:xfrm>
          <a:prstGeom prst="rect">
            <a:avLst/>
          </a:prstGeom>
        </p:spPr>
        <p:txBody>
          <a:bodyPr vert="horz" lIns="88340" tIns="44170" rIns="88340" bIns="44170" rtlCol="0" anchor="b"/>
          <a:lstStyle>
            <a:lvl1pPr algn="l">
              <a:defRPr sz="1200"/>
            </a:lvl1pPr>
          </a:lstStyle>
          <a:p>
            <a:endParaRPr lang="en-AU"/>
          </a:p>
        </p:txBody>
      </p:sp>
      <p:sp>
        <p:nvSpPr>
          <p:cNvPr id="5" name="Slide Number Placeholder 4"/>
          <p:cNvSpPr>
            <a:spLocks noGrp="1"/>
          </p:cNvSpPr>
          <p:nvPr>
            <p:ph type="sldNum" sz="quarter" idx="3"/>
          </p:nvPr>
        </p:nvSpPr>
        <p:spPr>
          <a:xfrm>
            <a:off x="3855689" y="9441369"/>
            <a:ext cx="2949990" cy="497969"/>
          </a:xfrm>
          <a:prstGeom prst="rect">
            <a:avLst/>
          </a:prstGeom>
        </p:spPr>
        <p:txBody>
          <a:bodyPr vert="horz" lIns="88340" tIns="44170" rIns="88340" bIns="44170" rtlCol="0" anchor="b"/>
          <a:lstStyle>
            <a:lvl1pPr algn="r">
              <a:defRPr sz="1200"/>
            </a:lvl1pPr>
          </a:lstStyle>
          <a:p>
            <a:fld id="{3D8D475E-E9A8-4475-AA20-8D436598F32F}" type="slidenum">
              <a:rPr lang="en-AU" smtClean="0"/>
              <a:t>‹#›</a:t>
            </a:fld>
            <a:endParaRPr lang="en-AU"/>
          </a:p>
        </p:txBody>
      </p:sp>
    </p:spTree>
    <p:extLst>
      <p:ext uri="{BB962C8B-B14F-4D97-AF65-F5344CB8AC3E}">
        <p14:creationId xmlns:p14="http://schemas.microsoft.com/office/powerpoint/2010/main" val="21283579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9990" cy="496427"/>
          </a:xfrm>
          <a:prstGeom prst="rect">
            <a:avLst/>
          </a:prstGeom>
        </p:spPr>
        <p:txBody>
          <a:bodyPr vert="horz" lIns="95690" tIns="47845" rIns="95690" bIns="47845"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p:cNvSpPr>
            <a:spLocks noGrp="1"/>
          </p:cNvSpPr>
          <p:nvPr>
            <p:ph type="dt" idx="1"/>
          </p:nvPr>
        </p:nvSpPr>
        <p:spPr>
          <a:xfrm>
            <a:off x="3855689" y="1"/>
            <a:ext cx="2949990" cy="496427"/>
          </a:xfrm>
          <a:prstGeom prst="rect">
            <a:avLst/>
          </a:prstGeom>
        </p:spPr>
        <p:txBody>
          <a:bodyPr vert="horz" wrap="square" lIns="95690" tIns="47845" rIns="95690" bIns="47845" numCol="1" anchor="t" anchorCtr="0" compatLnSpc="1">
            <a:prstTxWarp prst="textNoShape">
              <a:avLst/>
            </a:prstTxWarp>
          </a:bodyPr>
          <a:lstStyle>
            <a:lvl1pPr algn="r" eaLnBrk="1" hangingPunct="1">
              <a:defRPr sz="1300">
                <a:ea typeface="ＭＳ Ｐゴシック" panose="020B0600070205080204" pitchFamily="34" charset="-128"/>
                <a:cs typeface="+mn-cs"/>
              </a:defRPr>
            </a:lvl1pPr>
          </a:lstStyle>
          <a:p>
            <a:pPr>
              <a:defRPr/>
            </a:pPr>
            <a:fld id="{D8F4FA73-E071-4740-912E-C70D7BFEB18C}" type="datetime1">
              <a:rPr lang="en-US"/>
              <a:pPr>
                <a:defRPr/>
              </a:pPr>
              <a:t>11/8/2018</a:t>
            </a:fld>
            <a:endParaRPr lang="en-US"/>
          </a:p>
        </p:txBody>
      </p:sp>
      <p:sp>
        <p:nvSpPr>
          <p:cNvPr id="4" name="Slide Image Placeholder 3"/>
          <p:cNvSpPr>
            <a:spLocks noGrp="1" noRot="1" noChangeAspect="1"/>
          </p:cNvSpPr>
          <p:nvPr>
            <p:ph type="sldImg" idx="2"/>
          </p:nvPr>
        </p:nvSpPr>
        <p:spPr>
          <a:xfrm>
            <a:off x="92075" y="746125"/>
            <a:ext cx="6623050" cy="3725863"/>
          </a:xfrm>
          <a:prstGeom prst="rect">
            <a:avLst/>
          </a:prstGeom>
          <a:noFill/>
          <a:ln w="12700">
            <a:solidFill>
              <a:prstClr val="black"/>
            </a:solidFill>
          </a:ln>
        </p:spPr>
        <p:txBody>
          <a:bodyPr vert="horz" lIns="95690" tIns="47845" rIns="95690" bIns="47845" rtlCol="0" anchor="ctr"/>
          <a:lstStyle/>
          <a:p>
            <a:pPr lvl="0"/>
            <a:endParaRPr lang="en-US" noProof="0"/>
          </a:p>
        </p:txBody>
      </p:sp>
      <p:sp>
        <p:nvSpPr>
          <p:cNvPr id="5" name="Notes Placeholder 4"/>
          <p:cNvSpPr>
            <a:spLocks noGrp="1"/>
          </p:cNvSpPr>
          <p:nvPr>
            <p:ph type="body" sz="quarter" idx="3"/>
          </p:nvPr>
        </p:nvSpPr>
        <p:spPr>
          <a:xfrm>
            <a:off x="680416" y="4720684"/>
            <a:ext cx="5446369" cy="4472471"/>
          </a:xfrm>
          <a:prstGeom prst="rect">
            <a:avLst/>
          </a:prstGeom>
        </p:spPr>
        <p:txBody>
          <a:bodyPr vert="horz" lIns="95690" tIns="47845" rIns="95690" bIns="47845"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41369"/>
            <a:ext cx="2949990" cy="496427"/>
          </a:xfrm>
          <a:prstGeom prst="rect">
            <a:avLst/>
          </a:prstGeom>
        </p:spPr>
        <p:txBody>
          <a:bodyPr vert="horz" lIns="95690" tIns="47845" rIns="95690" bIns="47845"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55689" y="9441369"/>
            <a:ext cx="2949990" cy="496427"/>
          </a:xfrm>
          <a:prstGeom prst="rect">
            <a:avLst/>
          </a:prstGeom>
        </p:spPr>
        <p:txBody>
          <a:bodyPr vert="horz" wrap="square" lIns="95690" tIns="47845" rIns="95690" bIns="47845" numCol="1" anchor="b" anchorCtr="0" compatLnSpc="1">
            <a:prstTxWarp prst="textNoShape">
              <a:avLst/>
            </a:prstTxWarp>
          </a:bodyPr>
          <a:lstStyle>
            <a:lvl1pPr algn="r" eaLnBrk="1" hangingPunct="1">
              <a:defRPr sz="1300">
                <a:ea typeface="ＭＳ Ｐゴシック" panose="020B0600070205080204" pitchFamily="34" charset="-128"/>
                <a:cs typeface="+mn-cs"/>
              </a:defRPr>
            </a:lvl1pPr>
          </a:lstStyle>
          <a:p>
            <a:pPr>
              <a:defRPr/>
            </a:pPr>
            <a:fld id="{717F1C08-9A6C-424B-8E94-8D26C2D49C59}" type="slidenum">
              <a:rPr lang="en-US"/>
              <a:pPr>
                <a:defRPr/>
              </a:pPr>
              <a:t>‹#›</a:t>
            </a:fld>
            <a:endParaRPr lang="en-US"/>
          </a:p>
        </p:txBody>
      </p:sp>
    </p:spTree>
    <p:extLst>
      <p:ext uri="{BB962C8B-B14F-4D97-AF65-F5344CB8AC3E}">
        <p14:creationId xmlns:p14="http://schemas.microsoft.com/office/powerpoint/2010/main" val="355944129"/>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717F1C08-9A6C-424B-8E94-8D26C2D49C59}" type="slidenum">
              <a:rPr lang="en-US" smtClean="0"/>
              <a:pPr>
                <a:defRPr/>
              </a:pPr>
              <a:t>2</a:t>
            </a:fld>
            <a:endParaRPr lang="en-US"/>
          </a:p>
        </p:txBody>
      </p:sp>
    </p:spTree>
    <p:extLst>
      <p:ext uri="{BB962C8B-B14F-4D97-AF65-F5344CB8AC3E}">
        <p14:creationId xmlns:p14="http://schemas.microsoft.com/office/powerpoint/2010/main" val="1276248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AU" sz="1200" kern="1200" dirty="0">
                <a:solidFill>
                  <a:schemeClr val="tx1"/>
                </a:solidFill>
                <a:effectLst/>
                <a:latin typeface="+mn-lt"/>
                <a:ea typeface="ＭＳ Ｐゴシック" charset="0"/>
                <a:cs typeface="ＭＳ Ｐゴシック" charset="0"/>
              </a:rPr>
              <a:t>Following the 2014 recommissioning process RFQ engaged Mental Health Executive Directors to align our services with the needs and priorities of the HHS.   These meetings then occurred periodically to review the arrangements that had been put in place. During one of these review meetings the Executive Director of Metro North Mental Health, Associate Professor Brett Emmerson, identified a priority around more intensive interim support being offered to clients to support their discharge from the acute Mental Health Unit and improve patient flow.</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AU" sz="1200" kern="1200" dirty="0">
              <a:solidFill>
                <a:schemeClr val="tx1"/>
              </a:solidFill>
              <a:effectLst/>
              <a:latin typeface="+mn-lt"/>
              <a:ea typeface="ＭＳ Ｐゴシック" charset="0"/>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AU" sz="1200" kern="1200" dirty="0">
              <a:solidFill>
                <a:schemeClr val="tx1"/>
              </a:solidFill>
              <a:effectLst/>
              <a:latin typeface="+mn-lt"/>
              <a:ea typeface="ＭＳ Ｐゴシック" charset="0"/>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AU" dirty="0"/>
              <a:t>high readmission rates, and improving</a:t>
            </a:r>
            <a:r>
              <a:rPr lang="en-AU" baseline="0" dirty="0"/>
              <a:t> 1:7 day follow up rates</a:t>
            </a:r>
            <a:endParaRPr lang="en-AU" dirty="0"/>
          </a:p>
          <a:p>
            <a:endParaRPr lang="en-AU" dirty="0"/>
          </a:p>
        </p:txBody>
      </p:sp>
      <p:sp>
        <p:nvSpPr>
          <p:cNvPr id="4" name="Slide Number Placeholder 3"/>
          <p:cNvSpPr>
            <a:spLocks noGrp="1"/>
          </p:cNvSpPr>
          <p:nvPr>
            <p:ph type="sldNum" sz="quarter" idx="10"/>
          </p:nvPr>
        </p:nvSpPr>
        <p:spPr/>
        <p:txBody>
          <a:bodyPr/>
          <a:lstStyle/>
          <a:p>
            <a:pPr>
              <a:defRPr/>
            </a:pPr>
            <a:fld id="{717F1C08-9A6C-424B-8E94-8D26C2D49C59}" type="slidenum">
              <a:rPr lang="en-US" smtClean="0"/>
              <a:pPr>
                <a:defRPr/>
              </a:pPr>
              <a:t>4</a:t>
            </a:fld>
            <a:endParaRPr lang="en-US"/>
          </a:p>
        </p:txBody>
      </p:sp>
    </p:spTree>
    <p:extLst>
      <p:ext uri="{BB962C8B-B14F-4D97-AF65-F5344CB8AC3E}">
        <p14:creationId xmlns:p14="http://schemas.microsoft.com/office/powerpoint/2010/main" val="42257152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717F1C08-9A6C-424B-8E94-8D26C2D49C59}" type="slidenum">
              <a:rPr lang="en-US" smtClean="0"/>
              <a:pPr>
                <a:defRPr/>
              </a:pPr>
              <a:t>5</a:t>
            </a:fld>
            <a:endParaRPr lang="en-US"/>
          </a:p>
        </p:txBody>
      </p:sp>
    </p:spTree>
    <p:extLst>
      <p:ext uri="{BB962C8B-B14F-4D97-AF65-F5344CB8AC3E}">
        <p14:creationId xmlns:p14="http://schemas.microsoft.com/office/powerpoint/2010/main" val="3473528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717F1C08-9A6C-424B-8E94-8D26C2D49C59}" type="slidenum">
              <a:rPr lang="en-US" smtClean="0"/>
              <a:pPr>
                <a:defRPr/>
              </a:pPr>
              <a:t>6</a:t>
            </a:fld>
            <a:endParaRPr lang="en-US"/>
          </a:p>
        </p:txBody>
      </p:sp>
    </p:spTree>
    <p:extLst>
      <p:ext uri="{BB962C8B-B14F-4D97-AF65-F5344CB8AC3E}">
        <p14:creationId xmlns:p14="http://schemas.microsoft.com/office/powerpoint/2010/main" val="6914990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marL="0" marR="0" lvl="0" indent="0" algn="r" defTabSz="457200" rtl="0" eaLnBrk="1" fontAlgn="base" latinLnBrk="0" hangingPunct="1">
              <a:lnSpc>
                <a:spcPct val="100000"/>
              </a:lnSpc>
              <a:spcBef>
                <a:spcPct val="0"/>
              </a:spcBef>
              <a:spcAft>
                <a:spcPct val="0"/>
              </a:spcAft>
              <a:buClrTx/>
              <a:buSzTx/>
              <a:buFontTx/>
              <a:buNone/>
              <a:tabLst/>
              <a:defRPr/>
            </a:pPr>
            <a:fld id="{717F1C08-9A6C-424B-8E94-8D26C2D49C59}" type="slidenum">
              <a:rPr kumimoji="0" lang="en-US" sz="1300" b="0" i="0" u="none" strike="noStrike" kern="1200" cap="none" spc="0" normalizeH="0" baseline="0" noProof="0" smtClean="0">
                <a:ln>
                  <a:noFill/>
                </a:ln>
                <a:solidFill>
                  <a:prstClr val="black"/>
                </a:solidFill>
                <a:effectLst/>
                <a:uLnTx/>
                <a:uFillTx/>
                <a:latin typeface="Calibri" pitchFamily="34" charset="0"/>
                <a:ea typeface="ＭＳ Ｐゴシック" panose="020B0600070205080204" pitchFamily="34" charset="-128"/>
                <a:cs typeface="+mn-cs"/>
              </a:rPr>
              <a:pPr marL="0" marR="0" lvl="0" indent="0" algn="r" defTabSz="457200" rtl="0" eaLnBrk="1" fontAlgn="base" latinLnBrk="0" hangingPunct="1">
                <a:lnSpc>
                  <a:spcPct val="100000"/>
                </a:lnSpc>
                <a:spcBef>
                  <a:spcPct val="0"/>
                </a:spcBef>
                <a:spcAft>
                  <a:spcPct val="0"/>
                </a:spcAft>
                <a:buClrTx/>
                <a:buSzTx/>
                <a:buFontTx/>
                <a:buNone/>
                <a:tabLst/>
                <a:defRPr/>
              </a:pPr>
              <a:t>8</a:t>
            </a:fld>
            <a:endParaRPr kumimoji="0" lang="en-US" sz="1300" b="0" i="0" u="none" strike="noStrike" kern="1200" cap="none" spc="0" normalizeH="0" baseline="0" noProof="0">
              <a:ln>
                <a:noFill/>
              </a:ln>
              <a:solidFill>
                <a:prstClr val="black"/>
              </a:solidFill>
              <a:effectLst/>
              <a:uLnTx/>
              <a:uFillTx/>
              <a:latin typeface="Calibri"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25172818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When asked to identify areas for improvements and strengths of the program, several themes emerged</a:t>
            </a:r>
          </a:p>
        </p:txBody>
      </p:sp>
      <p:sp>
        <p:nvSpPr>
          <p:cNvPr id="4" name="Slide Number Placeholder 3"/>
          <p:cNvSpPr>
            <a:spLocks noGrp="1"/>
          </p:cNvSpPr>
          <p:nvPr>
            <p:ph type="sldNum" sz="quarter" idx="10"/>
          </p:nvPr>
        </p:nvSpPr>
        <p:spPr/>
        <p:txBody>
          <a:bodyPr/>
          <a:lstStyle/>
          <a:p>
            <a:pPr>
              <a:defRPr/>
            </a:pPr>
            <a:fld id="{717F1C08-9A6C-424B-8E94-8D26C2D49C59}" type="slidenum">
              <a:rPr lang="en-US" smtClean="0"/>
              <a:pPr>
                <a:defRPr/>
              </a:pPr>
              <a:t>14</a:t>
            </a:fld>
            <a:endParaRPr lang="en-US"/>
          </a:p>
        </p:txBody>
      </p:sp>
    </p:spTree>
    <p:extLst>
      <p:ext uri="{BB962C8B-B14F-4D97-AF65-F5344CB8AC3E}">
        <p14:creationId xmlns:p14="http://schemas.microsoft.com/office/powerpoint/2010/main" val="1077834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717F1C08-9A6C-424B-8E94-8D26C2D49C59}" type="slidenum">
              <a:rPr lang="en-US" smtClean="0"/>
              <a:pPr>
                <a:defRPr/>
              </a:pPr>
              <a:t>17</a:t>
            </a:fld>
            <a:endParaRPr lang="en-US"/>
          </a:p>
        </p:txBody>
      </p:sp>
    </p:spTree>
    <p:extLst>
      <p:ext uri="{BB962C8B-B14F-4D97-AF65-F5344CB8AC3E}">
        <p14:creationId xmlns:p14="http://schemas.microsoft.com/office/powerpoint/2010/main" val="25889536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pPr>
              <a:defRPr/>
            </a:pPr>
            <a:fld id="{717F1C08-9A6C-424B-8E94-8D26C2D49C59}" type="slidenum">
              <a:rPr lang="en-US" smtClean="0"/>
              <a:pPr>
                <a:defRPr/>
              </a:pPr>
              <a:t>18</a:t>
            </a:fld>
            <a:endParaRPr lang="en-US"/>
          </a:p>
        </p:txBody>
      </p:sp>
    </p:spTree>
    <p:extLst>
      <p:ext uri="{BB962C8B-B14F-4D97-AF65-F5344CB8AC3E}">
        <p14:creationId xmlns:p14="http://schemas.microsoft.com/office/powerpoint/2010/main" val="11068833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818FE0CE-9ED1-4484-9A26-B4CD0CE84CD1}" type="datetime1">
              <a:rPr lang="en-US"/>
              <a:pPr>
                <a:defRPr/>
              </a:pPr>
              <a:t>11/8/2018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4105275"/>
            <a:ext cx="2133600" cy="9366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cs typeface="+mn-cs"/>
              </a:defRPr>
            </a:lvl1pPr>
          </a:lstStyle>
          <a:p>
            <a:pPr>
              <a:defRPr/>
            </a:pPr>
            <a:fld id="{EF712A4E-0FF2-4EE3-AC6F-7D329E6BA12E}" type="slidenum">
              <a:rPr lang="en-US"/>
              <a:pPr>
                <a:defRPr/>
              </a:pPr>
              <a:t>‹#›</a:t>
            </a:fld>
            <a:endParaRPr lang="en-US"/>
          </a:p>
        </p:txBody>
      </p:sp>
    </p:spTree>
  </p:cSld>
  <p:clrMapOvr>
    <a:masterClrMapping/>
  </p:clrMapOvr>
  <p:transition spd="slow"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85725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EDF4D6B-990F-417C-861C-03780A39E880}" type="datetime1">
              <a:rPr lang="en-US"/>
              <a:pPr>
                <a:defRPr/>
              </a:pPr>
              <a:t>11/8/2018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4105275"/>
            <a:ext cx="2133600" cy="9366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cs typeface="+mn-cs"/>
              </a:defRPr>
            </a:lvl1pPr>
          </a:lstStyle>
          <a:p>
            <a:pPr>
              <a:defRPr/>
            </a:pPr>
            <a:fld id="{BFDF3220-4CFA-49B0-A431-17DE30BF72C8}" type="slidenum">
              <a:rPr lang="en-US"/>
              <a:pPr>
                <a:defRPr/>
              </a:pPr>
              <a:t>‹#›</a:t>
            </a:fld>
            <a:endParaRPr lang="en-US"/>
          </a:p>
        </p:txBody>
      </p:sp>
    </p:spTree>
  </p:cSld>
  <p:clrMapOvr>
    <a:masterClrMapping/>
  </p:clrMapOvr>
  <p:transition spd="slow"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694DBF3-DC34-430E-AE44-36A779109F2A}" type="datetime1">
              <a:rPr lang="en-US"/>
              <a:pPr>
                <a:defRPr/>
              </a:pPr>
              <a:t>11/8/2018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4105275"/>
            <a:ext cx="2133600" cy="9366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cs typeface="+mn-cs"/>
              </a:defRPr>
            </a:lvl1pPr>
          </a:lstStyle>
          <a:p>
            <a:pPr>
              <a:defRPr/>
            </a:pPr>
            <a:fld id="{EDB92550-BA0D-4619-8B60-2F21AD78BC21}" type="slidenum">
              <a:rPr lang="en-US"/>
              <a:pPr>
                <a:defRPr/>
              </a:pPr>
              <a:t>‹#›</a:t>
            </a:fld>
            <a:endParaRPr lang="en-US"/>
          </a:p>
        </p:txBody>
      </p:sp>
    </p:spTree>
  </p:cSld>
  <p:clrMapOvr>
    <a:masterClrMapping/>
  </p:clrMapOvr>
  <p:transition spd="slow"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85725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CF8DDB3-3331-4D6E-96D9-F63C6522E83E}" type="datetime1">
              <a:rPr lang="en-US"/>
              <a:pPr>
                <a:defRPr/>
              </a:pPr>
              <a:t>11/8/2018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4105275"/>
            <a:ext cx="2133600" cy="9366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cs typeface="+mn-cs"/>
              </a:defRPr>
            </a:lvl1pPr>
          </a:lstStyle>
          <a:p>
            <a:pPr>
              <a:defRPr/>
            </a:pPr>
            <a:fld id="{C089D70F-F88B-4F80-ADBB-0C63E2935F81}" type="slidenum">
              <a:rPr lang="en-US"/>
              <a:pPr>
                <a:defRPr/>
              </a:pPr>
              <a:t>‹#›</a:t>
            </a:fld>
            <a:endParaRPr lang="en-US"/>
          </a:p>
        </p:txBody>
      </p:sp>
    </p:spTree>
  </p:cSld>
  <p:clrMapOvr>
    <a:masterClrMapping/>
  </p:clrMapOvr>
  <p:transition spd="slow"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9B5E88FF-EB5E-49AF-931A-66F6B63BD441}" type="datetime1">
              <a:rPr lang="en-US"/>
              <a:pPr>
                <a:defRPr/>
              </a:pPr>
              <a:t>11/8/2018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4105275"/>
            <a:ext cx="2133600" cy="9366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cs typeface="+mn-cs"/>
              </a:defRPr>
            </a:lvl1pPr>
          </a:lstStyle>
          <a:p>
            <a:pPr>
              <a:defRPr/>
            </a:pPr>
            <a:fld id="{976137A3-DE8A-4459-A1A0-1064B1CBA62A}" type="slidenum">
              <a:rPr lang="en-US"/>
              <a:pPr>
                <a:defRPr/>
              </a:pPr>
              <a:t>‹#›</a:t>
            </a:fld>
            <a:endParaRPr lang="en-US"/>
          </a:p>
        </p:txBody>
      </p:sp>
    </p:spTree>
  </p:cSld>
  <p:clrMapOvr>
    <a:masterClrMapping/>
  </p:clrMapOvr>
  <p:transition spd="slow"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85725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EC8B7EB3-3244-4B84-9899-DB2570F29C26}" type="datetime1">
              <a:rPr lang="en-US"/>
              <a:pPr>
                <a:defRPr/>
              </a:pPr>
              <a:t>11/8/2018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4105275"/>
            <a:ext cx="2133600" cy="9366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cs typeface="+mn-cs"/>
              </a:defRPr>
            </a:lvl1pPr>
          </a:lstStyle>
          <a:p>
            <a:pPr>
              <a:defRPr/>
            </a:pPr>
            <a:fld id="{A4857885-87A2-4D8B-B91E-90D7E8BC043C}" type="slidenum">
              <a:rPr lang="en-US"/>
              <a:pPr>
                <a:defRPr/>
              </a:pPr>
              <a:t>‹#›</a:t>
            </a:fld>
            <a:endParaRPr lang="en-US"/>
          </a:p>
        </p:txBody>
      </p:sp>
    </p:spTree>
  </p:cSld>
  <p:clrMapOvr>
    <a:masterClrMapping/>
  </p:clrMapOvr>
  <p:transition spd="slow"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EA42A7E1-2CFC-4A51-9679-AC1248D6B766}" type="datetime1">
              <a:rPr lang="en-US"/>
              <a:pPr>
                <a:defRPr/>
              </a:pPr>
              <a:t>11/8/2018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a:xfrm>
            <a:off x="6553200" y="4105275"/>
            <a:ext cx="2133600" cy="9366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cs typeface="+mn-cs"/>
              </a:defRPr>
            </a:lvl1pPr>
          </a:lstStyle>
          <a:p>
            <a:pPr>
              <a:defRPr/>
            </a:pPr>
            <a:fld id="{4540E3E6-3B73-463D-9BCA-0CF56917ED8D}" type="slidenum">
              <a:rPr lang="en-US"/>
              <a:pPr>
                <a:defRPr/>
              </a:pPr>
              <a:t>‹#›</a:t>
            </a:fld>
            <a:endParaRPr lang="en-US"/>
          </a:p>
        </p:txBody>
      </p:sp>
    </p:spTree>
  </p:cSld>
  <p:clrMapOvr>
    <a:masterClrMapping/>
  </p:clrMapOvr>
  <p:transition spd="slow"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857250"/>
          </a:xfrm>
          <a:prstGeom prst="rect">
            <a:avLst/>
          </a:prstGeom>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FCB211B2-C00C-49B8-B370-AD6014058319}" type="datetime1">
              <a:rPr lang="en-US"/>
              <a:pPr>
                <a:defRPr/>
              </a:pPr>
              <a:t>11/8/2018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a:xfrm>
            <a:off x="6553200" y="4105275"/>
            <a:ext cx="2133600" cy="9366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cs typeface="+mn-cs"/>
              </a:defRPr>
            </a:lvl1pPr>
          </a:lstStyle>
          <a:p>
            <a:pPr>
              <a:defRPr/>
            </a:pPr>
            <a:fld id="{1B11EACC-2877-495B-92E4-717AB873F2B0}" type="slidenum">
              <a:rPr lang="en-US"/>
              <a:pPr>
                <a:defRPr/>
              </a:pPr>
              <a:t>‹#›</a:t>
            </a:fld>
            <a:endParaRPr lang="en-US"/>
          </a:p>
        </p:txBody>
      </p:sp>
    </p:spTree>
  </p:cSld>
  <p:clrMapOvr>
    <a:masterClrMapping/>
  </p:clrMapOvr>
  <p:transition spd="slow"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5A5E626-4AC4-4DA7-84F1-FE763ED1D22E}" type="datetime1">
              <a:rPr lang="en-US"/>
              <a:pPr>
                <a:defRPr/>
              </a:pPr>
              <a:t>11/8/2018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a:xfrm>
            <a:off x="6553200" y="4105275"/>
            <a:ext cx="2133600" cy="9366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cs typeface="+mn-cs"/>
              </a:defRPr>
            </a:lvl1pPr>
          </a:lstStyle>
          <a:p>
            <a:pPr>
              <a:defRPr/>
            </a:pPr>
            <a:fld id="{58F4420E-C9E1-4FC7-8707-F6AC60A65FED}" type="slidenum">
              <a:rPr lang="en-US"/>
              <a:pPr>
                <a:defRPr/>
              </a:pPr>
              <a:t>‹#›</a:t>
            </a:fld>
            <a:endParaRPr lang="en-US"/>
          </a:p>
        </p:txBody>
      </p:sp>
    </p:spTree>
  </p:cSld>
  <p:clrMapOvr>
    <a:masterClrMapping/>
  </p:clrMapOvr>
  <p:transition spd="slow"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FA81533D-1A7C-4E26-BBB3-0E629ECF1059}" type="datetime1">
              <a:rPr lang="en-US"/>
              <a:pPr>
                <a:defRPr/>
              </a:pPr>
              <a:t>11/8/2018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4105275"/>
            <a:ext cx="2133600" cy="9366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cs typeface="+mn-cs"/>
              </a:defRPr>
            </a:lvl1pPr>
          </a:lstStyle>
          <a:p>
            <a:pPr>
              <a:defRPr/>
            </a:pPr>
            <a:fld id="{9B342E88-EACD-40A0-8900-8CD4D031E357}" type="slidenum">
              <a:rPr lang="en-US"/>
              <a:pPr>
                <a:defRPr/>
              </a:pPr>
              <a:t>‹#›</a:t>
            </a:fld>
            <a:endParaRPr lang="en-US"/>
          </a:p>
        </p:txBody>
      </p:sp>
    </p:spTree>
  </p:cSld>
  <p:clrMapOvr>
    <a:masterClrMapping/>
  </p:clrMapOvr>
  <p:transition spd="slow"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E66156D-B136-4CEC-9701-418720EC2B7B}" type="datetime1">
              <a:rPr lang="en-US"/>
              <a:pPr>
                <a:defRPr/>
              </a:pPr>
              <a:t>11/8/2018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4105275"/>
            <a:ext cx="2133600" cy="9366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cs typeface="+mn-cs"/>
              </a:defRPr>
            </a:lvl1pPr>
          </a:lstStyle>
          <a:p>
            <a:pPr>
              <a:defRPr/>
            </a:pPr>
            <a:fld id="{34269239-6076-47DA-A356-863663F6B1C8}" type="slidenum">
              <a:rPr lang="en-US"/>
              <a:pPr>
                <a:defRPr/>
              </a:pPr>
              <a:t>‹#›</a:t>
            </a:fld>
            <a:endParaRPr lang="en-US"/>
          </a:p>
        </p:txBody>
      </p:sp>
    </p:spTree>
  </p:cSld>
  <p:clrMapOvr>
    <a:masterClrMapping/>
  </p:clrMapOvr>
  <p:transition spd="slow"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ext Placeholder 2"/>
          <p:cNvSpPr>
            <a:spLocks noGrp="1"/>
          </p:cNvSpPr>
          <p:nvPr>
            <p:ph type="body" idx="1"/>
          </p:nvPr>
        </p:nvSpPr>
        <p:spPr bwMode="auto">
          <a:xfrm>
            <a:off x="457200" y="1200150"/>
            <a:ext cx="8229600" cy="3394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4637"/>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969696"/>
                </a:solidFill>
                <a:ea typeface="ＭＳ Ｐゴシック" panose="020B0600070205080204" pitchFamily="34" charset="-128"/>
                <a:cs typeface="+mn-cs"/>
              </a:defRPr>
            </a:lvl1pPr>
          </a:lstStyle>
          <a:p>
            <a:pPr>
              <a:defRPr/>
            </a:pPr>
            <a:fld id="{518171E2-E3A6-42E1-B7C5-C1612D7953C2}" type="datetime1">
              <a:rPr lang="en-US"/>
              <a:pPr>
                <a:defRPr/>
              </a:pPr>
              <a:t>11/8/2018</a:t>
            </a:fld>
            <a:endParaRPr lang="en-US"/>
          </a:p>
        </p:txBody>
      </p:sp>
      <p:sp>
        <p:nvSpPr>
          <p:cNvPr id="5" name="Footer Placeholder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grpSp>
        <p:nvGrpSpPr>
          <p:cNvPr id="1029" name="Group 6"/>
          <p:cNvGrpSpPr>
            <a:grpSpLocks/>
          </p:cNvGrpSpPr>
          <p:nvPr userDrawn="1"/>
        </p:nvGrpSpPr>
        <p:grpSpPr bwMode="auto">
          <a:xfrm>
            <a:off x="6624638" y="115888"/>
            <a:ext cx="2347912" cy="4837112"/>
            <a:chOff x="6623791" y="121232"/>
            <a:chExt cx="2348589" cy="4832177"/>
          </a:xfrm>
        </p:grpSpPr>
        <p:sp>
          <p:nvSpPr>
            <p:cNvPr id="8" name="Oval 7"/>
            <p:cNvSpPr/>
            <p:nvPr/>
          </p:nvSpPr>
          <p:spPr bwMode="auto">
            <a:xfrm>
              <a:off x="8565863" y="4731386"/>
              <a:ext cx="222314" cy="222023"/>
            </a:xfrm>
            <a:prstGeom prst="ellipse">
              <a:avLst/>
            </a:prstGeom>
            <a:solidFill>
              <a:srgbClr val="EFA82F"/>
            </a:solidFill>
            <a:ln w="3175" cmpd="sng">
              <a:noFill/>
              <a:prstDash val="soli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031" name="Picture 18" descr="01_Logo-1.png"/>
            <p:cNvPicPr>
              <a:picLocks noChangeAspect="1"/>
            </p:cNvPicPr>
            <p:nvPr/>
          </p:nvPicPr>
          <p:blipFill>
            <a:blip r:embed="rId14"/>
            <a:srcRect/>
            <a:stretch>
              <a:fillRect/>
            </a:stretch>
          </p:blipFill>
          <p:spPr bwMode="auto">
            <a:xfrm>
              <a:off x="8183438" y="121232"/>
              <a:ext cx="788942" cy="659278"/>
            </a:xfrm>
            <a:prstGeom prst="rect">
              <a:avLst/>
            </a:prstGeom>
            <a:noFill/>
            <a:ln w="9525">
              <a:noFill/>
              <a:miter lim="800000"/>
              <a:headEnd/>
              <a:tailEnd/>
            </a:ln>
          </p:spPr>
        </p:pic>
        <p:sp>
          <p:nvSpPr>
            <p:cNvPr id="10" name="Subtitle 2"/>
            <p:cNvSpPr txBox="1">
              <a:spLocks/>
            </p:cNvSpPr>
            <p:nvPr/>
          </p:nvSpPr>
          <p:spPr bwMode="auto">
            <a:xfrm>
              <a:off x="6623791" y="4780549"/>
              <a:ext cx="1942072" cy="171275"/>
            </a:xfrm>
            <a:prstGeom prst="rect">
              <a:avLst/>
            </a:prstGeom>
            <a:noFill/>
            <a:ln w="9525">
              <a:noFill/>
              <a:miter lim="800000"/>
              <a:headEnd/>
              <a:tailEnd/>
            </a:ln>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defRPr sz="2400">
                  <a:solidFill>
                    <a:schemeClr val="tx1"/>
                  </a:solidFill>
                  <a:latin typeface="Calibri" panose="020F0502020204030204" pitchFamily="34" charset="0"/>
                  <a:ea typeface="ＭＳ Ｐゴシック" panose="020B0600070205080204" pitchFamily="34" charset="-128"/>
                </a:defRPr>
              </a:lvl2pPr>
              <a:lvl3pPr eaLnBrk="0" hangingPunct="0">
                <a:defRPr sz="2400">
                  <a:solidFill>
                    <a:schemeClr val="tx1"/>
                  </a:solidFill>
                  <a:latin typeface="Calibri" panose="020F0502020204030204" pitchFamily="34" charset="0"/>
                  <a:ea typeface="ＭＳ Ｐゴシック" panose="020B0600070205080204" pitchFamily="34" charset="-128"/>
                </a:defRPr>
              </a:lvl3pPr>
              <a:lvl4pPr eaLnBrk="0" hangingPunct="0">
                <a:defRPr sz="2400">
                  <a:solidFill>
                    <a:schemeClr val="tx1"/>
                  </a:solidFill>
                  <a:latin typeface="Calibri" panose="020F0502020204030204" pitchFamily="34" charset="0"/>
                  <a:ea typeface="ＭＳ Ｐゴシック" panose="020B0600070205080204" pitchFamily="34" charset="-128"/>
                </a:defRPr>
              </a:lvl4pPr>
              <a:lvl5pPr eaLnBrk="0" hangingPunct="0">
                <a:defRPr sz="2400">
                  <a:solidFill>
                    <a:schemeClr val="tx1"/>
                  </a:solidFill>
                  <a:latin typeface="Calibri" panose="020F050202020403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r" eaLnBrk="1" hangingPunct="1">
                <a:lnSpc>
                  <a:spcPct val="60000"/>
                </a:lnSpc>
                <a:spcBef>
                  <a:spcPct val="20000"/>
                </a:spcBef>
                <a:buFont typeface="Arial" panose="020B0604020202020204" pitchFamily="34" charset="0"/>
                <a:buNone/>
                <a:defRPr/>
              </a:pPr>
              <a:r>
                <a:rPr lang="en-US" sz="800">
                  <a:solidFill>
                    <a:srgbClr val="B8B8B8"/>
                  </a:solidFill>
                  <a:latin typeface="Oswald Light" pitchFamily="-84" charset="0"/>
                  <a:cs typeface="+mn-cs"/>
                </a:rPr>
                <a:t>Richmond Fellowship Queensland</a:t>
              </a:r>
              <a:endParaRPr lang="en-US" sz="800" b="1">
                <a:solidFill>
                  <a:srgbClr val="B8B8B8"/>
                </a:solidFill>
                <a:latin typeface="Oswald Light" pitchFamily="-84" charset="0"/>
                <a:cs typeface="+mn-cs"/>
              </a:endParaRPr>
            </a:p>
          </p:txBody>
        </p:sp>
      </p:gr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ransition spd="slow" advClick="0"/>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Arial" pitchFamily="-103"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Arial" pitchFamily="-103"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Arial" pitchFamily="-103"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Arial" pitchFamily="-103"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ＭＳ Ｐゴシック"/>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ＭＳ Ｐゴシック"/>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ＭＳ Ｐゴシック"/>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hq@rfq.com.au" TargetMode="External"/><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2800" dirty="0">
                <a:solidFill>
                  <a:schemeClr val="accent6"/>
                </a:solidFill>
                <a:latin typeface="Arial Black" pitchFamily="34" charset="0"/>
                <a:ea typeface="ＭＳ Ｐゴシック"/>
                <a:cs typeface="ＭＳ Ｐゴシック"/>
              </a:rPr>
              <a:t>Richmond Fellowship Queensland</a:t>
            </a:r>
          </a:p>
        </p:txBody>
      </p:sp>
      <p:sp>
        <p:nvSpPr>
          <p:cNvPr id="3" name="Content Placeholder 2"/>
          <p:cNvSpPr>
            <a:spLocks noGrp="1"/>
          </p:cNvSpPr>
          <p:nvPr>
            <p:ph idx="1"/>
          </p:nvPr>
        </p:nvSpPr>
        <p:spPr/>
        <p:txBody>
          <a:bodyPr/>
          <a:lstStyle/>
          <a:p>
            <a:pPr marL="0" indent="0">
              <a:buNone/>
            </a:pPr>
            <a:r>
              <a:rPr lang="en-AU" dirty="0"/>
              <a:t>Hot off the Press!</a:t>
            </a:r>
          </a:p>
          <a:p>
            <a:pPr marL="0" indent="0">
              <a:buNone/>
            </a:pPr>
            <a:r>
              <a:rPr lang="en-AU" dirty="0"/>
              <a:t>RFQ Hospital to Home (H2H) Program</a:t>
            </a:r>
          </a:p>
          <a:p>
            <a:pPr marL="0" indent="0">
              <a:buNone/>
            </a:pPr>
            <a:r>
              <a:rPr lang="en-AU" dirty="0"/>
              <a:t>Evaluation Report</a:t>
            </a:r>
          </a:p>
          <a:p>
            <a:pPr marL="0" indent="0">
              <a:buNone/>
            </a:pPr>
            <a:endParaRPr lang="en-US" sz="1600" u="sng" dirty="0"/>
          </a:p>
          <a:p>
            <a:pPr marL="0" indent="0">
              <a:buNone/>
            </a:pPr>
            <a:r>
              <a:rPr lang="en-US" sz="1600" dirty="0"/>
              <a:t>Kingsley Bedwell</a:t>
            </a:r>
            <a:endParaRPr lang="en-AU" sz="1600" dirty="0"/>
          </a:p>
          <a:p>
            <a:pPr marL="0" indent="0">
              <a:buNone/>
            </a:pPr>
            <a:r>
              <a:rPr lang="en-US" sz="1600" dirty="0"/>
              <a:t>Chief Executive, Richmond Fellowship Queensland (RFQ)</a:t>
            </a:r>
            <a:endParaRPr lang="en-AU" sz="1600" dirty="0"/>
          </a:p>
          <a:p>
            <a:pPr marL="0" indent="0">
              <a:buNone/>
            </a:pPr>
            <a:r>
              <a:rPr lang="en-US" sz="1600" dirty="0"/>
              <a:t> </a:t>
            </a:r>
            <a:endParaRPr lang="en-AU" sz="1600" dirty="0"/>
          </a:p>
          <a:p>
            <a:pPr marL="0" indent="0">
              <a:buNone/>
            </a:pPr>
            <a:r>
              <a:rPr lang="en-US" sz="1600" dirty="0"/>
              <a:t>Sarah Childs</a:t>
            </a:r>
            <a:endParaRPr lang="en-AU" sz="1600" dirty="0"/>
          </a:p>
          <a:p>
            <a:pPr marL="0" indent="0">
              <a:buNone/>
            </a:pPr>
            <a:r>
              <a:rPr lang="en-US" sz="1600" dirty="0"/>
              <a:t>Executive Manager Clinical and Services, Richmond Fellowship Queensland (RFQ)</a:t>
            </a:r>
            <a:endParaRPr lang="en-AU" sz="1600" dirty="0"/>
          </a:p>
          <a:p>
            <a:pPr marL="0" indent="0">
              <a:buNone/>
            </a:pPr>
            <a:endParaRPr lang="en-AU" dirty="0"/>
          </a:p>
        </p:txBody>
      </p:sp>
    </p:spTree>
    <p:extLst>
      <p:ext uri="{BB962C8B-B14F-4D97-AF65-F5344CB8AC3E}">
        <p14:creationId xmlns:p14="http://schemas.microsoft.com/office/powerpoint/2010/main" val="197124770"/>
      </p:ext>
    </p:extLst>
  </p:cSld>
  <p:clrMapOvr>
    <a:masterClrMapping/>
  </p:clrMapOvr>
  <p:transition spd="slow"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solidFill>
                  <a:srgbClr val="EFA82F"/>
                </a:solidFill>
              </a:rPr>
              <a:t>Evaluation Findings</a:t>
            </a:r>
          </a:p>
        </p:txBody>
      </p:sp>
      <p:sp>
        <p:nvSpPr>
          <p:cNvPr id="3" name="Content Placeholder 2"/>
          <p:cNvSpPr>
            <a:spLocks noGrp="1"/>
          </p:cNvSpPr>
          <p:nvPr>
            <p:ph idx="1"/>
          </p:nvPr>
        </p:nvSpPr>
        <p:spPr/>
        <p:txBody>
          <a:bodyPr/>
          <a:lstStyle/>
          <a:p>
            <a:pPr marL="0" lvl="0" indent="0">
              <a:spcBef>
                <a:spcPct val="0"/>
              </a:spcBef>
              <a:buNone/>
            </a:pPr>
            <a:r>
              <a:rPr lang="en-AU" sz="2000" dirty="0">
                <a:cs typeface="ＭＳ Ｐゴシック"/>
              </a:rPr>
              <a:t>Patients referred to H2H:</a:t>
            </a:r>
          </a:p>
          <a:p>
            <a:pPr lvl="0">
              <a:spcBef>
                <a:spcPct val="0"/>
              </a:spcBef>
            </a:pPr>
            <a:endParaRPr lang="en-AU" sz="2000" dirty="0">
              <a:cs typeface="ＭＳ Ｐゴシック"/>
            </a:endParaRPr>
          </a:p>
          <a:p>
            <a:pPr lvl="0">
              <a:spcBef>
                <a:spcPct val="0"/>
              </a:spcBef>
            </a:pPr>
            <a:r>
              <a:rPr lang="en-AU" sz="2000" dirty="0">
                <a:cs typeface="ＭＳ Ｐゴシック"/>
              </a:rPr>
              <a:t>had a significantly longer mean length of stay, indicating referrals that were appropriate to the program goals and target group.</a:t>
            </a:r>
          </a:p>
          <a:p>
            <a:pPr lvl="0">
              <a:spcBef>
                <a:spcPct val="0"/>
              </a:spcBef>
            </a:pPr>
            <a:endParaRPr lang="en-AU" sz="2000" dirty="0">
              <a:cs typeface="ＭＳ Ｐゴシック"/>
            </a:endParaRPr>
          </a:p>
          <a:p>
            <a:pPr lvl="0">
              <a:spcBef>
                <a:spcPct val="0"/>
              </a:spcBef>
            </a:pPr>
            <a:r>
              <a:rPr lang="en-AU" sz="2000" dirty="0">
                <a:cs typeface="ＭＳ Ｐゴシック"/>
              </a:rPr>
              <a:t>were significantly more likely to experience 7-day post-discharge follow up clinical contact.</a:t>
            </a:r>
          </a:p>
          <a:p>
            <a:pPr lvl="0">
              <a:spcBef>
                <a:spcPct val="0"/>
              </a:spcBef>
            </a:pPr>
            <a:endParaRPr lang="en-AU" sz="2000" dirty="0">
              <a:cs typeface="ＭＳ Ｐゴシック"/>
            </a:endParaRPr>
          </a:p>
          <a:p>
            <a:pPr lvl="0">
              <a:spcBef>
                <a:spcPct val="0"/>
              </a:spcBef>
            </a:pPr>
            <a:r>
              <a:rPr lang="en-AU" sz="2000" dirty="0">
                <a:cs typeface="ＭＳ Ｐゴシック"/>
              </a:rPr>
              <a:t>experienced significant reductions in frequency of acute service use and significantly less likelihood of hospital re-admission within 28 days.</a:t>
            </a:r>
          </a:p>
          <a:p>
            <a:pPr lvl="0">
              <a:spcBef>
                <a:spcPct val="0"/>
              </a:spcBef>
            </a:pPr>
            <a:endParaRPr lang="en-AU" sz="2000" dirty="0">
              <a:cs typeface="ＭＳ Ｐゴシック"/>
            </a:endParaRPr>
          </a:p>
          <a:p>
            <a:endParaRPr lang="en-AU" sz="4400" dirty="0">
              <a:solidFill>
                <a:srgbClr val="EFA82F"/>
              </a:solidFill>
              <a:latin typeface="+mj-lt"/>
            </a:endParaRPr>
          </a:p>
        </p:txBody>
      </p:sp>
    </p:spTree>
    <p:extLst>
      <p:ext uri="{BB962C8B-B14F-4D97-AF65-F5344CB8AC3E}">
        <p14:creationId xmlns:p14="http://schemas.microsoft.com/office/powerpoint/2010/main" val="268117179"/>
      </p:ext>
    </p:extLst>
  </p:cSld>
  <p:clrMapOvr>
    <a:masterClrMapping/>
  </p:clrMapOvr>
  <p:transition spd="slow"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AU" sz="2000" dirty="0">
                <a:solidFill>
                  <a:srgbClr val="4D4D4D"/>
                </a:solidFill>
                <a:cs typeface="ＭＳ Ｐゴシック"/>
              </a:rPr>
              <a:t>experienced improved service integration and significant increases in frequency of visiting mental health workers and community services.</a:t>
            </a:r>
          </a:p>
          <a:p>
            <a:pPr marL="0" lvl="0" indent="0">
              <a:buNone/>
            </a:pPr>
            <a:endParaRPr lang="en-AU" sz="2000" dirty="0">
              <a:solidFill>
                <a:srgbClr val="4D4D4D"/>
              </a:solidFill>
              <a:cs typeface="ＭＳ Ｐゴシック"/>
            </a:endParaRPr>
          </a:p>
          <a:p>
            <a:r>
              <a:rPr lang="en-AU" sz="2000" dirty="0">
                <a:solidFill>
                  <a:srgbClr val="4D4D4D"/>
                </a:solidFill>
                <a:cs typeface="ＭＳ Ｐゴシック"/>
              </a:rPr>
              <a:t>were more likely to feel they had moved forward in their recovery during H2H (at exit from H2H, only 11.7% felt they had stayed the same or gone backwards in their recovery compared to 55% who felt their recovery had stayed the same or gone backwards in the period prior to H2H).</a:t>
            </a:r>
          </a:p>
          <a:p>
            <a:endParaRPr lang="en-AU" dirty="0"/>
          </a:p>
        </p:txBody>
      </p:sp>
    </p:spTree>
    <p:extLst>
      <p:ext uri="{BB962C8B-B14F-4D97-AF65-F5344CB8AC3E}">
        <p14:creationId xmlns:p14="http://schemas.microsoft.com/office/powerpoint/2010/main" val="86572016"/>
      </p:ext>
    </p:extLst>
  </p:cSld>
  <p:clrMapOvr>
    <a:masterClrMapping/>
  </p:clrMapOvr>
  <p:transition spd="slow"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AU" sz="2000" dirty="0"/>
              <a:t>reported a 90.8% reduction in number of unmet needs from entry to exit.</a:t>
            </a:r>
          </a:p>
          <a:p>
            <a:pPr lvl="0"/>
            <a:endParaRPr lang="en-AU" sz="2000" dirty="0"/>
          </a:p>
          <a:p>
            <a:pPr lvl="0"/>
            <a:r>
              <a:rPr lang="en-AU" sz="2000" dirty="0"/>
              <a:t>felt that the program helped them to feel confident to stay out of hospital ‘all of the time’ or ‘a lot’ (93.2%).</a:t>
            </a:r>
          </a:p>
          <a:p>
            <a:pPr lvl="0"/>
            <a:endParaRPr lang="en-AU" sz="2000" dirty="0"/>
          </a:p>
          <a:p>
            <a:pPr lvl="0"/>
            <a:r>
              <a:rPr lang="en-AU" sz="2000" dirty="0"/>
              <a:t>were very likely  (98.5%) to report they would recommend H2H to a friend as a result of their experience of the program.</a:t>
            </a:r>
          </a:p>
          <a:p>
            <a:endParaRPr lang="en-AU" dirty="0"/>
          </a:p>
        </p:txBody>
      </p:sp>
    </p:spTree>
    <p:extLst>
      <p:ext uri="{BB962C8B-B14F-4D97-AF65-F5344CB8AC3E}">
        <p14:creationId xmlns:p14="http://schemas.microsoft.com/office/powerpoint/2010/main" val="1769373086"/>
      </p:ext>
    </p:extLst>
  </p:cSld>
  <p:clrMapOvr>
    <a:masterClrMapping/>
  </p:clrMapOvr>
  <p:transition spd="slow"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4" name="Content Placeholder 3"/>
          <p:cNvPicPr>
            <a:picLocks noGrp="1" noChangeAspect="1"/>
          </p:cNvPicPr>
          <p:nvPr>
            <p:ph idx="1"/>
          </p:nvPr>
        </p:nvPicPr>
        <p:blipFill>
          <a:blip r:embed="rId2"/>
          <a:stretch>
            <a:fillRect/>
          </a:stretch>
        </p:blipFill>
        <p:spPr>
          <a:xfrm>
            <a:off x="742950" y="87096"/>
            <a:ext cx="6939643" cy="4674667"/>
          </a:xfrm>
          <a:prstGeom prst="rect">
            <a:avLst/>
          </a:prstGeom>
        </p:spPr>
      </p:pic>
    </p:spTree>
    <p:extLst>
      <p:ext uri="{BB962C8B-B14F-4D97-AF65-F5344CB8AC3E}">
        <p14:creationId xmlns:p14="http://schemas.microsoft.com/office/powerpoint/2010/main" val="3135196273"/>
      </p:ext>
    </p:extLst>
  </p:cSld>
  <p:clrMapOvr>
    <a:masterClrMapping/>
  </p:clrMapOvr>
  <p:transition spd="slow"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solidFill>
                  <a:srgbClr val="EFA82F"/>
                </a:solidFill>
              </a:rPr>
              <a:t>Best things were….</a:t>
            </a:r>
          </a:p>
        </p:txBody>
      </p:sp>
      <p:sp>
        <p:nvSpPr>
          <p:cNvPr id="3" name="Content Placeholder 2"/>
          <p:cNvSpPr>
            <a:spLocks noGrp="1"/>
          </p:cNvSpPr>
          <p:nvPr>
            <p:ph idx="1"/>
          </p:nvPr>
        </p:nvSpPr>
        <p:spPr>
          <a:xfrm>
            <a:off x="457200" y="1200150"/>
            <a:ext cx="8401050" cy="3394075"/>
          </a:xfrm>
        </p:spPr>
        <p:txBody>
          <a:bodyPr/>
          <a:lstStyle/>
          <a:p>
            <a:r>
              <a:rPr lang="en-AU" sz="2000" b="1" dirty="0"/>
              <a:t>Availability and continuity of support</a:t>
            </a:r>
          </a:p>
          <a:p>
            <a:pPr marL="0" indent="0" algn="ctr">
              <a:buNone/>
            </a:pPr>
            <a:r>
              <a:rPr lang="en-US" sz="2000" i="1" dirty="0"/>
              <a:t>It gave an impression of not being totally abandoned straight after hospital discharge</a:t>
            </a:r>
          </a:p>
          <a:p>
            <a:pPr marL="0" indent="0" algn="ctr">
              <a:buNone/>
            </a:pPr>
            <a:r>
              <a:rPr lang="en-US" sz="2000" i="1" dirty="0"/>
              <a:t>Being able to contact someone that knows my file</a:t>
            </a:r>
          </a:p>
          <a:p>
            <a:r>
              <a:rPr lang="en-US" sz="2000" b="1" dirty="0"/>
              <a:t>Time to talk and being listened to</a:t>
            </a:r>
          </a:p>
          <a:p>
            <a:r>
              <a:rPr lang="en-US" sz="2000" b="1" dirty="0"/>
              <a:t>Having someone independent of the hospital</a:t>
            </a:r>
          </a:p>
          <a:p>
            <a:r>
              <a:rPr lang="en-AU" sz="2000" b="1" dirty="0"/>
              <a:t>Quality of information provided (especially about other services)</a:t>
            </a:r>
          </a:p>
          <a:p>
            <a:r>
              <a:rPr lang="en-AU" sz="2000" b="1" dirty="0"/>
              <a:t>Supporting Community Connection</a:t>
            </a:r>
          </a:p>
          <a:p>
            <a:pPr marL="0" indent="0" algn="ctr">
              <a:buNone/>
            </a:pPr>
            <a:r>
              <a:rPr lang="en-US" sz="2000" i="1" dirty="0"/>
              <a:t>Their assistance to help find and join community services that were useful to my recovery</a:t>
            </a:r>
            <a:endParaRPr lang="en-AU" sz="2000" i="1" dirty="0"/>
          </a:p>
        </p:txBody>
      </p:sp>
    </p:spTree>
    <p:extLst>
      <p:ext uri="{BB962C8B-B14F-4D97-AF65-F5344CB8AC3E}">
        <p14:creationId xmlns:p14="http://schemas.microsoft.com/office/powerpoint/2010/main" val="3249886677"/>
      </p:ext>
    </p:extLst>
  </p:cSld>
  <p:clrMapOvr>
    <a:masterClrMapping/>
  </p:clrMapOvr>
  <p:transition spd="slow" advClick="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solidFill>
                  <a:srgbClr val="EFA82F"/>
                </a:solidFill>
              </a:rPr>
              <a:t>Best things were….</a:t>
            </a:r>
            <a:endParaRPr lang="en-AU" dirty="0"/>
          </a:p>
        </p:txBody>
      </p:sp>
      <p:sp>
        <p:nvSpPr>
          <p:cNvPr id="3" name="Content Placeholder 2"/>
          <p:cNvSpPr>
            <a:spLocks noGrp="1"/>
          </p:cNvSpPr>
          <p:nvPr>
            <p:ph idx="1"/>
          </p:nvPr>
        </p:nvSpPr>
        <p:spPr/>
        <p:txBody>
          <a:bodyPr/>
          <a:lstStyle/>
          <a:p>
            <a:r>
              <a:rPr lang="en-AU" sz="2000" b="1" dirty="0"/>
              <a:t>Respectful non-judgemental support</a:t>
            </a:r>
          </a:p>
          <a:p>
            <a:pPr marL="0" indent="0" algn="ctr">
              <a:buNone/>
            </a:pPr>
            <a:r>
              <a:rPr lang="en-US" sz="2000" i="1" dirty="0"/>
              <a:t>Having a support worker who allowed me to be myself, who showed empathy, compassion, respect &amp; kindness without any judgement</a:t>
            </a:r>
            <a:endParaRPr lang="en-AU" sz="2000" i="1" dirty="0"/>
          </a:p>
          <a:p>
            <a:pPr algn="ctr"/>
            <a:endParaRPr lang="en-AU" sz="2000" b="1" dirty="0"/>
          </a:p>
          <a:p>
            <a:r>
              <a:rPr lang="en-AU" sz="2000" b="1" dirty="0"/>
              <a:t>Individualised goal setting and planning, with hopefulness and motivation</a:t>
            </a:r>
          </a:p>
          <a:p>
            <a:pPr marL="0" indent="0" algn="ctr">
              <a:buNone/>
            </a:pPr>
            <a:r>
              <a:rPr lang="en-US" sz="2000" i="1" dirty="0">
                <a:cs typeface="ＭＳ Ｐゴシック" charset="0"/>
              </a:rPr>
              <a:t>Gave me good advice where I could move forward and never turn backwards.  I have confidence to plan my life goals and how to cope in difficult situations.</a:t>
            </a:r>
            <a:endParaRPr lang="en-AU" sz="2000" i="1" dirty="0">
              <a:cs typeface="ＭＳ Ｐゴシック" charset="0"/>
            </a:endParaRPr>
          </a:p>
          <a:p>
            <a:endParaRPr lang="en-AU" sz="2000" b="1" dirty="0"/>
          </a:p>
        </p:txBody>
      </p:sp>
    </p:spTree>
    <p:extLst>
      <p:ext uri="{BB962C8B-B14F-4D97-AF65-F5344CB8AC3E}">
        <p14:creationId xmlns:p14="http://schemas.microsoft.com/office/powerpoint/2010/main" val="1997523844"/>
      </p:ext>
    </p:extLst>
  </p:cSld>
  <p:clrMapOvr>
    <a:masterClrMapping/>
  </p:clrMapOvr>
  <p:transition spd="slow" advClick="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600" dirty="0">
                <a:solidFill>
                  <a:srgbClr val="EFA82F"/>
                </a:solidFill>
              </a:rPr>
              <a:t>Considerations for improvement</a:t>
            </a:r>
          </a:p>
        </p:txBody>
      </p:sp>
      <p:sp>
        <p:nvSpPr>
          <p:cNvPr id="3" name="Content Placeholder 2"/>
          <p:cNvSpPr>
            <a:spLocks noGrp="1"/>
          </p:cNvSpPr>
          <p:nvPr>
            <p:ph idx="1"/>
          </p:nvPr>
        </p:nvSpPr>
        <p:spPr/>
        <p:txBody>
          <a:bodyPr/>
          <a:lstStyle/>
          <a:p>
            <a:pPr marL="0" indent="0">
              <a:buNone/>
            </a:pPr>
            <a:r>
              <a:rPr lang="en-AU" sz="2000" dirty="0"/>
              <a:t>Potential areas to consider for program improvement to maximise impact, based on these findings, include:</a:t>
            </a:r>
          </a:p>
          <a:p>
            <a:pPr lvl="0"/>
            <a:r>
              <a:rPr lang="en-AU" sz="2000" dirty="0"/>
              <a:t>strategies to enhance the reach of referrals</a:t>
            </a:r>
          </a:p>
          <a:p>
            <a:pPr lvl="0"/>
            <a:r>
              <a:rPr lang="en-AU" sz="2000" dirty="0"/>
              <a:t>extending the length of program participation, possibly with supplementary support strategies (such as self-managed support groups) </a:t>
            </a:r>
          </a:p>
          <a:p>
            <a:pPr lvl="0"/>
            <a:r>
              <a:rPr lang="en-AU" sz="2000" dirty="0"/>
              <a:t>infrastructure for extending H2H support during weekends</a:t>
            </a:r>
          </a:p>
          <a:p>
            <a:pPr marL="0" indent="0">
              <a:buNone/>
            </a:pPr>
            <a:endParaRPr lang="en-AU" sz="2000" dirty="0"/>
          </a:p>
          <a:p>
            <a:pPr marL="0" indent="0">
              <a:buNone/>
            </a:pPr>
            <a:r>
              <a:rPr lang="en-AU" sz="2000" dirty="0"/>
              <a:t> Further attention to evaluating the cost-effectiveness and longer-term outcomes of the program is warranted. </a:t>
            </a:r>
          </a:p>
          <a:p>
            <a:pPr marL="0" indent="0">
              <a:buNone/>
            </a:pPr>
            <a:endParaRPr lang="en-AU" sz="2000" dirty="0"/>
          </a:p>
          <a:p>
            <a:endParaRPr lang="en-AU" sz="2000" dirty="0"/>
          </a:p>
        </p:txBody>
      </p:sp>
    </p:spTree>
    <p:extLst>
      <p:ext uri="{BB962C8B-B14F-4D97-AF65-F5344CB8AC3E}">
        <p14:creationId xmlns:p14="http://schemas.microsoft.com/office/powerpoint/2010/main" val="3811144268"/>
      </p:ext>
    </p:extLst>
  </p:cSld>
  <p:clrMapOvr>
    <a:masterClrMapping/>
  </p:clrMapOvr>
  <p:transition spd="slow" advClick="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5316"/>
            <a:ext cx="8229600" cy="857250"/>
          </a:xfrm>
        </p:spPr>
        <p:txBody>
          <a:bodyPr/>
          <a:lstStyle/>
          <a:p>
            <a:r>
              <a:rPr lang="en-AU" dirty="0">
                <a:solidFill>
                  <a:srgbClr val="EFA82F"/>
                </a:solidFill>
              </a:rPr>
              <a:t>Success Factors </a:t>
            </a:r>
          </a:p>
        </p:txBody>
      </p:sp>
      <p:sp>
        <p:nvSpPr>
          <p:cNvPr id="3" name="Content Placeholder 2"/>
          <p:cNvSpPr>
            <a:spLocks noGrp="1"/>
          </p:cNvSpPr>
          <p:nvPr>
            <p:ph idx="1"/>
          </p:nvPr>
        </p:nvSpPr>
        <p:spPr>
          <a:xfrm>
            <a:off x="719854" y="1332566"/>
            <a:ext cx="7704292" cy="3394075"/>
          </a:xfrm>
        </p:spPr>
        <p:txBody>
          <a:bodyPr/>
          <a:lstStyle/>
          <a:p>
            <a:pPr marL="0" indent="0">
              <a:buNone/>
            </a:pPr>
            <a:endParaRPr lang="en-AU" sz="2000" dirty="0"/>
          </a:p>
          <a:p>
            <a:r>
              <a:rPr lang="en-AU" sz="2000" dirty="0"/>
              <a:t>Mental Health Services leadership commitment  and Steering Committee buy in</a:t>
            </a:r>
          </a:p>
          <a:p>
            <a:r>
              <a:rPr lang="en-AU" sz="2000" dirty="0"/>
              <a:t>Maintaining fidelity of the integrated model alongside RFQ’s purposeful leadership and recovery practice framework</a:t>
            </a:r>
          </a:p>
          <a:p>
            <a:r>
              <a:rPr lang="en-AU" sz="2000" dirty="0"/>
              <a:t>Service integration and embedding RFQ staff on ward while maintaining staff identity</a:t>
            </a:r>
          </a:p>
          <a:p>
            <a:r>
              <a:rPr lang="en-AU" sz="2000" dirty="0"/>
              <a:t>QH community contracts branch rather than HHS funded to support separate identity</a:t>
            </a:r>
          </a:p>
          <a:p>
            <a:r>
              <a:rPr lang="en-AU" sz="2000" dirty="0"/>
              <a:t>Trust and confidence in RFQ and it’s staff</a:t>
            </a:r>
          </a:p>
          <a:p>
            <a:pPr marL="0" indent="0">
              <a:buNone/>
            </a:pPr>
            <a:endParaRPr lang="en-AU" sz="2400" dirty="0"/>
          </a:p>
          <a:p>
            <a:endParaRPr lang="en-AU" dirty="0"/>
          </a:p>
          <a:p>
            <a:pPr marL="0" indent="0">
              <a:buNone/>
            </a:pPr>
            <a:endParaRPr lang="en-AU" dirty="0"/>
          </a:p>
          <a:p>
            <a:pPr marL="0" indent="0">
              <a:buNone/>
            </a:pPr>
            <a:endParaRPr lang="en-AU" dirty="0"/>
          </a:p>
          <a:p>
            <a:endParaRPr lang="en-AU" dirty="0"/>
          </a:p>
        </p:txBody>
      </p:sp>
    </p:spTree>
    <p:extLst>
      <p:ext uri="{BB962C8B-B14F-4D97-AF65-F5344CB8AC3E}">
        <p14:creationId xmlns:p14="http://schemas.microsoft.com/office/powerpoint/2010/main" val="657311071"/>
      </p:ext>
    </p:extLst>
  </p:cSld>
  <p:clrMapOvr>
    <a:masterClrMapping/>
  </p:clrMapOvr>
  <p:transition spd="slow" advClick="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solidFill>
                  <a:srgbClr val="EFA82F"/>
                </a:solidFill>
              </a:rPr>
              <a:t>Questions?</a:t>
            </a:r>
          </a:p>
        </p:txBody>
      </p:sp>
      <p:sp>
        <p:nvSpPr>
          <p:cNvPr id="3" name="Content Placeholder 2"/>
          <p:cNvSpPr>
            <a:spLocks noGrp="1"/>
          </p:cNvSpPr>
          <p:nvPr>
            <p:ph sz="half" idx="2"/>
          </p:nvPr>
        </p:nvSpPr>
        <p:spPr/>
        <p:txBody>
          <a:bodyPr/>
          <a:lstStyle/>
          <a:p>
            <a:endParaRPr lang="en-AU" dirty="0"/>
          </a:p>
          <a:p>
            <a:pPr marL="0" indent="0">
              <a:buNone/>
            </a:pPr>
            <a:r>
              <a:rPr lang="en-AU" sz="1800" dirty="0"/>
              <a:t>For further information contact:</a:t>
            </a:r>
          </a:p>
          <a:p>
            <a:pPr marL="0" indent="0">
              <a:buNone/>
            </a:pPr>
            <a:endParaRPr lang="en-AU" sz="1800" dirty="0"/>
          </a:p>
          <a:p>
            <a:pPr marL="0" indent="0">
              <a:buNone/>
            </a:pPr>
            <a:r>
              <a:rPr lang="en-AU" sz="1800" dirty="0"/>
              <a:t>Kingsley Bedwell or Sarah Childs </a:t>
            </a:r>
          </a:p>
          <a:p>
            <a:pPr marL="0" indent="0">
              <a:buNone/>
            </a:pPr>
            <a:r>
              <a:rPr lang="en-AU" sz="1800" dirty="0"/>
              <a:t>Richmond Fellowship Queensland</a:t>
            </a:r>
          </a:p>
          <a:p>
            <a:pPr marL="0" indent="0">
              <a:buNone/>
            </a:pPr>
            <a:r>
              <a:rPr lang="en-AU" sz="1800" dirty="0"/>
              <a:t>PO Box 655</a:t>
            </a:r>
          </a:p>
          <a:p>
            <a:pPr marL="0" indent="0">
              <a:buNone/>
            </a:pPr>
            <a:r>
              <a:rPr lang="en-AU" sz="1800" dirty="0"/>
              <a:t>Annerley QLD 4103</a:t>
            </a:r>
          </a:p>
          <a:p>
            <a:pPr marL="0" indent="0">
              <a:buNone/>
            </a:pPr>
            <a:r>
              <a:rPr lang="en-AU" sz="1800" dirty="0"/>
              <a:t> </a:t>
            </a:r>
          </a:p>
          <a:p>
            <a:pPr marL="0" indent="0">
              <a:buNone/>
            </a:pPr>
            <a:r>
              <a:rPr lang="en-AU" sz="1800" dirty="0">
                <a:hlinkClick r:id="rId3"/>
              </a:rPr>
              <a:t>hq@rfq.com.au</a:t>
            </a:r>
            <a:endParaRPr lang="en-AU" sz="1800" dirty="0"/>
          </a:p>
          <a:p>
            <a:pPr marL="0" indent="0">
              <a:buNone/>
            </a:pPr>
            <a:endParaRPr lang="en-AU" sz="1800" dirty="0"/>
          </a:p>
        </p:txBody>
      </p:sp>
      <p:sp>
        <p:nvSpPr>
          <p:cNvPr id="6" name="Content Placeholder 5"/>
          <p:cNvSpPr>
            <a:spLocks noGrp="1"/>
          </p:cNvSpPr>
          <p:nvPr>
            <p:ph sz="quarter" idx="4"/>
          </p:nvPr>
        </p:nvSpPr>
        <p:spPr>
          <a:xfrm>
            <a:off x="4645026" y="2608028"/>
            <a:ext cx="4041775" cy="1986594"/>
          </a:xfrm>
        </p:spPr>
        <p:txBody>
          <a:bodyPr/>
          <a:lstStyle/>
          <a:p>
            <a:pPr marL="0" indent="0">
              <a:buNone/>
            </a:pPr>
            <a:endParaRPr lang="en-AU" sz="1800" dirty="0"/>
          </a:p>
          <a:p>
            <a:endParaRPr lang="en-AU" dirty="0"/>
          </a:p>
        </p:txBody>
      </p:sp>
    </p:spTree>
    <p:extLst>
      <p:ext uri="{BB962C8B-B14F-4D97-AF65-F5344CB8AC3E}">
        <p14:creationId xmlns:p14="http://schemas.microsoft.com/office/powerpoint/2010/main" val="4113004295"/>
      </p:ext>
    </p:extLst>
  </p:cSld>
  <p:clrMapOvr>
    <a:masterClrMapping/>
  </p:clrMapOvr>
  <p:transition spd="slow"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75608"/>
            <a:ext cx="8229600" cy="3818618"/>
          </a:xfrm>
        </p:spPr>
        <p:txBody>
          <a:bodyPr/>
          <a:lstStyle/>
          <a:p>
            <a:pPr marL="0" indent="0" algn="ctr">
              <a:buNone/>
            </a:pPr>
            <a:r>
              <a:rPr lang="en-AU" sz="2000" b="1" dirty="0"/>
              <a:t>Hospital to Home (H2H)</a:t>
            </a:r>
          </a:p>
          <a:p>
            <a:pPr marL="0" indent="0" algn="ctr">
              <a:buNone/>
            </a:pPr>
            <a:r>
              <a:rPr lang="en-AU" sz="2000" b="1" dirty="0"/>
              <a:t>Pilot</a:t>
            </a:r>
          </a:p>
          <a:p>
            <a:pPr marL="0" indent="0" algn="ctr">
              <a:buNone/>
            </a:pPr>
            <a:r>
              <a:rPr lang="en-AU" sz="2000" b="1" dirty="0"/>
              <a:t>Evaluation Findings</a:t>
            </a:r>
          </a:p>
          <a:p>
            <a:pPr marL="0" indent="0" algn="ctr">
              <a:buNone/>
            </a:pPr>
            <a:r>
              <a:rPr lang="en-AU" sz="2000" b="1" dirty="0"/>
              <a:t>August 2018</a:t>
            </a:r>
          </a:p>
          <a:p>
            <a:pPr marL="0" indent="0" algn="ctr">
              <a:buNone/>
            </a:pPr>
            <a:r>
              <a:rPr lang="en-AU" sz="2000" dirty="0"/>
              <a:t>Richmond Fellowship Queensland (RFQ)</a:t>
            </a:r>
          </a:p>
          <a:p>
            <a:pPr marL="0" indent="0" algn="ctr">
              <a:buNone/>
            </a:pPr>
            <a:r>
              <a:rPr lang="en-AU" sz="2000" dirty="0"/>
              <a:t>and</a:t>
            </a:r>
          </a:p>
          <a:p>
            <a:pPr marL="0" indent="0" algn="ctr">
              <a:buNone/>
            </a:pPr>
            <a:r>
              <a:rPr lang="en-AU" sz="2000" dirty="0"/>
              <a:t>Metro North Mental Health – The Prince Charles Hospital (TPCH)</a:t>
            </a:r>
          </a:p>
          <a:p>
            <a:pPr marL="0" indent="0" algn="ctr">
              <a:buNone/>
            </a:pPr>
            <a:endParaRPr lang="en-AU" sz="2000" dirty="0"/>
          </a:p>
          <a:p>
            <a:pPr marL="0" indent="0">
              <a:buNone/>
            </a:pPr>
            <a:r>
              <a:rPr lang="en-AU" sz="2000" dirty="0"/>
              <a:t>This independent evaluation was conducted by Associate Professor Yvette Miller and funded by Richmond Fellowship Queensland (RFQ).</a:t>
            </a:r>
          </a:p>
          <a:p>
            <a:endParaRPr lang="en-AU" dirty="0"/>
          </a:p>
        </p:txBody>
      </p:sp>
      <p:pic>
        <p:nvPicPr>
          <p:cNvPr id="5" name="Picture 4" descr="C:\Temporary Internet Files\Content.Outlook\L820I0C8\qg-crest-mnhhs-inline.png"/>
          <p:cNvPicPr/>
          <p:nvPr/>
        </p:nvPicPr>
        <p:blipFill>
          <a:blip r:embed="rId3">
            <a:extLst>
              <a:ext uri="{28A0092B-C50C-407E-A947-70E740481C1C}">
                <a14:useLocalDpi xmlns:a14="http://schemas.microsoft.com/office/drawing/2010/main" val="0"/>
              </a:ext>
            </a:extLst>
          </a:blip>
          <a:srcRect/>
          <a:stretch>
            <a:fillRect/>
          </a:stretch>
        </p:blipFill>
        <p:spPr bwMode="auto">
          <a:xfrm>
            <a:off x="519112" y="236220"/>
            <a:ext cx="2505075" cy="398780"/>
          </a:xfrm>
          <a:prstGeom prst="rect">
            <a:avLst/>
          </a:prstGeom>
          <a:noFill/>
          <a:ln>
            <a:noFill/>
          </a:ln>
        </p:spPr>
      </p:pic>
    </p:spTree>
    <p:extLst>
      <p:ext uri="{BB962C8B-B14F-4D97-AF65-F5344CB8AC3E}">
        <p14:creationId xmlns:p14="http://schemas.microsoft.com/office/powerpoint/2010/main" val="3081251990"/>
      </p:ext>
    </p:extLst>
  </p:cSld>
  <p:clrMapOvr>
    <a:masterClrMapping/>
  </p:clrMapOvr>
  <p:transition spd="slow"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2000" dirty="0"/>
              <a:t/>
            </a:r>
            <a:br>
              <a:rPr lang="en-AU" sz="2000" dirty="0"/>
            </a:br>
            <a:r>
              <a:rPr lang="en-AU" dirty="0"/>
              <a:t> </a:t>
            </a:r>
            <a:br>
              <a:rPr lang="en-AU" dirty="0"/>
            </a:br>
            <a:endParaRPr lang="en-AU" dirty="0"/>
          </a:p>
        </p:txBody>
      </p:sp>
      <p:sp>
        <p:nvSpPr>
          <p:cNvPr id="3" name="Content Placeholder 2"/>
          <p:cNvSpPr>
            <a:spLocks noGrp="1"/>
          </p:cNvSpPr>
          <p:nvPr>
            <p:ph idx="1"/>
          </p:nvPr>
        </p:nvSpPr>
        <p:spPr>
          <a:xfrm>
            <a:off x="457200" y="898072"/>
            <a:ext cx="8229600" cy="3696154"/>
          </a:xfrm>
        </p:spPr>
        <p:txBody>
          <a:bodyPr/>
          <a:lstStyle/>
          <a:p>
            <a:r>
              <a:rPr lang="en-AU" sz="1800" dirty="0"/>
              <a:t>RFQ thanks Associate Professor Brett Emmerson AM, Executive Director Metro North Mental Health for his role in developing and approving the Pilot.</a:t>
            </a:r>
          </a:p>
          <a:p>
            <a:r>
              <a:rPr lang="en-AU" sz="1800" dirty="0"/>
              <a:t>RFQ thanks the management and clinical team at Metro North Mental Health – The Prince Charles Hospital for their partnership in delivering the Pilot.</a:t>
            </a:r>
          </a:p>
          <a:p>
            <a:r>
              <a:rPr lang="en-AU" sz="1800" dirty="0"/>
              <a:t>RFQ thanks Queensland Health for funding the delivery of the Pilot through Community Managed Mental Health funding.</a:t>
            </a:r>
          </a:p>
          <a:p>
            <a:r>
              <a:rPr lang="en-AU" sz="1800" dirty="0"/>
              <a:t>RFQ thanks the Director General Queensland Health for approval to source the Hospital and Health Service data.</a:t>
            </a:r>
          </a:p>
          <a:p>
            <a:r>
              <a:rPr lang="en-AU" sz="1800" dirty="0"/>
              <a:t>RFQ thanks the Mental Health Alcohol and Other Drugs Branch, Queensland Health for creating the Hospital and Health Service data reports.</a:t>
            </a:r>
          </a:p>
          <a:p>
            <a:endParaRPr lang="en-AU" dirty="0"/>
          </a:p>
        </p:txBody>
      </p:sp>
    </p:spTree>
    <p:extLst>
      <p:ext uri="{BB962C8B-B14F-4D97-AF65-F5344CB8AC3E}">
        <p14:creationId xmlns:p14="http://schemas.microsoft.com/office/powerpoint/2010/main" val="549600110"/>
      </p:ext>
    </p:extLst>
  </p:cSld>
  <p:clrMapOvr>
    <a:masterClrMapping/>
  </p:clrMapOvr>
  <p:transition spd="slow"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307" y="342900"/>
            <a:ext cx="8229600" cy="857250"/>
          </a:xfrm>
        </p:spPr>
        <p:txBody>
          <a:bodyPr/>
          <a:lstStyle/>
          <a:p>
            <a:r>
              <a:rPr lang="en-AU" dirty="0">
                <a:solidFill>
                  <a:srgbClr val="EFA82F"/>
                </a:solidFill>
              </a:rPr>
              <a:t>Rationale</a:t>
            </a:r>
          </a:p>
        </p:txBody>
      </p:sp>
      <p:sp>
        <p:nvSpPr>
          <p:cNvPr id="3" name="Content Placeholder 2"/>
          <p:cNvSpPr>
            <a:spLocks noGrp="1"/>
          </p:cNvSpPr>
          <p:nvPr>
            <p:ph idx="1"/>
          </p:nvPr>
        </p:nvSpPr>
        <p:spPr/>
        <p:txBody>
          <a:bodyPr/>
          <a:lstStyle/>
          <a:p>
            <a:r>
              <a:rPr lang="en-AU" sz="2800" dirty="0"/>
              <a:t>Targeting acute care patients occupying a bed without clinical reason and at high risk of early readmission</a:t>
            </a:r>
          </a:p>
          <a:p>
            <a:r>
              <a:rPr lang="en-AU" sz="2800" dirty="0"/>
              <a:t>Ensuring the clinical and support needs of this group are met in the first six weeks following discharge </a:t>
            </a:r>
          </a:p>
          <a:p>
            <a:r>
              <a:rPr lang="en-AU" sz="2800" dirty="0"/>
              <a:t>Keeping people healthy in the community </a:t>
            </a:r>
          </a:p>
          <a:p>
            <a:endParaRPr lang="en-AU" dirty="0"/>
          </a:p>
          <a:p>
            <a:endParaRPr lang="en-AU" dirty="0"/>
          </a:p>
        </p:txBody>
      </p:sp>
    </p:spTree>
    <p:extLst>
      <p:ext uri="{BB962C8B-B14F-4D97-AF65-F5344CB8AC3E}">
        <p14:creationId xmlns:p14="http://schemas.microsoft.com/office/powerpoint/2010/main" val="4278501702"/>
      </p:ext>
    </p:extLst>
  </p:cSld>
  <p:clrMapOvr>
    <a:masterClrMapping/>
  </p:clrMapOvr>
  <p:transition spd="slow"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2264"/>
            <a:ext cx="8229600" cy="857250"/>
          </a:xfrm>
        </p:spPr>
        <p:txBody>
          <a:bodyPr/>
          <a:lstStyle/>
          <a:p>
            <a:r>
              <a:rPr lang="en-AU" dirty="0">
                <a:solidFill>
                  <a:srgbClr val="EFA82F"/>
                </a:solidFill>
              </a:rPr>
              <a:t>Service Model</a:t>
            </a:r>
          </a:p>
        </p:txBody>
      </p:sp>
      <p:sp>
        <p:nvSpPr>
          <p:cNvPr id="3" name="Content Placeholder 2"/>
          <p:cNvSpPr>
            <a:spLocks noGrp="1"/>
          </p:cNvSpPr>
          <p:nvPr>
            <p:ph idx="1"/>
          </p:nvPr>
        </p:nvSpPr>
        <p:spPr/>
        <p:txBody>
          <a:bodyPr/>
          <a:lstStyle/>
          <a:p>
            <a:pPr marL="0" indent="0">
              <a:buNone/>
            </a:pPr>
            <a:r>
              <a:rPr lang="en-AU" sz="2400" dirty="0"/>
              <a:t>An intensive support service integrated with acute care:</a:t>
            </a:r>
          </a:p>
          <a:p>
            <a:pPr marL="857250" lvl="1" indent="-457200">
              <a:buFont typeface="Arial" panose="020B0604020202020204" pitchFamily="34" charset="0"/>
              <a:buChar char="•"/>
            </a:pPr>
            <a:r>
              <a:rPr lang="en-AU" sz="2000" dirty="0"/>
              <a:t>RFQ staff participation in ward Patient Flow and Multidisciplinary Patient Review meetings</a:t>
            </a:r>
          </a:p>
          <a:p>
            <a:pPr marL="857250" lvl="1" indent="-457200">
              <a:buFont typeface="Arial" panose="020B0604020202020204" pitchFamily="34" charset="0"/>
              <a:buChar char="•"/>
            </a:pPr>
            <a:r>
              <a:rPr lang="en-AU" sz="2000" dirty="0"/>
              <a:t>Orderly transition from the acute inpatient unit </a:t>
            </a:r>
          </a:p>
          <a:p>
            <a:pPr marL="857250" lvl="1" indent="-457200">
              <a:buFont typeface="Arial" panose="020B0604020202020204" pitchFamily="34" charset="0"/>
              <a:buChar char="•"/>
            </a:pPr>
            <a:r>
              <a:rPr lang="en-AU" sz="2000" dirty="0"/>
              <a:t>Six weeks post discharge recovery support</a:t>
            </a:r>
          </a:p>
          <a:p>
            <a:pPr marL="857250" lvl="1" indent="-457200">
              <a:buFont typeface="Arial" panose="020B0604020202020204" pitchFamily="34" charset="0"/>
              <a:buChar char="•"/>
            </a:pPr>
            <a:r>
              <a:rPr lang="en-AU" sz="2000" dirty="0"/>
              <a:t>Close collaboration with community treatment services</a:t>
            </a:r>
          </a:p>
          <a:p>
            <a:pPr marL="857250" lvl="1" indent="-457200">
              <a:buFont typeface="Arial" panose="020B0604020202020204" pitchFamily="34" charset="0"/>
              <a:buChar char="•"/>
            </a:pPr>
            <a:r>
              <a:rPr lang="en-AU" sz="2000" dirty="0"/>
              <a:t>Steering Committee inclusive of inpatient | community</a:t>
            </a:r>
            <a:br>
              <a:rPr lang="en-AU" sz="2000" dirty="0"/>
            </a:br>
            <a:r>
              <a:rPr lang="en-AU" sz="2000" dirty="0"/>
              <a:t>treatment | RFQ</a:t>
            </a:r>
          </a:p>
          <a:p>
            <a:pPr marL="857250" lvl="1" indent="-457200">
              <a:buFont typeface="Arial" panose="020B0604020202020204" pitchFamily="34" charset="0"/>
              <a:buChar char="•"/>
            </a:pPr>
            <a:endParaRPr lang="en-AU" sz="2000" dirty="0"/>
          </a:p>
        </p:txBody>
      </p:sp>
    </p:spTree>
    <p:extLst>
      <p:ext uri="{BB962C8B-B14F-4D97-AF65-F5344CB8AC3E}">
        <p14:creationId xmlns:p14="http://schemas.microsoft.com/office/powerpoint/2010/main" val="1797508995"/>
      </p:ext>
    </p:extLst>
  </p:cSld>
  <p:clrMapOvr>
    <a:masterClrMapping/>
  </p:clrMapOvr>
  <p:transition spd="slow"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solidFill>
                  <a:srgbClr val="EFA82F"/>
                </a:solidFill>
              </a:rPr>
              <a:t>Recovery Support</a:t>
            </a:r>
          </a:p>
        </p:txBody>
      </p:sp>
      <p:sp>
        <p:nvSpPr>
          <p:cNvPr id="3" name="Content Placeholder 2"/>
          <p:cNvSpPr>
            <a:spLocks noGrp="1"/>
          </p:cNvSpPr>
          <p:nvPr>
            <p:ph idx="1"/>
          </p:nvPr>
        </p:nvSpPr>
        <p:spPr/>
        <p:txBody>
          <a:bodyPr/>
          <a:lstStyle/>
          <a:p>
            <a:pPr lvl="0">
              <a:lnSpc>
                <a:spcPct val="107000"/>
              </a:lnSpc>
              <a:spcAft>
                <a:spcPts val="0"/>
              </a:spcAft>
              <a:buFont typeface="Symbol"/>
              <a:buChar char=""/>
            </a:pPr>
            <a:r>
              <a:rPr lang="en-AU" sz="1600" dirty="0">
                <a:latin typeface="Arial" panose="020B0604020202020204" pitchFamily="34" charset="0"/>
                <a:ea typeface="Calibri"/>
                <a:cs typeface="Arial" panose="020B0604020202020204" pitchFamily="34" charset="0"/>
              </a:rPr>
              <a:t>Collaborative Recovery Planning</a:t>
            </a:r>
          </a:p>
          <a:p>
            <a:pPr lvl="0">
              <a:lnSpc>
                <a:spcPct val="107000"/>
              </a:lnSpc>
              <a:spcAft>
                <a:spcPts val="0"/>
              </a:spcAft>
              <a:buFont typeface="Symbol"/>
              <a:buChar char=""/>
            </a:pPr>
            <a:r>
              <a:rPr lang="en-AU" sz="1600" dirty="0">
                <a:latin typeface="Arial" panose="020B0604020202020204" pitchFamily="34" charset="0"/>
                <a:ea typeface="Calibri"/>
                <a:cs typeface="Arial" panose="020B0604020202020204" pitchFamily="34" charset="0"/>
              </a:rPr>
              <a:t>Support to secure appropriate accommodation</a:t>
            </a:r>
          </a:p>
          <a:p>
            <a:pPr lvl="0">
              <a:lnSpc>
                <a:spcPct val="107000"/>
              </a:lnSpc>
              <a:spcAft>
                <a:spcPts val="0"/>
              </a:spcAft>
              <a:buFont typeface="Symbol"/>
              <a:buChar char=""/>
            </a:pPr>
            <a:r>
              <a:rPr lang="en-AU" sz="1600" dirty="0">
                <a:latin typeface="Arial" panose="020B0604020202020204" pitchFamily="34" charset="0"/>
                <a:ea typeface="Calibri"/>
                <a:cs typeface="Arial" panose="020B0604020202020204" pitchFamily="34" charset="0"/>
              </a:rPr>
              <a:t>Support with activities of daily living – establishing a routine and skill development</a:t>
            </a:r>
          </a:p>
          <a:p>
            <a:pPr lvl="0">
              <a:lnSpc>
                <a:spcPct val="107000"/>
              </a:lnSpc>
              <a:spcAft>
                <a:spcPts val="0"/>
              </a:spcAft>
              <a:buFont typeface="Symbol"/>
              <a:buChar char=""/>
            </a:pPr>
            <a:r>
              <a:rPr lang="en-AU" sz="1600" dirty="0">
                <a:latin typeface="Arial" panose="020B0604020202020204" pitchFamily="34" charset="0"/>
                <a:ea typeface="Calibri"/>
                <a:cs typeface="Arial" panose="020B0604020202020204" pitchFamily="34" charset="0"/>
              </a:rPr>
              <a:t>Connecting with community – support to access local events, supports and services</a:t>
            </a:r>
          </a:p>
          <a:p>
            <a:pPr lvl="0">
              <a:lnSpc>
                <a:spcPct val="107000"/>
              </a:lnSpc>
              <a:spcAft>
                <a:spcPts val="0"/>
              </a:spcAft>
              <a:buFont typeface="Symbol"/>
              <a:buChar char=""/>
            </a:pPr>
            <a:r>
              <a:rPr lang="en-AU" sz="1600" dirty="0">
                <a:latin typeface="Arial" panose="020B0604020202020204" pitchFamily="34" charset="0"/>
                <a:ea typeface="Calibri"/>
                <a:cs typeface="Arial" panose="020B0604020202020204" pitchFamily="34" charset="0"/>
              </a:rPr>
              <a:t>Assertive linking with clinical supports – Acute Care Team for 1:7 day follow up / short term treatment or Community Mental Health team for ongoing clinical treatment</a:t>
            </a:r>
          </a:p>
          <a:p>
            <a:pPr lvl="0">
              <a:lnSpc>
                <a:spcPct val="107000"/>
              </a:lnSpc>
              <a:spcAft>
                <a:spcPts val="0"/>
              </a:spcAft>
              <a:buFont typeface="Symbol"/>
              <a:buChar char=""/>
            </a:pPr>
            <a:r>
              <a:rPr lang="en-AU" sz="1600" dirty="0">
                <a:latin typeface="Arial" panose="020B0604020202020204" pitchFamily="34" charset="0"/>
                <a:ea typeface="Calibri"/>
                <a:cs typeface="Arial" panose="020B0604020202020204" pitchFamily="34" charset="0"/>
              </a:rPr>
              <a:t>Linking with GP’s and primary health care, Allied Health</a:t>
            </a:r>
          </a:p>
          <a:p>
            <a:pPr lvl="0">
              <a:lnSpc>
                <a:spcPct val="107000"/>
              </a:lnSpc>
              <a:spcAft>
                <a:spcPts val="800"/>
              </a:spcAft>
              <a:buFont typeface="Symbol"/>
              <a:buChar char=""/>
            </a:pPr>
            <a:r>
              <a:rPr lang="en-AU" sz="1600" dirty="0">
                <a:latin typeface="Arial" panose="020B0604020202020204" pitchFamily="34" charset="0"/>
                <a:ea typeface="Calibri"/>
                <a:cs typeface="Arial" panose="020B0604020202020204" pitchFamily="34" charset="0"/>
              </a:rPr>
              <a:t>Linking with ongoing psychosocial supports – including support to access NDIS and other NGO programs and groups</a:t>
            </a:r>
          </a:p>
          <a:p>
            <a:endParaRPr lang="en-AU" dirty="0"/>
          </a:p>
        </p:txBody>
      </p:sp>
    </p:spTree>
    <p:extLst>
      <p:ext uri="{BB962C8B-B14F-4D97-AF65-F5344CB8AC3E}">
        <p14:creationId xmlns:p14="http://schemas.microsoft.com/office/powerpoint/2010/main" val="2089252301"/>
      </p:ext>
    </p:extLst>
  </p:cSld>
  <p:clrMapOvr>
    <a:masterClrMapping/>
  </p:clrMapOvr>
  <p:transition spd="slow"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solidFill>
                  <a:srgbClr val="EFA82F"/>
                </a:solidFill>
              </a:rPr>
              <a:t>Independent</a:t>
            </a:r>
            <a:r>
              <a:rPr lang="en-AU" dirty="0"/>
              <a:t> </a:t>
            </a:r>
            <a:r>
              <a:rPr lang="en-AU" dirty="0">
                <a:solidFill>
                  <a:srgbClr val="EFA82F"/>
                </a:solidFill>
              </a:rPr>
              <a:t>Evaluation</a:t>
            </a:r>
          </a:p>
        </p:txBody>
      </p:sp>
      <p:sp>
        <p:nvSpPr>
          <p:cNvPr id="3" name="Content Placeholder 2"/>
          <p:cNvSpPr>
            <a:spLocks noGrp="1"/>
          </p:cNvSpPr>
          <p:nvPr>
            <p:ph idx="1"/>
          </p:nvPr>
        </p:nvSpPr>
        <p:spPr/>
        <p:txBody>
          <a:bodyPr/>
          <a:lstStyle/>
          <a:p>
            <a:r>
              <a:rPr lang="en-AU" sz="2400" dirty="0"/>
              <a:t>Independent evaluation of H2H from </a:t>
            </a:r>
          </a:p>
          <a:p>
            <a:pPr marL="0" indent="0">
              <a:buNone/>
            </a:pPr>
            <a:r>
              <a:rPr lang="en-AU" sz="2400" dirty="0"/>
              <a:t>    May 2016 – May 2017</a:t>
            </a:r>
          </a:p>
          <a:p>
            <a:endParaRPr lang="en-AU" sz="2400" dirty="0"/>
          </a:p>
          <a:p>
            <a:r>
              <a:rPr lang="en-AU" sz="2400" dirty="0"/>
              <a:t>DG approval for release of HHS data comparing eligible admissions during the evaluation period not associated with H2H referral</a:t>
            </a:r>
          </a:p>
          <a:p>
            <a:endParaRPr lang="en-AU" dirty="0"/>
          </a:p>
        </p:txBody>
      </p:sp>
    </p:spTree>
    <p:extLst>
      <p:ext uri="{BB962C8B-B14F-4D97-AF65-F5344CB8AC3E}">
        <p14:creationId xmlns:p14="http://schemas.microsoft.com/office/powerpoint/2010/main" val="2584936496"/>
      </p:ext>
    </p:extLst>
  </p:cSld>
  <p:clrMapOvr>
    <a:masterClrMapping/>
  </p:clrMapOvr>
  <p:transition spd="slow"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solidFill>
                  <a:srgbClr val="EFA82F"/>
                </a:solidFill>
              </a:rPr>
              <a:t>Independent  Evaluation</a:t>
            </a:r>
          </a:p>
        </p:txBody>
      </p:sp>
      <p:sp>
        <p:nvSpPr>
          <p:cNvPr id="3" name="Content Placeholder 2"/>
          <p:cNvSpPr>
            <a:spLocks noGrp="1"/>
          </p:cNvSpPr>
          <p:nvPr>
            <p:ph idx="1"/>
          </p:nvPr>
        </p:nvSpPr>
        <p:spPr/>
        <p:txBody>
          <a:bodyPr/>
          <a:lstStyle/>
          <a:p>
            <a:pPr marL="0" indent="0">
              <a:buNone/>
            </a:pPr>
            <a:r>
              <a:rPr lang="en-AU" sz="2800" b="1" dirty="0"/>
              <a:t>Measuring</a:t>
            </a:r>
            <a:r>
              <a:rPr lang="en-AU" sz="2800" dirty="0"/>
              <a:t>: responsiveness (delay from referral to entry); consumer recruitment and retention; length of hospital stay; 1:7 day clinical follow-up; perceived quality of H2H support; service integration; change in recovery scores; change in unmet needs; hospital readmissions within 28 days; presentations to ACT/ED</a:t>
            </a:r>
          </a:p>
        </p:txBody>
      </p:sp>
    </p:spTree>
    <p:extLst>
      <p:ext uri="{BB962C8B-B14F-4D97-AF65-F5344CB8AC3E}">
        <p14:creationId xmlns:p14="http://schemas.microsoft.com/office/powerpoint/2010/main" val="1886775986"/>
      </p:ext>
    </p:extLst>
  </p:cSld>
  <p:clrMapOvr>
    <a:masterClrMapping/>
  </p:clrMapOvr>
  <p:transition spd="slow"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solidFill>
                  <a:srgbClr val="EFA82F"/>
                </a:solidFill>
              </a:rPr>
              <a:t>Evaluation Findings</a:t>
            </a:r>
          </a:p>
        </p:txBody>
      </p:sp>
      <p:sp>
        <p:nvSpPr>
          <p:cNvPr id="3" name="Content Placeholder 2"/>
          <p:cNvSpPr>
            <a:spLocks noGrp="1"/>
          </p:cNvSpPr>
          <p:nvPr>
            <p:ph idx="1"/>
          </p:nvPr>
        </p:nvSpPr>
        <p:spPr/>
        <p:txBody>
          <a:bodyPr/>
          <a:lstStyle/>
          <a:p>
            <a:pPr marL="0" indent="0">
              <a:buNone/>
            </a:pPr>
            <a:r>
              <a:rPr lang="en-AU" sz="2800" dirty="0">
                <a:cs typeface="ＭＳ Ｐゴシック"/>
              </a:rPr>
              <a:t>12 month evaluation period:</a:t>
            </a:r>
          </a:p>
          <a:p>
            <a:pPr marL="0" indent="0">
              <a:buNone/>
            </a:pPr>
            <a:endParaRPr lang="en-AU" sz="2800" dirty="0">
              <a:cs typeface="ＭＳ Ｐゴシック"/>
            </a:endParaRPr>
          </a:p>
          <a:p>
            <a:pPr marL="457200" lvl="1" indent="0">
              <a:buNone/>
            </a:pPr>
            <a:r>
              <a:rPr lang="en-AU" sz="2400" dirty="0">
                <a:cs typeface="ＭＳ Ｐゴシック"/>
              </a:rPr>
              <a:t>-172 referrals (10.5% of all admissions)</a:t>
            </a:r>
          </a:p>
          <a:p>
            <a:pPr lvl="1"/>
            <a:endParaRPr lang="en-AU" sz="2400" dirty="0">
              <a:cs typeface="ＭＳ Ｐゴシック"/>
            </a:endParaRPr>
          </a:p>
          <a:p>
            <a:pPr marL="457200" lvl="1" indent="0">
              <a:buNone/>
            </a:pPr>
            <a:r>
              <a:rPr lang="en-AU" sz="2400" dirty="0">
                <a:cs typeface="ＭＳ Ｐゴシック"/>
              </a:rPr>
              <a:t>-159 (92%) completed entry process </a:t>
            </a:r>
          </a:p>
          <a:p>
            <a:pPr lvl="1"/>
            <a:endParaRPr lang="en-AU" sz="2400" dirty="0">
              <a:cs typeface="ＭＳ Ｐゴシック"/>
            </a:endParaRPr>
          </a:p>
          <a:p>
            <a:pPr marL="457200" lvl="1" indent="0">
              <a:buNone/>
            </a:pPr>
            <a:r>
              <a:rPr lang="en-AU" sz="2400" dirty="0">
                <a:cs typeface="ＭＳ Ｐゴシック"/>
              </a:rPr>
              <a:t>-133 (84%) completed program to exit</a:t>
            </a:r>
          </a:p>
          <a:p>
            <a:pPr marL="0" indent="0">
              <a:buNone/>
            </a:pPr>
            <a:endParaRPr lang="en-AU" sz="2800" dirty="0">
              <a:cs typeface="ＭＳ Ｐゴシック"/>
            </a:endParaRPr>
          </a:p>
          <a:p>
            <a:pPr marL="0" indent="0">
              <a:buNone/>
            </a:pPr>
            <a:endParaRPr lang="en-AU" sz="2800" dirty="0">
              <a:cs typeface="ＭＳ Ｐゴシック"/>
            </a:endParaRPr>
          </a:p>
          <a:p>
            <a:pPr marL="0" indent="0">
              <a:buNone/>
            </a:pPr>
            <a:endParaRPr lang="en-AU" sz="2800" dirty="0">
              <a:cs typeface="ＭＳ Ｐゴシック"/>
            </a:endParaRPr>
          </a:p>
          <a:p>
            <a:pPr marL="0" indent="0">
              <a:buNone/>
            </a:pPr>
            <a:endParaRPr lang="en-AU" sz="2800" dirty="0">
              <a:cs typeface="ＭＳ Ｐゴシック"/>
            </a:endParaRPr>
          </a:p>
          <a:p>
            <a:endParaRPr lang="en-AU" sz="2800" dirty="0">
              <a:cs typeface="ＭＳ Ｐゴシック"/>
            </a:endParaRPr>
          </a:p>
          <a:p>
            <a:endParaRPr lang="en-AU" sz="2800" dirty="0">
              <a:cs typeface="ＭＳ Ｐゴシック"/>
            </a:endParaRPr>
          </a:p>
        </p:txBody>
      </p:sp>
    </p:spTree>
    <p:extLst>
      <p:ext uri="{BB962C8B-B14F-4D97-AF65-F5344CB8AC3E}">
        <p14:creationId xmlns:p14="http://schemas.microsoft.com/office/powerpoint/2010/main" val="231840295"/>
      </p:ext>
    </p:extLst>
  </p:cSld>
  <p:clrMapOvr>
    <a:masterClrMapping/>
  </p:clrMapOvr>
  <p:transition spd="slow" advClick="0"/>
</p:sld>
</file>

<file path=ppt/theme/theme1.xml><?xml version="1.0" encoding="utf-8"?>
<a:theme xmlns:a="http://schemas.openxmlformats.org/drawingml/2006/main" name="Office Theme">
  <a:themeElements>
    <a:clrScheme name="Custom 3">
      <a:dk1>
        <a:srgbClr val="4D4D4D"/>
      </a:dk1>
      <a:lt1>
        <a:sysClr val="window" lastClr="FFFFFF"/>
      </a:lt1>
      <a:dk2>
        <a:srgbClr val="EFA82F"/>
      </a:dk2>
      <a:lt2>
        <a:srgbClr val="FFFFFF"/>
      </a:lt2>
      <a:accent1>
        <a:srgbClr val="FF0000"/>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ocument_x0020_ID xmlns="3261ac9f-1b12-41b8-9c88-af1d3f7f05e6" xsi:nil="true"/>
    <IconOverlay xmlns="http://schemas.microsoft.com/sharepoint/v4"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964A1A74E45EB409F75177009E37453" ma:contentTypeVersion="0" ma:contentTypeDescription="Create a new document." ma:contentTypeScope="" ma:versionID="7d64e77e41d07b678f993243fc02fe27">
  <xsd:schema xmlns:xsd="http://www.w3.org/2001/XMLSchema" xmlns:xs="http://www.w3.org/2001/XMLSchema" xmlns:p="http://schemas.microsoft.com/office/2006/metadata/properties" xmlns:ns2="3261ac9f-1b12-41b8-9c88-af1d3f7f05e6" xmlns:ns3="http://schemas.microsoft.com/sharepoint/v4" targetNamespace="http://schemas.microsoft.com/office/2006/metadata/properties" ma:root="true" ma:fieldsID="15349fe113851e0d1d0ff1832de470f1" ns2:_="" ns3:_="">
    <xsd:import namespace="3261ac9f-1b12-41b8-9c88-af1d3f7f05e6"/>
    <xsd:import namespace="http://schemas.microsoft.com/sharepoint/v4"/>
    <xsd:element name="properties">
      <xsd:complexType>
        <xsd:sequence>
          <xsd:element name="documentManagement">
            <xsd:complexType>
              <xsd:all>
                <xsd:element ref="ns2:Document_x0020_ID" minOccurs="0"/>
                <xsd:element ref="ns3: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61ac9f-1b12-41b8-9c88-af1d3f7f05e6" elementFormDefault="qualified">
    <xsd:import namespace="http://schemas.microsoft.com/office/2006/documentManagement/types"/>
    <xsd:import namespace="http://schemas.microsoft.com/office/infopath/2007/PartnerControls"/>
    <xsd:element name="Document_x0020_ID" ma:index="8" nillable="true" ma:displayName="Document ID" ma:internalName="Document_x0020_ID">
      <xsd:simpleType>
        <xsd:restriction base="dms:Text">
          <xsd:maxLength value="10"/>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68F66E-8FEA-4004-9933-001A4DCA5890}">
  <ds:schemaRef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3261ac9f-1b12-41b8-9c88-af1d3f7f05e6"/>
    <ds:schemaRef ds:uri="http://purl.org/dc/terms/"/>
    <ds:schemaRef ds:uri="http://schemas.openxmlformats.org/package/2006/metadata/core-properties"/>
    <ds:schemaRef ds:uri="http://schemas.microsoft.com/sharepoint/v4"/>
    <ds:schemaRef ds:uri="http://www.w3.org/XML/1998/namespace"/>
  </ds:schemaRefs>
</ds:datastoreItem>
</file>

<file path=customXml/itemProps2.xml><?xml version="1.0" encoding="utf-8"?>
<ds:datastoreItem xmlns:ds="http://schemas.openxmlformats.org/officeDocument/2006/customXml" ds:itemID="{193ECA23-DB11-430F-8BA8-97A52CCADAD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261ac9f-1b12-41b8-9c88-af1d3f7f05e6"/>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DB0A793-924D-4B70-BA20-99BF52594C2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9399</TotalTime>
  <Words>1090</Words>
  <Application>Microsoft Office PowerPoint</Application>
  <PresentationFormat>On-screen Show (16:9)</PresentationFormat>
  <Paragraphs>134</Paragraphs>
  <Slides>18</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ＭＳ Ｐゴシック</vt:lpstr>
      <vt:lpstr>Arial</vt:lpstr>
      <vt:lpstr>Arial Black</vt:lpstr>
      <vt:lpstr>Calibri</vt:lpstr>
      <vt:lpstr>Oswald Light</vt:lpstr>
      <vt:lpstr>Symbol</vt:lpstr>
      <vt:lpstr>Office Theme</vt:lpstr>
      <vt:lpstr>Richmond Fellowship Queensland</vt:lpstr>
      <vt:lpstr>PowerPoint Presentation</vt:lpstr>
      <vt:lpstr>   </vt:lpstr>
      <vt:lpstr>Rationale</vt:lpstr>
      <vt:lpstr>Service Model</vt:lpstr>
      <vt:lpstr>Recovery Support</vt:lpstr>
      <vt:lpstr>Independent Evaluation</vt:lpstr>
      <vt:lpstr>Independent  Evaluation</vt:lpstr>
      <vt:lpstr>Evaluation Findings</vt:lpstr>
      <vt:lpstr>Evaluation Findings</vt:lpstr>
      <vt:lpstr>PowerPoint Presentation</vt:lpstr>
      <vt:lpstr>PowerPoint Presentation</vt:lpstr>
      <vt:lpstr>PowerPoint Presentation</vt:lpstr>
      <vt:lpstr>Best things were….</vt:lpstr>
      <vt:lpstr>Best things were….</vt:lpstr>
      <vt:lpstr>Considerations for improvement</vt:lpstr>
      <vt:lpstr>Success Factors </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ONE</dc:title>
  <dc:creator>iMac</dc:creator>
  <cp:lastModifiedBy>Theodora Despotaki (Auckland)</cp:lastModifiedBy>
  <cp:revision>1406</cp:revision>
  <cp:lastPrinted>2018-10-26T03:46:44Z</cp:lastPrinted>
  <dcterms:created xsi:type="dcterms:W3CDTF">2014-02-25T01:14:32Z</dcterms:created>
  <dcterms:modified xsi:type="dcterms:W3CDTF">2018-11-08T04:04:44Z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0x0101006964A1A74E45EB409F75177009E37453</vt:lpwstr>
  </property>
</Properties>
</file>