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32" r:id="rId1"/>
    <p:sldMasterId id="2147483804" r:id="rId2"/>
  </p:sldMasterIdLst>
  <p:notesMasterIdLst>
    <p:notesMasterId r:id="rId26"/>
  </p:notesMasterIdLst>
  <p:handoutMasterIdLst>
    <p:handoutMasterId r:id="rId27"/>
  </p:handoutMasterIdLst>
  <p:sldIdLst>
    <p:sldId id="281" r:id="rId3"/>
    <p:sldId id="313" r:id="rId4"/>
    <p:sldId id="327" r:id="rId5"/>
    <p:sldId id="305" r:id="rId6"/>
    <p:sldId id="328" r:id="rId7"/>
    <p:sldId id="332" r:id="rId8"/>
    <p:sldId id="352" r:id="rId9"/>
    <p:sldId id="331" r:id="rId10"/>
    <p:sldId id="344" r:id="rId11"/>
    <p:sldId id="346" r:id="rId12"/>
    <p:sldId id="339" r:id="rId13"/>
    <p:sldId id="341" r:id="rId14"/>
    <p:sldId id="342" r:id="rId15"/>
    <p:sldId id="343" r:id="rId16"/>
    <p:sldId id="337" r:id="rId17"/>
    <p:sldId id="350" r:id="rId18"/>
    <p:sldId id="317" r:id="rId19"/>
    <p:sldId id="333" r:id="rId20"/>
    <p:sldId id="334" r:id="rId21"/>
    <p:sldId id="335" r:id="rId22"/>
    <p:sldId id="351" r:id="rId23"/>
    <p:sldId id="336" r:id="rId24"/>
    <p:sldId id="329" r:id="rId25"/>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62" userDrawn="1">
          <p15:clr>
            <a:srgbClr val="A4A3A4"/>
          </p15:clr>
        </p15:guide>
        <p15:guide id="2" pos="2140" userDrawn="1">
          <p15:clr>
            <a:srgbClr val="A4A3A4"/>
          </p15:clr>
        </p15:guide>
        <p15:guide id="3" orient="horz" pos="3108" userDrawn="1">
          <p15:clr>
            <a:srgbClr val="A4A3A4"/>
          </p15:clr>
        </p15:guide>
        <p15:guide id="4" pos="212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83CF"/>
    <a:srgbClr val="FF00FF"/>
    <a:srgbClr val="FF33CC"/>
    <a:srgbClr val="F89D58"/>
    <a:srgbClr val="F5720F"/>
    <a:srgbClr val="FF505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28" autoAdjust="0"/>
    <p:restoredTop sz="62144" autoAdjust="0"/>
  </p:normalViewPr>
  <p:slideViewPr>
    <p:cSldViewPr showGuides="1">
      <p:cViewPr varScale="1">
        <p:scale>
          <a:sx n="81" d="100"/>
          <a:sy n="81" d="100"/>
        </p:scale>
        <p:origin x="394" y="67"/>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9038"/>
    </p:cViewPr>
  </p:sorterViewPr>
  <p:notesViewPr>
    <p:cSldViewPr showGuides="1">
      <p:cViewPr>
        <p:scale>
          <a:sx n="100" d="100"/>
          <a:sy n="100" d="100"/>
        </p:scale>
        <p:origin x="1786" y="58"/>
      </p:cViewPr>
      <p:guideLst>
        <p:guide orient="horz" pos="2862"/>
        <p:guide pos="2140"/>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0" cy="493316"/>
          </a:xfrm>
          <a:prstGeom prst="rect">
            <a:avLst/>
          </a:prstGeom>
        </p:spPr>
        <p:txBody>
          <a:bodyPr vert="horz" lIns="90763" tIns="45382" rIns="90763" bIns="45382" rtlCol="0"/>
          <a:lstStyle>
            <a:lvl1pPr algn="l">
              <a:defRPr sz="1200"/>
            </a:lvl1pPr>
          </a:lstStyle>
          <a:p>
            <a:endParaRPr lang="en-NZ" dirty="0"/>
          </a:p>
        </p:txBody>
      </p:sp>
      <p:sp>
        <p:nvSpPr>
          <p:cNvPr id="3" name="Date Placeholder 2"/>
          <p:cNvSpPr>
            <a:spLocks noGrp="1"/>
          </p:cNvSpPr>
          <p:nvPr>
            <p:ph type="dt" sz="quarter" idx="1"/>
          </p:nvPr>
        </p:nvSpPr>
        <p:spPr>
          <a:xfrm>
            <a:off x="3815375" y="0"/>
            <a:ext cx="2918830" cy="493316"/>
          </a:xfrm>
          <a:prstGeom prst="rect">
            <a:avLst/>
          </a:prstGeom>
        </p:spPr>
        <p:txBody>
          <a:bodyPr vert="horz" lIns="90763" tIns="45382" rIns="90763" bIns="45382" rtlCol="0"/>
          <a:lstStyle>
            <a:lvl1pPr algn="r">
              <a:defRPr sz="1200"/>
            </a:lvl1pPr>
          </a:lstStyle>
          <a:p>
            <a:fld id="{3406101A-FD5F-4AAB-B1D7-2A4C5E9BF971}" type="datetimeFigureOut">
              <a:rPr lang="en-NZ" smtClean="0"/>
              <a:t>31/10/2018</a:t>
            </a:fld>
            <a:endParaRPr lang="en-NZ" dirty="0"/>
          </a:p>
        </p:txBody>
      </p:sp>
      <p:sp>
        <p:nvSpPr>
          <p:cNvPr id="4" name="Footer Placeholder 3"/>
          <p:cNvSpPr>
            <a:spLocks noGrp="1"/>
          </p:cNvSpPr>
          <p:nvPr>
            <p:ph type="ftr" sz="quarter" idx="2"/>
          </p:nvPr>
        </p:nvSpPr>
        <p:spPr>
          <a:xfrm>
            <a:off x="1" y="9371285"/>
            <a:ext cx="2918830" cy="493316"/>
          </a:xfrm>
          <a:prstGeom prst="rect">
            <a:avLst/>
          </a:prstGeom>
        </p:spPr>
        <p:txBody>
          <a:bodyPr vert="horz" lIns="90763" tIns="45382" rIns="90763" bIns="45382" rtlCol="0" anchor="b"/>
          <a:lstStyle>
            <a:lvl1pPr algn="l">
              <a:defRPr sz="1200"/>
            </a:lvl1pPr>
          </a:lstStyle>
          <a:p>
            <a:endParaRPr lang="en-NZ" dirty="0"/>
          </a:p>
        </p:txBody>
      </p:sp>
      <p:sp>
        <p:nvSpPr>
          <p:cNvPr id="5" name="Slide Number Placeholder 4"/>
          <p:cNvSpPr>
            <a:spLocks noGrp="1"/>
          </p:cNvSpPr>
          <p:nvPr>
            <p:ph type="sldNum" sz="quarter" idx="3"/>
          </p:nvPr>
        </p:nvSpPr>
        <p:spPr>
          <a:xfrm>
            <a:off x="3815375" y="9371285"/>
            <a:ext cx="2918830" cy="493316"/>
          </a:xfrm>
          <a:prstGeom prst="rect">
            <a:avLst/>
          </a:prstGeom>
        </p:spPr>
        <p:txBody>
          <a:bodyPr vert="horz" lIns="90763" tIns="45382" rIns="90763" bIns="45382" rtlCol="0" anchor="b"/>
          <a:lstStyle>
            <a:lvl1pPr algn="r">
              <a:defRPr sz="1200"/>
            </a:lvl1pPr>
          </a:lstStyle>
          <a:p>
            <a:fld id="{4D9633AE-8DEB-4399-871E-95094A9C2324}" type="slidenum">
              <a:rPr lang="en-NZ" smtClean="0"/>
              <a:t>‹#›</a:t>
            </a:fld>
            <a:endParaRPr lang="en-NZ" dirty="0"/>
          </a:p>
        </p:txBody>
      </p:sp>
    </p:spTree>
    <p:extLst>
      <p:ext uri="{BB962C8B-B14F-4D97-AF65-F5344CB8AC3E}">
        <p14:creationId xmlns:p14="http://schemas.microsoft.com/office/powerpoint/2010/main" val="2284298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0" cy="493316"/>
          </a:xfrm>
          <a:prstGeom prst="rect">
            <a:avLst/>
          </a:prstGeom>
        </p:spPr>
        <p:txBody>
          <a:bodyPr vert="horz" lIns="90763" tIns="45382" rIns="90763" bIns="45382" rtlCol="0"/>
          <a:lstStyle>
            <a:lvl1pPr algn="l">
              <a:defRPr sz="1200"/>
            </a:lvl1pPr>
          </a:lstStyle>
          <a:p>
            <a:endParaRPr lang="en-NZ" dirty="0"/>
          </a:p>
        </p:txBody>
      </p:sp>
      <p:sp>
        <p:nvSpPr>
          <p:cNvPr id="3" name="Date Placeholder 2"/>
          <p:cNvSpPr>
            <a:spLocks noGrp="1"/>
          </p:cNvSpPr>
          <p:nvPr>
            <p:ph type="dt" idx="1"/>
          </p:nvPr>
        </p:nvSpPr>
        <p:spPr>
          <a:xfrm>
            <a:off x="3815375" y="0"/>
            <a:ext cx="2918830" cy="493316"/>
          </a:xfrm>
          <a:prstGeom prst="rect">
            <a:avLst/>
          </a:prstGeom>
        </p:spPr>
        <p:txBody>
          <a:bodyPr vert="horz" lIns="90763" tIns="45382" rIns="90763" bIns="45382" rtlCol="0"/>
          <a:lstStyle>
            <a:lvl1pPr algn="r">
              <a:defRPr sz="1200"/>
            </a:lvl1pPr>
          </a:lstStyle>
          <a:p>
            <a:fld id="{A311C3B1-1D20-46C1-8F59-AE14A1DE1A50}" type="datetimeFigureOut">
              <a:rPr lang="en-NZ" smtClean="0"/>
              <a:t>31/10/2018</a:t>
            </a:fld>
            <a:endParaRPr lang="en-NZ" dirty="0"/>
          </a:p>
        </p:txBody>
      </p:sp>
      <p:sp>
        <p:nvSpPr>
          <p:cNvPr id="4" name="Slide Image Placeholder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0763" tIns="45382" rIns="90763" bIns="45382" rtlCol="0" anchor="ctr"/>
          <a:lstStyle/>
          <a:p>
            <a:endParaRPr lang="en-NZ" dirty="0"/>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0763" tIns="45382" rIns="90763" bIns="4538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1" y="9371285"/>
            <a:ext cx="2918830" cy="493316"/>
          </a:xfrm>
          <a:prstGeom prst="rect">
            <a:avLst/>
          </a:prstGeom>
        </p:spPr>
        <p:txBody>
          <a:bodyPr vert="horz" lIns="90763" tIns="45382" rIns="90763" bIns="45382" rtlCol="0" anchor="b"/>
          <a:lstStyle>
            <a:lvl1pPr algn="l">
              <a:defRPr sz="1200"/>
            </a:lvl1pPr>
          </a:lstStyle>
          <a:p>
            <a:endParaRPr lang="en-NZ" dirty="0"/>
          </a:p>
        </p:txBody>
      </p:sp>
      <p:sp>
        <p:nvSpPr>
          <p:cNvPr id="7" name="Slide Number Placeholder 6"/>
          <p:cNvSpPr>
            <a:spLocks noGrp="1"/>
          </p:cNvSpPr>
          <p:nvPr>
            <p:ph type="sldNum" sz="quarter" idx="5"/>
          </p:nvPr>
        </p:nvSpPr>
        <p:spPr>
          <a:xfrm>
            <a:off x="3815375" y="9371285"/>
            <a:ext cx="2918830" cy="493316"/>
          </a:xfrm>
          <a:prstGeom prst="rect">
            <a:avLst/>
          </a:prstGeom>
        </p:spPr>
        <p:txBody>
          <a:bodyPr vert="horz" lIns="90763" tIns="45382" rIns="90763" bIns="45382" rtlCol="0" anchor="b"/>
          <a:lstStyle>
            <a:lvl1pPr algn="r">
              <a:defRPr sz="1200"/>
            </a:lvl1pPr>
          </a:lstStyle>
          <a:p>
            <a:fld id="{BC973726-DB46-4B02-BEF5-72F798A8C9C6}" type="slidenum">
              <a:rPr lang="en-NZ" smtClean="0"/>
              <a:t>‹#›</a:t>
            </a:fld>
            <a:endParaRPr lang="en-NZ" dirty="0"/>
          </a:p>
        </p:txBody>
      </p:sp>
    </p:spTree>
    <p:extLst>
      <p:ext uri="{BB962C8B-B14F-4D97-AF65-F5344CB8AC3E}">
        <p14:creationId xmlns:p14="http://schemas.microsoft.com/office/powerpoint/2010/main" val="1360708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Codey Mihi and intro</a:t>
            </a:r>
          </a:p>
          <a:p>
            <a:r>
              <a:rPr lang="en-NZ" b="1" dirty="0" smtClean="0"/>
              <a:t>1 minute</a:t>
            </a:r>
          </a:p>
          <a:p>
            <a:r>
              <a:rPr lang="en-NZ" b="1" dirty="0" smtClean="0"/>
              <a:t>Mihi</a:t>
            </a:r>
            <a:r>
              <a:rPr lang="en-NZ" b="1" dirty="0"/>
              <a:t/>
            </a:r>
            <a:br>
              <a:rPr lang="en-NZ" b="1" dirty="0"/>
            </a:br>
            <a:r>
              <a:rPr lang="en-NZ" i="1" dirty="0" err="1"/>
              <a:t>Tēnā</a:t>
            </a:r>
            <a:r>
              <a:rPr lang="en-NZ" i="1" dirty="0"/>
              <a:t> koutou, </a:t>
            </a:r>
            <a:r>
              <a:rPr lang="en-NZ" i="1" dirty="0" err="1"/>
              <a:t>tēnā</a:t>
            </a:r>
            <a:r>
              <a:rPr lang="en-NZ" i="1" dirty="0"/>
              <a:t> koutou, </a:t>
            </a:r>
            <a:r>
              <a:rPr lang="en-NZ" i="1" dirty="0" err="1"/>
              <a:t>tēnā</a:t>
            </a:r>
            <a:r>
              <a:rPr lang="en-NZ" i="1" dirty="0"/>
              <a:t> koutou </a:t>
            </a:r>
            <a:r>
              <a:rPr lang="en-NZ" i="1" dirty="0" err="1" smtClean="0"/>
              <a:t>katoa</a:t>
            </a:r>
            <a:r>
              <a:rPr lang="en-NZ" dirty="0"/>
              <a:t/>
            </a:r>
            <a:br>
              <a:rPr lang="en-NZ" dirty="0"/>
            </a:br>
            <a:r>
              <a:rPr lang="en-NZ" i="1" dirty="0"/>
              <a:t>Nga </a:t>
            </a:r>
            <a:r>
              <a:rPr lang="en-NZ" i="1" dirty="0" err="1"/>
              <a:t>mihi</a:t>
            </a:r>
            <a:r>
              <a:rPr lang="en-NZ" i="1" dirty="0"/>
              <a:t> </a:t>
            </a:r>
            <a:r>
              <a:rPr lang="en-NZ" i="1" dirty="0" err="1"/>
              <a:t>nui</a:t>
            </a:r>
            <a:r>
              <a:rPr lang="en-NZ" i="1" dirty="0"/>
              <a:t> ki a koutou </a:t>
            </a:r>
            <a:r>
              <a:rPr lang="en-NZ" i="1" dirty="0" err="1" smtClean="0"/>
              <a:t>katoa</a:t>
            </a:r>
            <a:r>
              <a:rPr lang="en-NZ" dirty="0"/>
              <a:t/>
            </a:r>
            <a:br>
              <a:rPr lang="en-NZ" dirty="0"/>
            </a:br>
            <a:r>
              <a:rPr lang="en-NZ" i="1" dirty="0"/>
              <a:t>Ki te </a:t>
            </a:r>
            <a:r>
              <a:rPr lang="en-NZ" i="1" dirty="0" err="1"/>
              <a:t>atua-tēnā</a:t>
            </a:r>
            <a:r>
              <a:rPr lang="en-NZ" i="1" dirty="0"/>
              <a:t> koe </a:t>
            </a:r>
            <a:endParaRPr lang="en-NZ" i="1" dirty="0" smtClean="0"/>
          </a:p>
          <a:p>
            <a:r>
              <a:rPr lang="en-NZ" i="1" dirty="0" smtClean="0"/>
              <a:t>Ki </a:t>
            </a:r>
            <a:r>
              <a:rPr lang="en-NZ" i="1" dirty="0"/>
              <a:t>a </a:t>
            </a:r>
            <a:r>
              <a:rPr lang="en-NZ" i="1" dirty="0" err="1"/>
              <a:t>papatuanuku</a:t>
            </a:r>
            <a:r>
              <a:rPr lang="en-NZ" i="1" dirty="0"/>
              <a:t> – </a:t>
            </a:r>
            <a:r>
              <a:rPr lang="en-NZ" i="1" dirty="0" err="1"/>
              <a:t>tēnā</a:t>
            </a:r>
            <a:r>
              <a:rPr lang="en-NZ" i="1" dirty="0"/>
              <a:t> koe </a:t>
            </a:r>
            <a:endParaRPr lang="en-NZ" i="1" dirty="0" smtClean="0"/>
          </a:p>
          <a:p>
            <a:r>
              <a:rPr lang="en-NZ" i="1" dirty="0" smtClean="0"/>
              <a:t>Ki te </a:t>
            </a:r>
            <a:r>
              <a:rPr lang="en-NZ" i="1" dirty="0" err="1"/>
              <a:t>whare</a:t>
            </a:r>
            <a:r>
              <a:rPr lang="en-NZ" i="1" dirty="0"/>
              <a:t> – </a:t>
            </a:r>
            <a:r>
              <a:rPr lang="en-NZ" i="1" dirty="0" err="1"/>
              <a:t>tēnā</a:t>
            </a:r>
            <a:r>
              <a:rPr lang="en-NZ" i="1" dirty="0"/>
              <a:t> koe </a:t>
            </a:r>
            <a:endParaRPr lang="en-NZ" i="1" dirty="0" smtClean="0"/>
          </a:p>
          <a:p>
            <a:r>
              <a:rPr lang="en-NZ" i="1" dirty="0" smtClean="0"/>
              <a:t>Ki </a:t>
            </a:r>
            <a:r>
              <a:rPr lang="en-NZ" i="1" dirty="0"/>
              <a:t>te </a:t>
            </a:r>
            <a:r>
              <a:rPr lang="en-NZ" i="1" dirty="0" err="1"/>
              <a:t>hunga</a:t>
            </a:r>
            <a:r>
              <a:rPr lang="en-NZ" i="1" dirty="0"/>
              <a:t> mate </a:t>
            </a:r>
            <a:endParaRPr lang="en-NZ" i="1" dirty="0" smtClean="0"/>
          </a:p>
          <a:p>
            <a:r>
              <a:rPr lang="en-NZ" i="1" dirty="0" smtClean="0"/>
              <a:t>Ki te </a:t>
            </a:r>
            <a:r>
              <a:rPr lang="en-NZ" i="1" dirty="0" err="1"/>
              <a:t>hunga</a:t>
            </a:r>
            <a:r>
              <a:rPr lang="en-NZ" i="1" dirty="0"/>
              <a:t> ora </a:t>
            </a:r>
            <a:endParaRPr lang="en-NZ" i="1" dirty="0" smtClean="0"/>
          </a:p>
          <a:p>
            <a:r>
              <a:rPr lang="en-NZ" i="1" dirty="0" err="1" smtClean="0"/>
              <a:t>Tēnā</a:t>
            </a:r>
            <a:r>
              <a:rPr lang="en-NZ" i="1" dirty="0" smtClean="0"/>
              <a:t> </a:t>
            </a:r>
            <a:r>
              <a:rPr lang="en-NZ" i="1" dirty="0"/>
              <a:t>koutou </a:t>
            </a:r>
            <a:r>
              <a:rPr lang="en-NZ" i="1" dirty="0" err="1"/>
              <a:t>katoa</a:t>
            </a:r>
            <a:r>
              <a:rPr lang="en-NZ" i="1" dirty="0"/>
              <a:t> </a:t>
            </a:r>
            <a:r>
              <a:rPr lang="en-NZ" dirty="0" err="1"/>
              <a:t>greetngs</a:t>
            </a:r>
            <a:r>
              <a:rPr lang="en-NZ" dirty="0"/>
              <a:t> to </a:t>
            </a:r>
            <a:r>
              <a:rPr lang="en-NZ" dirty="0" smtClean="0"/>
              <a:t>all</a:t>
            </a:r>
          </a:p>
          <a:p>
            <a:endParaRPr lang="en-NZ" dirty="0"/>
          </a:p>
          <a:p>
            <a:r>
              <a:rPr lang="it-IT" i="1" dirty="0"/>
              <a:t>Malo e Lei Lei</a:t>
            </a:r>
            <a:r>
              <a:rPr lang="it-IT" dirty="0"/>
              <a:t>, </a:t>
            </a:r>
            <a:r>
              <a:rPr lang="it-IT" i="1" dirty="0"/>
              <a:t>Talofa Lava</a:t>
            </a:r>
            <a:r>
              <a:rPr lang="it-IT" dirty="0"/>
              <a:t>, Kia Orana</a:t>
            </a:r>
            <a:r>
              <a:rPr lang="it-IT" dirty="0" smtClean="0"/>
              <a:t>, and warm Pacific and International greetings to you all.</a:t>
            </a:r>
            <a:endParaRPr lang="en-NZ" dirty="0"/>
          </a:p>
          <a:p>
            <a:r>
              <a:rPr lang="en-NZ" dirty="0" smtClean="0"/>
              <a:t>Intro self, Sheree</a:t>
            </a:r>
            <a:r>
              <a:rPr lang="en-NZ" dirty="0" smtClean="0"/>
              <a:t>, titles, name of </a:t>
            </a:r>
            <a:r>
              <a:rPr lang="en-NZ" dirty="0" smtClean="0"/>
              <a:t>project (not partners yet)</a:t>
            </a:r>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1</a:t>
            </a:fld>
            <a:endParaRPr lang="en-NZ" dirty="0"/>
          </a:p>
        </p:txBody>
      </p:sp>
    </p:spTree>
    <p:extLst>
      <p:ext uri="{BB962C8B-B14F-4D97-AF65-F5344CB8AC3E}">
        <p14:creationId xmlns:p14="http://schemas.microsoft.com/office/powerpoint/2010/main" val="25573186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10</a:t>
            </a:fld>
            <a:endParaRPr lang="en-NZ" dirty="0"/>
          </a:p>
        </p:txBody>
      </p:sp>
    </p:spTree>
    <p:extLst>
      <p:ext uri="{BB962C8B-B14F-4D97-AF65-F5344CB8AC3E}">
        <p14:creationId xmlns:p14="http://schemas.microsoft.com/office/powerpoint/2010/main" val="1093013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92E94C12-7DB4-45E9-BA77-70477BFAA803}" type="slidenum">
              <a:rPr lang="en-NZ" smtClean="0"/>
              <a:t>11</a:t>
            </a:fld>
            <a:endParaRPr lang="en-NZ" dirty="0"/>
          </a:p>
        </p:txBody>
      </p:sp>
    </p:spTree>
    <p:extLst>
      <p:ext uri="{BB962C8B-B14F-4D97-AF65-F5344CB8AC3E}">
        <p14:creationId xmlns:p14="http://schemas.microsoft.com/office/powerpoint/2010/main" val="1426821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defTabSz="907633">
              <a:defRPr/>
            </a:pPr>
            <a:fld id="{92E94C12-7DB4-45E9-BA77-70477BFAA803}" type="slidenum">
              <a:rPr lang="en-NZ">
                <a:solidFill>
                  <a:prstClr val="black"/>
                </a:solidFill>
                <a:latin typeface="Calibri"/>
              </a:rPr>
              <a:pPr defTabSz="907633">
                <a:defRPr/>
              </a:pPr>
              <a:t>12</a:t>
            </a:fld>
            <a:endParaRPr lang="en-NZ" dirty="0">
              <a:solidFill>
                <a:prstClr val="black"/>
              </a:solidFill>
              <a:latin typeface="Calibri"/>
            </a:endParaRPr>
          </a:p>
        </p:txBody>
      </p:sp>
    </p:spTree>
    <p:extLst>
      <p:ext uri="{BB962C8B-B14F-4D97-AF65-F5344CB8AC3E}">
        <p14:creationId xmlns:p14="http://schemas.microsoft.com/office/powerpoint/2010/main" val="2148980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defTabSz="907633">
              <a:defRPr/>
            </a:pPr>
            <a:fld id="{92E94C12-7DB4-45E9-BA77-70477BFAA803}" type="slidenum">
              <a:rPr lang="en-NZ">
                <a:solidFill>
                  <a:prstClr val="black"/>
                </a:solidFill>
                <a:latin typeface="Calibri"/>
              </a:rPr>
              <a:pPr defTabSz="907633">
                <a:defRPr/>
              </a:pPr>
              <a:t>13</a:t>
            </a:fld>
            <a:endParaRPr lang="en-NZ" dirty="0">
              <a:solidFill>
                <a:prstClr val="black"/>
              </a:solidFill>
              <a:latin typeface="Calibri"/>
            </a:endParaRPr>
          </a:p>
        </p:txBody>
      </p:sp>
    </p:spTree>
    <p:extLst>
      <p:ext uri="{BB962C8B-B14F-4D97-AF65-F5344CB8AC3E}">
        <p14:creationId xmlns:p14="http://schemas.microsoft.com/office/powerpoint/2010/main" val="516217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defTabSz="907633">
              <a:defRPr/>
            </a:pPr>
            <a:fld id="{92E94C12-7DB4-45E9-BA77-70477BFAA803}" type="slidenum">
              <a:rPr lang="en-NZ">
                <a:solidFill>
                  <a:prstClr val="black"/>
                </a:solidFill>
                <a:latin typeface="Calibri"/>
              </a:rPr>
              <a:pPr defTabSz="907633">
                <a:defRPr/>
              </a:pPr>
              <a:t>14</a:t>
            </a:fld>
            <a:endParaRPr lang="en-NZ" dirty="0">
              <a:solidFill>
                <a:prstClr val="black"/>
              </a:solidFill>
              <a:latin typeface="Calibri"/>
            </a:endParaRPr>
          </a:p>
        </p:txBody>
      </p:sp>
    </p:spTree>
    <p:extLst>
      <p:ext uri="{BB962C8B-B14F-4D97-AF65-F5344CB8AC3E}">
        <p14:creationId xmlns:p14="http://schemas.microsoft.com/office/powerpoint/2010/main" val="3185764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All  this is done with competent facilitators who illustrate the points with anecdotes and examples from personal experience. And we have been working </a:t>
            </a:r>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15</a:t>
            </a:fld>
            <a:endParaRPr lang="en-NZ" dirty="0"/>
          </a:p>
        </p:txBody>
      </p:sp>
    </p:spTree>
    <p:extLst>
      <p:ext uri="{BB962C8B-B14F-4D97-AF65-F5344CB8AC3E}">
        <p14:creationId xmlns:p14="http://schemas.microsoft.com/office/powerpoint/2010/main" val="2819163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Racism</a:t>
            </a:r>
          </a:p>
          <a:p>
            <a:r>
              <a:rPr lang="en-NZ" dirty="0" smtClean="0"/>
              <a:t>Bipolar</a:t>
            </a:r>
            <a:r>
              <a:rPr lang="en-NZ" baseline="0" dirty="0" smtClean="0"/>
              <a:t> schizophrenia</a:t>
            </a:r>
            <a:endParaRPr lang="en-NZ" dirty="0" smtClean="0"/>
          </a:p>
        </p:txBody>
      </p:sp>
      <p:sp>
        <p:nvSpPr>
          <p:cNvPr id="4" name="Slide Number Placeholder 3"/>
          <p:cNvSpPr>
            <a:spLocks noGrp="1"/>
          </p:cNvSpPr>
          <p:nvPr>
            <p:ph type="sldNum" sz="quarter" idx="10"/>
          </p:nvPr>
        </p:nvSpPr>
        <p:spPr/>
        <p:txBody>
          <a:bodyPr/>
          <a:lstStyle/>
          <a:p>
            <a:fld id="{BC973726-DB46-4B02-BEF5-72F798A8C9C6}" type="slidenum">
              <a:rPr lang="en-NZ" smtClean="0"/>
              <a:t>16</a:t>
            </a:fld>
            <a:endParaRPr lang="en-NZ" dirty="0"/>
          </a:p>
        </p:txBody>
      </p:sp>
    </p:spTree>
    <p:extLst>
      <p:ext uri="{BB962C8B-B14F-4D97-AF65-F5344CB8AC3E}">
        <p14:creationId xmlns:p14="http://schemas.microsoft.com/office/powerpoint/2010/main" val="788308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BC973726-DB46-4B02-BEF5-72F798A8C9C6}" type="slidenum">
              <a:rPr lang="en-NZ" smtClean="0"/>
              <a:t>17</a:t>
            </a:fld>
            <a:endParaRPr lang="en-NZ" dirty="0"/>
          </a:p>
        </p:txBody>
      </p:sp>
    </p:spTree>
    <p:extLst>
      <p:ext uri="{BB962C8B-B14F-4D97-AF65-F5344CB8AC3E}">
        <p14:creationId xmlns:p14="http://schemas.microsoft.com/office/powerpoint/2010/main" val="4269459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3635" indent="-283635">
              <a:buFontTx/>
              <a:buChar char="-"/>
            </a:pPr>
            <a:r>
              <a:rPr lang="en-NZ" dirty="0" smtClean="0">
                <a:latin typeface="Helvetica" panose="020B0604020202020204" pitchFamily="34" charset="0"/>
                <a:cs typeface="Helvetica" panose="020B0604020202020204" pitchFamily="34" charset="0"/>
              </a:rPr>
              <a:t>CODEY The evaluation forms we have been using</a:t>
            </a:r>
            <a:r>
              <a:rPr lang="en-NZ" baseline="0" dirty="0" smtClean="0">
                <a:latin typeface="Helvetica" panose="020B0604020202020204" pitchFamily="34" charset="0"/>
                <a:cs typeface="Helvetica" panose="020B0604020202020204" pitchFamily="34" charset="0"/>
              </a:rPr>
              <a:t> for the first year show that we are absolutely impacting on people’s knowledge of stigma and discrimination and</a:t>
            </a:r>
            <a:r>
              <a:rPr lang="en-NZ" dirty="0" smtClean="0">
                <a:latin typeface="Helvetica" panose="020B0604020202020204" pitchFamily="34" charset="0"/>
                <a:cs typeface="Helvetica" panose="020B0604020202020204" pitchFamily="34" charset="0"/>
              </a:rPr>
              <a:t> cited improvements in current questions regarding knowledge and motivation to address stigma and discrimination, confidence</a:t>
            </a:r>
            <a:r>
              <a:rPr lang="en-NZ" baseline="0" dirty="0" smtClean="0">
                <a:latin typeface="Helvetica" panose="020B0604020202020204" pitchFamily="34" charset="0"/>
                <a:cs typeface="Helvetica" panose="020B0604020202020204" pitchFamily="34" charset="0"/>
              </a:rPr>
              <a:t> to interact with someone with mental distress and tools to do so.</a:t>
            </a:r>
            <a:r>
              <a:rPr lang="en-NZ" sz="2400" dirty="0">
                <a:latin typeface="Helvetica" panose="020B0604020202020204" pitchFamily="34" charset="0"/>
                <a:cs typeface="Helvetica" panose="020B0604020202020204" pitchFamily="34" charset="0"/>
              </a:rPr>
              <a:t> </a:t>
            </a:r>
          </a:p>
          <a:p>
            <a:pPr marL="283635" indent="-283635">
              <a:buFontTx/>
              <a:buChar char="-"/>
            </a:pPr>
            <a:r>
              <a:rPr lang="en-NZ" sz="2400" dirty="0">
                <a:latin typeface="Helvetica" panose="020B0604020202020204" pitchFamily="34" charset="0"/>
                <a:cs typeface="Helvetica" panose="020B0604020202020204" pitchFamily="34" charset="0"/>
              </a:rPr>
              <a:t>Using a Mixture of qualitative and quantitative methods</a:t>
            </a:r>
          </a:p>
          <a:p>
            <a:pPr marL="737452" lvl="1" indent="-283635">
              <a:buFontTx/>
              <a:buChar char="-"/>
            </a:pPr>
            <a:r>
              <a:rPr lang="en-NZ" sz="2400" dirty="0">
                <a:latin typeface="Helvetica" panose="020B0604020202020204" pitchFamily="34" charset="0"/>
                <a:cs typeface="Helvetica" panose="020B0604020202020204" pitchFamily="34" charset="0"/>
              </a:rPr>
              <a:t>Evaluation forms (x2)</a:t>
            </a:r>
          </a:p>
          <a:p>
            <a:pPr marL="737452" lvl="1" indent="-283635">
              <a:buFontTx/>
              <a:buChar char="-"/>
            </a:pPr>
            <a:endParaRPr lang="en-NZ" sz="2400" dirty="0">
              <a:latin typeface="Helvetica" panose="020B0604020202020204" pitchFamily="34" charset="0"/>
              <a:cs typeface="Helvetica" panose="020B0604020202020204" pitchFamily="34" charset="0"/>
            </a:endParaRPr>
          </a:p>
          <a:p>
            <a:pPr marL="283635" indent="-283635">
              <a:buFontTx/>
              <a:buChar char="-"/>
            </a:pPr>
            <a:r>
              <a:rPr lang="en-NZ" sz="2400" dirty="0">
                <a:latin typeface="Helvetica" panose="020B0604020202020204" pitchFamily="34" charset="0"/>
                <a:cs typeface="Helvetica" panose="020B0604020202020204" pitchFamily="34" charset="0"/>
              </a:rPr>
              <a:t>Looking to examine further impacts for clients and students (</a:t>
            </a:r>
            <a:r>
              <a:rPr lang="en-NZ" sz="2400" dirty="0" err="1">
                <a:latin typeface="Helvetica" panose="020B0604020202020204" pitchFamily="34" charset="0"/>
                <a:cs typeface="Helvetica" panose="020B0604020202020204" pitchFamily="34" charset="0"/>
              </a:rPr>
              <a:t>ie</a:t>
            </a:r>
            <a:r>
              <a:rPr lang="en-NZ" sz="2400" dirty="0">
                <a:latin typeface="Helvetica" panose="020B0604020202020204" pitchFamily="34" charset="0"/>
                <a:cs typeface="Helvetica" panose="020B0604020202020204" pitchFamily="34" charset="0"/>
              </a:rPr>
              <a:t>. Wellbeing measures)</a:t>
            </a:r>
          </a:p>
          <a:p>
            <a:pPr defTabSz="907633">
              <a:defRPr/>
            </a:pPr>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18</a:t>
            </a:fld>
            <a:endParaRPr lang="en-NZ" dirty="0"/>
          </a:p>
        </p:txBody>
      </p:sp>
    </p:spTree>
    <p:extLst>
      <p:ext uri="{BB962C8B-B14F-4D97-AF65-F5344CB8AC3E}">
        <p14:creationId xmlns:p14="http://schemas.microsoft.com/office/powerpoint/2010/main" val="38027218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3635" indent="-283635">
              <a:buFontTx/>
              <a:buChar char="-"/>
            </a:pPr>
            <a:r>
              <a:rPr lang="en-NZ" dirty="0" smtClean="0">
                <a:latin typeface="Helvetica" panose="020B0604020202020204" pitchFamily="34" charset="0"/>
                <a:cs typeface="Helvetica" panose="020B0604020202020204" pitchFamily="34" charset="0"/>
              </a:rPr>
              <a:t>CODEY </a:t>
            </a:r>
          </a:p>
          <a:p>
            <a:pPr marL="283635" indent="-283635">
              <a:buFontTx/>
              <a:buChar char="-"/>
            </a:pPr>
            <a:r>
              <a:rPr lang="en-NZ" dirty="0" smtClean="0">
                <a:latin typeface="Helvetica" panose="020B0604020202020204" pitchFamily="34" charset="0"/>
                <a:cs typeface="Helvetica" panose="020B0604020202020204" pitchFamily="34" charset="0"/>
              </a:rPr>
              <a:t>Looking </a:t>
            </a:r>
            <a:r>
              <a:rPr lang="en-NZ" dirty="0">
                <a:latin typeface="Helvetica" panose="020B0604020202020204" pitchFamily="34" charset="0"/>
                <a:cs typeface="Helvetica" panose="020B0604020202020204" pitchFamily="34" charset="0"/>
              </a:rPr>
              <a:t>to improve evaluation forms and processes to better capture the impact of the programme on “end users” (e.g. students and housing users.)</a:t>
            </a:r>
          </a:p>
          <a:p>
            <a:pPr marL="737452" lvl="1" indent="-283635">
              <a:buFontTx/>
              <a:buChar char="-"/>
            </a:pPr>
            <a:r>
              <a:rPr lang="en-NZ" dirty="0">
                <a:latin typeface="Helvetica" panose="020B0604020202020204" pitchFamily="34" charset="0"/>
                <a:cs typeface="Helvetica" panose="020B0604020202020204" pitchFamily="34" charset="0"/>
              </a:rPr>
              <a:t>E.g. gathering wellbeing survey data in schools prior and after intervention.</a:t>
            </a:r>
          </a:p>
          <a:p>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19</a:t>
            </a:fld>
            <a:endParaRPr lang="en-NZ" dirty="0"/>
          </a:p>
        </p:txBody>
      </p:sp>
    </p:spTree>
    <p:extLst>
      <p:ext uri="{BB962C8B-B14F-4D97-AF65-F5344CB8AC3E}">
        <p14:creationId xmlns:p14="http://schemas.microsoft.com/office/powerpoint/2010/main" val="1991592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a:p>
            <a:endParaRPr lang="en-NZ" dirty="0" smtClean="0"/>
          </a:p>
          <a:p>
            <a:r>
              <a:rPr lang="en-NZ" dirty="0" smtClean="0"/>
              <a:t>Contract funding under the HPA as part of the LMLM projects (</a:t>
            </a:r>
            <a:r>
              <a:rPr lang="en-NZ" i="1" dirty="0" smtClean="0"/>
              <a:t>they have just heard about high level </a:t>
            </a:r>
            <a:r>
              <a:rPr lang="en-NZ" i="1" dirty="0" smtClean="0"/>
              <a:t>LMLM</a:t>
            </a:r>
            <a:r>
              <a:rPr lang="en-NZ" i="1" baseline="0" dirty="0" smtClean="0"/>
              <a:t> goals in previous presentation.</a:t>
            </a:r>
            <a:endParaRPr lang="en-NZ" i="1" dirty="0" smtClean="0"/>
          </a:p>
          <a:p>
            <a:r>
              <a:rPr lang="en-NZ" dirty="0" smtClean="0"/>
              <a:t>North Island </a:t>
            </a:r>
            <a:r>
              <a:rPr lang="en-NZ" dirty="0" smtClean="0"/>
              <a:t>based</a:t>
            </a:r>
          </a:p>
          <a:p>
            <a:r>
              <a:rPr lang="en-NZ" dirty="0" smtClean="0"/>
              <a:t>3 year project, first workshops delivered in May of this year.</a:t>
            </a:r>
          </a:p>
          <a:p>
            <a:r>
              <a:rPr lang="en-NZ" dirty="0" smtClean="0"/>
              <a:t>Attitude </a:t>
            </a:r>
            <a:r>
              <a:rPr lang="en-NZ" dirty="0" smtClean="0"/>
              <a:t>of continual improvement, and we have been learning and refining throughout this year.</a:t>
            </a:r>
          </a:p>
          <a:p>
            <a:r>
              <a:rPr lang="en-NZ" dirty="0" smtClean="0"/>
              <a:t>We are privileged to have input, connections and wisdom rom Mahitahi Trust and Vaka Tautua who support us in this work.</a:t>
            </a:r>
          </a:p>
          <a:p>
            <a:r>
              <a:rPr lang="en-NZ" dirty="0" smtClean="0"/>
              <a:t>The project has an advisory group with various sector </a:t>
            </a:r>
            <a:r>
              <a:rPr lang="en-NZ" dirty="0" err="1" smtClean="0"/>
              <a:t>represetnatives</a:t>
            </a:r>
            <a:r>
              <a:rPr lang="en-NZ" dirty="0" smtClean="0"/>
              <a:t> and we’ve also be learning from the participants and organisations we engage with.</a:t>
            </a:r>
          </a:p>
          <a:p>
            <a:r>
              <a:rPr lang="en-NZ" dirty="0" smtClean="0"/>
              <a:t>45</a:t>
            </a:r>
            <a:r>
              <a:rPr lang="en-NZ" baseline="0" dirty="0" smtClean="0"/>
              <a:t> sec</a:t>
            </a:r>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2</a:t>
            </a:fld>
            <a:endParaRPr lang="en-NZ" dirty="0"/>
          </a:p>
        </p:txBody>
      </p:sp>
    </p:spTree>
    <p:extLst>
      <p:ext uri="{BB962C8B-B14F-4D97-AF65-F5344CB8AC3E}">
        <p14:creationId xmlns:p14="http://schemas.microsoft.com/office/powerpoint/2010/main" val="34424154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30 seconds</a:t>
            </a:r>
          </a:p>
          <a:p>
            <a:r>
              <a:rPr lang="en-NZ" dirty="0" smtClean="0"/>
              <a:t>CODEY</a:t>
            </a:r>
          </a:p>
          <a:p>
            <a:r>
              <a:rPr lang="en-NZ" dirty="0" smtClean="0"/>
              <a:t>We are also gathering</a:t>
            </a:r>
            <a:r>
              <a:rPr lang="en-NZ" baseline="0" dirty="0" smtClean="0"/>
              <a:t> feedback from the organisations, and as the project continues will be able to report on the use and impact of the consultation hours.</a:t>
            </a:r>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20</a:t>
            </a:fld>
            <a:endParaRPr lang="en-NZ" dirty="0"/>
          </a:p>
        </p:txBody>
      </p:sp>
    </p:spTree>
    <p:extLst>
      <p:ext uri="{BB962C8B-B14F-4D97-AF65-F5344CB8AC3E}">
        <p14:creationId xmlns:p14="http://schemas.microsoft.com/office/powerpoint/2010/main" val="27136064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CODEY 1minute</a:t>
            </a:r>
          </a:p>
          <a:p>
            <a:r>
              <a:rPr lang="en-NZ" dirty="0" smtClean="0"/>
              <a:t>We get to read fantastic feedback</a:t>
            </a:r>
            <a:r>
              <a:rPr lang="en-NZ" baseline="0" dirty="0" smtClean="0"/>
              <a:t> in our evaluation forms, along with some learning points. What’s particularly neat to see is when people summarise the workshop for themselves in the postcard that they address to themselves in workshop Rua – some of these suggest that the intervention is hitting people at all sorts of levels, encouraging those that are committed to equity and relationship, and encouraging self reflection and self responsibility in all.</a:t>
            </a:r>
            <a:endParaRPr lang="en-NZ" dirty="0" smtClean="0"/>
          </a:p>
          <a:p>
            <a:r>
              <a:rPr lang="en-NZ" dirty="0" smtClean="0"/>
              <a:t>Choose one and read it</a:t>
            </a:r>
          </a:p>
          <a:p>
            <a:endParaRPr lang="en-NZ" dirty="0" smtClean="0"/>
          </a:p>
          <a:p>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21</a:t>
            </a:fld>
            <a:endParaRPr lang="en-NZ" dirty="0"/>
          </a:p>
        </p:txBody>
      </p:sp>
    </p:spTree>
    <p:extLst>
      <p:ext uri="{BB962C8B-B14F-4D97-AF65-F5344CB8AC3E}">
        <p14:creationId xmlns:p14="http://schemas.microsoft.com/office/powerpoint/2010/main" val="64894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Sheree:</a:t>
            </a:r>
          </a:p>
          <a:p>
            <a:endParaRPr lang="en-NZ" dirty="0" smtClean="0"/>
          </a:p>
          <a:p>
            <a:r>
              <a:rPr lang="en-NZ" dirty="0" smtClean="0"/>
              <a:t> discussing complex</a:t>
            </a:r>
            <a:r>
              <a:rPr lang="en-NZ" baseline="0" dirty="0" smtClean="0"/>
              <a:t> conversations, welcome second time, people openly talking about distress in their workplace.</a:t>
            </a:r>
          </a:p>
          <a:p>
            <a:r>
              <a:rPr lang="en-NZ" baseline="0" dirty="0" smtClean="0"/>
              <a:t>Privilege to do the work. Consult building on to contribute to wider organisational </a:t>
            </a:r>
          </a:p>
          <a:p>
            <a:r>
              <a:rPr lang="en-NZ" sz="1600" dirty="0">
                <a:latin typeface="Calibri Light" panose="020F0302020204030204" pitchFamily="34" charset="0"/>
                <a:cs typeface="Helvetica" panose="020B0604020202020204" pitchFamily="34" charset="0"/>
              </a:rPr>
              <a:t>What participants said: (</a:t>
            </a:r>
            <a:r>
              <a:rPr lang="en-NZ" sz="1600" dirty="0" err="1">
                <a:latin typeface="Calibri Light" panose="020F0302020204030204" pitchFamily="34" charset="0"/>
                <a:cs typeface="Helvetica" panose="020B0604020202020204" pitchFamily="34" charset="0"/>
              </a:rPr>
              <a:t>cont</a:t>
            </a:r>
            <a:r>
              <a:rPr lang="en-NZ" sz="1600" dirty="0">
                <a:latin typeface="Calibri Light" panose="020F0302020204030204" pitchFamily="34" charset="0"/>
                <a:cs typeface="Helvetica" panose="020B0604020202020204" pitchFamily="34" charset="0"/>
              </a:rPr>
              <a:t>)</a:t>
            </a:r>
          </a:p>
          <a:p>
            <a:endParaRPr lang="en-NZ" dirty="0">
              <a:latin typeface="Helvetica" panose="020B0604020202020204" pitchFamily="34" charset="0"/>
              <a:cs typeface="Helvetica" panose="020B0604020202020204" pitchFamily="34" charset="0"/>
            </a:endParaRPr>
          </a:p>
          <a:p>
            <a:r>
              <a:rPr lang="en-NZ" dirty="0">
                <a:latin typeface="Helvetica" panose="020B0604020202020204" pitchFamily="34" charset="0"/>
                <a:cs typeface="Helvetica" panose="020B0604020202020204" pitchFamily="34" charset="0"/>
              </a:rPr>
              <a:t>“Really loved the lightness of the programme. Didn't come away feeling drained, instead I came away wanting to talk more about all that I had learned. Its helped me to deal with others differently in my own community.”</a:t>
            </a:r>
          </a:p>
          <a:p>
            <a:endParaRPr lang="en-NZ" dirty="0">
              <a:latin typeface="Helvetica" panose="020B0604020202020204" pitchFamily="34" charset="0"/>
              <a:cs typeface="Helvetica" panose="020B0604020202020204" pitchFamily="34" charset="0"/>
            </a:endParaRPr>
          </a:p>
          <a:p>
            <a:r>
              <a:rPr lang="en-NZ" dirty="0">
                <a:latin typeface="Helvetica" panose="020B0604020202020204" pitchFamily="34" charset="0"/>
                <a:cs typeface="Helvetica" panose="020B0604020202020204" pitchFamily="34" charset="0"/>
              </a:rPr>
              <a:t>“Extremely relevant to all areas of property and management sector. I would like to see this presented to all area offices (TM regions) New Lynn, Mt Roskill, Morningside.”</a:t>
            </a:r>
          </a:p>
          <a:p>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22</a:t>
            </a:fld>
            <a:endParaRPr lang="en-NZ" dirty="0"/>
          </a:p>
        </p:txBody>
      </p:sp>
    </p:spTree>
    <p:extLst>
      <p:ext uri="{BB962C8B-B14F-4D97-AF65-F5344CB8AC3E}">
        <p14:creationId xmlns:p14="http://schemas.microsoft.com/office/powerpoint/2010/main" val="28731317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Sheree</a:t>
            </a:r>
          </a:p>
          <a:p>
            <a:r>
              <a:rPr lang="en-NZ" dirty="0" smtClean="0"/>
              <a:t>Come chat – get the </a:t>
            </a:r>
            <a:r>
              <a:rPr lang="en-NZ" dirty="0" err="1" smtClean="0"/>
              <a:t>powerpoint</a:t>
            </a:r>
            <a:r>
              <a:rPr lang="en-NZ" dirty="0" smtClean="0"/>
              <a:t> notes, check us out online.</a:t>
            </a:r>
          </a:p>
          <a:p>
            <a:endParaRPr lang="en-NZ" dirty="0" smtClean="0"/>
          </a:p>
          <a:p>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23</a:t>
            </a:fld>
            <a:endParaRPr lang="en-NZ" dirty="0"/>
          </a:p>
        </p:txBody>
      </p:sp>
    </p:spTree>
    <p:extLst>
      <p:ext uri="{BB962C8B-B14F-4D97-AF65-F5344CB8AC3E}">
        <p14:creationId xmlns:p14="http://schemas.microsoft.com/office/powerpoint/2010/main" val="2477510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i="1" dirty="0" smtClean="0"/>
              <a:t>Click</a:t>
            </a:r>
            <a:r>
              <a:rPr lang="en-NZ" i="1" baseline="0" dirty="0" smtClean="0"/>
              <a:t> through the three partner images.</a:t>
            </a:r>
            <a:r>
              <a:rPr lang="en-NZ" i="1" dirty="0"/>
              <a:t> </a:t>
            </a:r>
            <a:endParaRPr lang="en-NZ" baseline="0" dirty="0" smtClean="0"/>
          </a:p>
          <a:p>
            <a:pPr marL="283635" indent="-283635">
              <a:buFont typeface="Arial" panose="020B0604020202020204" pitchFamily="34" charset="0"/>
              <a:buChar char="•"/>
            </a:pPr>
            <a:r>
              <a:rPr lang="en-NZ" dirty="0"/>
              <a:t>The project aims  decrease stigma and </a:t>
            </a:r>
            <a:r>
              <a:rPr lang="en-NZ" dirty="0" smtClean="0"/>
              <a:t>discrimination </a:t>
            </a:r>
            <a:r>
              <a:rPr lang="en-NZ" dirty="0"/>
              <a:t>related to mental distress and increase social inclusion</a:t>
            </a:r>
          </a:p>
          <a:p>
            <a:pPr marL="283635" indent="-283635">
              <a:buFont typeface="Arial" panose="020B0604020202020204" pitchFamily="34" charset="0"/>
              <a:buChar char="•"/>
            </a:pPr>
            <a:r>
              <a:rPr lang="en-NZ" dirty="0"/>
              <a:t>We are called two + </a:t>
            </a:r>
            <a:r>
              <a:rPr lang="en-NZ" dirty="0" smtClean="0"/>
              <a:t>Rethink because of the two sectors, the two workshops and acknowledging that we are “plus.” because of the engagement consultation and other elements of the programme</a:t>
            </a:r>
            <a:endParaRPr lang="en-NZ" dirty="0"/>
          </a:p>
          <a:p>
            <a:r>
              <a:rPr lang="en-NZ" baseline="0" dirty="0" smtClean="0"/>
              <a:t>“Sheree is now going to talk you through some of the thinking that sits behind the content and delivery of the programme”</a:t>
            </a:r>
            <a:endParaRPr lang="en-NZ" dirty="0"/>
          </a:p>
          <a:p>
            <a:r>
              <a:rPr lang="en-NZ" dirty="0"/>
              <a:t/>
            </a:r>
            <a:br>
              <a:rPr lang="en-NZ" dirty="0"/>
            </a:br>
            <a:r>
              <a:rPr lang="en-NZ" i="1" dirty="0"/>
              <a:t>45 sec</a:t>
            </a:r>
          </a:p>
          <a:p>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3</a:t>
            </a:fld>
            <a:endParaRPr lang="en-NZ" dirty="0"/>
          </a:p>
        </p:txBody>
      </p:sp>
    </p:spTree>
    <p:extLst>
      <p:ext uri="{BB962C8B-B14F-4D97-AF65-F5344CB8AC3E}">
        <p14:creationId xmlns:p14="http://schemas.microsoft.com/office/powerpoint/2010/main" val="825508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5038" y="709613"/>
            <a:ext cx="4932362" cy="3700462"/>
          </a:xfrm>
        </p:spPr>
      </p:sp>
      <p:sp>
        <p:nvSpPr>
          <p:cNvPr id="3" name="Notes Placeholder 2"/>
          <p:cNvSpPr>
            <a:spLocks noGrp="1"/>
          </p:cNvSpPr>
          <p:nvPr>
            <p:ph type="body" idx="1"/>
          </p:nvPr>
        </p:nvSpPr>
        <p:spPr>
          <a:xfrm>
            <a:off x="673577" y="4410099"/>
            <a:ext cx="5388610" cy="4716241"/>
          </a:xfrm>
        </p:spPr>
        <p:txBody>
          <a:bodyPr/>
          <a:lstStyle/>
          <a:p>
            <a:r>
              <a:rPr lang="en-NZ" dirty="0"/>
              <a:t>Kia ora koutou</a:t>
            </a:r>
          </a:p>
          <a:p>
            <a:r>
              <a:rPr lang="en-NZ" dirty="0" err="1"/>
              <a:t>Ko</a:t>
            </a:r>
            <a:r>
              <a:rPr lang="en-NZ" dirty="0"/>
              <a:t> Sheree taku </a:t>
            </a:r>
            <a:r>
              <a:rPr lang="en-NZ" dirty="0" err="1"/>
              <a:t>ingoa</a:t>
            </a:r>
            <a:r>
              <a:rPr lang="en-NZ" dirty="0"/>
              <a:t> , and my acknowledgments to </a:t>
            </a:r>
            <a:r>
              <a:rPr lang="en-NZ" dirty="0" err="1"/>
              <a:t>Ngati</a:t>
            </a:r>
            <a:r>
              <a:rPr lang="en-NZ" dirty="0"/>
              <a:t> </a:t>
            </a:r>
            <a:r>
              <a:rPr lang="en-NZ" dirty="0" err="1"/>
              <a:t>Whatua</a:t>
            </a:r>
            <a:r>
              <a:rPr lang="en-NZ" dirty="0"/>
              <a:t> for the land we stand on today.</a:t>
            </a:r>
          </a:p>
          <a:p>
            <a:r>
              <a:rPr lang="en-NZ" dirty="0"/>
              <a:t>Who agrees that we’ve got a problem with regard to stigma </a:t>
            </a:r>
            <a:r>
              <a:rPr lang="en-NZ" dirty="0" err="1"/>
              <a:t>dn</a:t>
            </a:r>
            <a:r>
              <a:rPr lang="en-NZ" dirty="0"/>
              <a:t> </a:t>
            </a:r>
            <a:r>
              <a:rPr lang="en-NZ" dirty="0" err="1"/>
              <a:t>discrimiatnion</a:t>
            </a:r>
            <a:r>
              <a:rPr lang="en-NZ" dirty="0"/>
              <a:t> related to mental distress? (Click through)</a:t>
            </a:r>
          </a:p>
        </p:txBody>
      </p:sp>
      <p:sp>
        <p:nvSpPr>
          <p:cNvPr id="4" name="Slide Number Placeholder 3"/>
          <p:cNvSpPr>
            <a:spLocks noGrp="1"/>
          </p:cNvSpPr>
          <p:nvPr>
            <p:ph type="sldNum" sz="quarter" idx="10"/>
          </p:nvPr>
        </p:nvSpPr>
        <p:spPr/>
        <p:txBody>
          <a:bodyPr/>
          <a:lstStyle/>
          <a:p>
            <a:fld id="{BC973726-DB46-4B02-BEF5-72F798A8C9C6}" type="slidenum">
              <a:rPr lang="en-NZ" smtClean="0"/>
              <a:t>4</a:t>
            </a:fld>
            <a:endParaRPr lang="en-NZ" dirty="0"/>
          </a:p>
        </p:txBody>
      </p:sp>
    </p:spTree>
    <p:extLst>
      <p:ext uri="{BB962C8B-B14F-4D97-AF65-F5344CB8AC3E}">
        <p14:creationId xmlns:p14="http://schemas.microsoft.com/office/powerpoint/2010/main" val="1249149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We know that mental health is something we all have, and that about 1 in four of us are experiencing a challenge in this area right now. We’ve just heard from Vanessa about the high level priorities of the Like Minds, Like Mine programme and I’m going to tell you some more about how the Two+ rethink programme goes about trying to change behaviour and increase social inclusion for those experiencing mental distress</a:t>
            </a:r>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5</a:t>
            </a:fld>
            <a:endParaRPr lang="en-NZ" dirty="0"/>
          </a:p>
        </p:txBody>
      </p:sp>
    </p:spTree>
    <p:extLst>
      <p:ext uri="{BB962C8B-B14F-4D97-AF65-F5344CB8AC3E}">
        <p14:creationId xmlns:p14="http://schemas.microsoft.com/office/powerpoint/2010/main" val="4133516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See the thing is, we pretty much agree there’s a problem here.</a:t>
            </a:r>
          </a:p>
          <a:p>
            <a:r>
              <a:rPr lang="en-NZ" dirty="0" smtClean="0"/>
              <a:t>Whether we have used mental health services, struggled on our own or it’s whanau or friends we see the impact with most clearly, we recognise that stigma and discrimination are an issue, and in fact I’ve heard that it’s a strong theme coming through in the </a:t>
            </a:r>
            <a:r>
              <a:rPr lang="en-NZ" dirty="0" err="1" smtClean="0"/>
              <a:t>metnal</a:t>
            </a:r>
            <a:r>
              <a:rPr lang="en-NZ" dirty="0" smtClean="0"/>
              <a:t> health review. </a:t>
            </a:r>
          </a:p>
          <a:p>
            <a:r>
              <a:rPr lang="en-NZ" dirty="0" smtClean="0"/>
              <a:t>But the thing is, most of us, we don’t see the problem in ourselves so clearly. It’s not the </a:t>
            </a:r>
            <a:r>
              <a:rPr lang="en-NZ" dirty="0" err="1" smtClean="0"/>
              <a:t>funnest</a:t>
            </a:r>
            <a:r>
              <a:rPr lang="en-NZ" dirty="0" smtClean="0"/>
              <a:t> thing to connect to the prejudice in ourselves. Our stream of funding in Like </a:t>
            </a:r>
            <a:r>
              <a:rPr lang="en-NZ" dirty="0" smtClean="0"/>
              <a:t>Minds</a:t>
            </a:r>
            <a:r>
              <a:rPr lang="en-NZ" dirty="0" smtClean="0"/>
              <a:t>, Like Mine is directed to people in power – people in housing and education, whose attitudes lead to </a:t>
            </a:r>
            <a:r>
              <a:rPr lang="en-NZ" dirty="0" smtClean="0"/>
              <a:t>behaviour </a:t>
            </a:r>
            <a:r>
              <a:rPr lang="en-NZ" dirty="0" smtClean="0"/>
              <a:t>that can have a big impact on students and clients experiences. So we need to be working in ways that bring peoples awareness to where they have the most power- their own attitudes and behaviour – in a way that motivates shifts, rather than shame or pushback</a:t>
            </a:r>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6</a:t>
            </a:fld>
            <a:endParaRPr lang="en-NZ" dirty="0"/>
          </a:p>
        </p:txBody>
      </p:sp>
    </p:spTree>
    <p:extLst>
      <p:ext uri="{BB962C8B-B14F-4D97-AF65-F5344CB8AC3E}">
        <p14:creationId xmlns:p14="http://schemas.microsoft.com/office/powerpoint/2010/main" val="1245016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Racism</a:t>
            </a:r>
          </a:p>
          <a:p>
            <a:r>
              <a:rPr lang="en-NZ" dirty="0" smtClean="0"/>
              <a:t>Bipolar</a:t>
            </a:r>
            <a:r>
              <a:rPr lang="en-NZ" baseline="0" dirty="0" smtClean="0"/>
              <a:t> schizophrenia</a:t>
            </a:r>
            <a:endParaRPr lang="en-NZ" dirty="0" smtClean="0"/>
          </a:p>
        </p:txBody>
      </p:sp>
      <p:sp>
        <p:nvSpPr>
          <p:cNvPr id="4" name="Slide Number Placeholder 3"/>
          <p:cNvSpPr>
            <a:spLocks noGrp="1"/>
          </p:cNvSpPr>
          <p:nvPr>
            <p:ph type="sldNum" sz="quarter" idx="10"/>
          </p:nvPr>
        </p:nvSpPr>
        <p:spPr/>
        <p:txBody>
          <a:bodyPr/>
          <a:lstStyle/>
          <a:p>
            <a:fld id="{BC973726-DB46-4B02-BEF5-72F798A8C9C6}" type="slidenum">
              <a:rPr lang="en-NZ" smtClean="0"/>
              <a:t>7</a:t>
            </a:fld>
            <a:endParaRPr lang="en-NZ" dirty="0"/>
          </a:p>
        </p:txBody>
      </p:sp>
    </p:spTree>
    <p:extLst>
      <p:ext uri="{BB962C8B-B14F-4D97-AF65-F5344CB8AC3E}">
        <p14:creationId xmlns:p14="http://schemas.microsoft.com/office/powerpoint/2010/main" val="2299104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BC973726-DB46-4B02-BEF5-72F798A8C9C6}" type="slidenum">
              <a:rPr lang="en-NZ" smtClean="0"/>
              <a:t>8</a:t>
            </a:fld>
            <a:endParaRPr lang="en-NZ" dirty="0"/>
          </a:p>
        </p:txBody>
      </p:sp>
    </p:spTree>
    <p:extLst>
      <p:ext uri="{BB962C8B-B14F-4D97-AF65-F5344CB8AC3E}">
        <p14:creationId xmlns:p14="http://schemas.microsoft.com/office/powerpoint/2010/main" val="1491709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09218" y="4646876"/>
            <a:ext cx="5152969" cy="4479464"/>
          </a:xfrm>
        </p:spPr>
        <p:txBody>
          <a:bodyPr/>
          <a:lstStyle/>
          <a:p>
            <a:r>
              <a:rPr lang="en-NZ" dirty="0" smtClean="0"/>
              <a:t>So when we went about working on this project, one of the key things that informed us was this literature review done here in Aotearoa, and that draws from the power of contact work. If you’re not familiar with these two document I really suggest take some time to digest them, but two key points are that  there are conditions of contact with people with lived experience which support anti stigma and discrimination work- including that stories include both challenge and hope</a:t>
            </a:r>
          </a:p>
          <a:p>
            <a:r>
              <a:rPr lang="en-NZ" dirty="0" smtClean="0"/>
              <a:t>In addition the review recommends that the education provides participants with some form of </a:t>
            </a:r>
            <a:r>
              <a:rPr lang="en-NZ" dirty="0" smtClean="0"/>
              <a:t>guidance</a:t>
            </a:r>
            <a:r>
              <a:rPr lang="en-NZ" baseline="0" dirty="0" smtClean="0"/>
              <a:t> </a:t>
            </a:r>
            <a:r>
              <a:rPr lang="en-NZ" dirty="0" smtClean="0"/>
              <a:t> </a:t>
            </a:r>
            <a:r>
              <a:rPr lang="en-NZ" dirty="0" smtClean="0"/>
              <a:t>from which to interpret their </a:t>
            </a:r>
            <a:r>
              <a:rPr lang="en-NZ" dirty="0" smtClean="0"/>
              <a:t>experiences from</a:t>
            </a:r>
            <a:r>
              <a:rPr lang="en-NZ" baseline="0" dirty="0" smtClean="0"/>
              <a:t> the contact</a:t>
            </a:r>
            <a:endParaRPr lang="en-NZ" dirty="0"/>
          </a:p>
        </p:txBody>
      </p:sp>
      <p:sp>
        <p:nvSpPr>
          <p:cNvPr id="4" name="Slide Number Placeholder 3"/>
          <p:cNvSpPr>
            <a:spLocks noGrp="1"/>
          </p:cNvSpPr>
          <p:nvPr>
            <p:ph type="sldNum" sz="quarter" idx="10"/>
          </p:nvPr>
        </p:nvSpPr>
        <p:spPr/>
        <p:txBody>
          <a:bodyPr/>
          <a:lstStyle/>
          <a:p>
            <a:fld id="{BC973726-DB46-4B02-BEF5-72F798A8C9C6}" type="slidenum">
              <a:rPr lang="en-NZ" smtClean="0"/>
              <a:t>9</a:t>
            </a:fld>
            <a:endParaRPr lang="en-NZ" dirty="0"/>
          </a:p>
        </p:txBody>
      </p:sp>
    </p:spTree>
    <p:extLst>
      <p:ext uri="{BB962C8B-B14F-4D97-AF65-F5344CB8AC3E}">
        <p14:creationId xmlns:p14="http://schemas.microsoft.com/office/powerpoint/2010/main" val="3063066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7000072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1357390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195900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AA44E94-8421-4CDF-BDD0-BE3589D5267E}" type="datetimeFigureOut">
              <a:rPr lang="en-NZ" smtClean="0"/>
              <a:t>31/10/2018</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878877D-2141-4967-965C-E59F295E162F}" type="slidenum">
              <a:rPr lang="en-NZ" smtClean="0"/>
              <a:t>‹#›</a:t>
            </a:fld>
            <a:endParaRPr lang="en-NZ" dirty="0"/>
          </a:p>
        </p:txBody>
      </p:sp>
    </p:spTree>
    <p:extLst>
      <p:ext uri="{BB962C8B-B14F-4D97-AF65-F5344CB8AC3E}">
        <p14:creationId xmlns:p14="http://schemas.microsoft.com/office/powerpoint/2010/main" val="142109693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01290" y="-195715"/>
            <a:ext cx="7543800" cy="1450757"/>
          </a:xfrm>
        </p:spPr>
        <p:txBody>
          <a:bodyPr>
            <a:normAutofit/>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865562" y="2060848"/>
            <a:ext cx="7543801" cy="4023360"/>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AA44E94-8421-4CDF-BDD0-BE3589D5267E}" type="datetimeFigureOut">
              <a:rPr lang="en-NZ" smtClean="0"/>
              <a:t>31/10/2018</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878877D-2141-4967-965C-E59F295E162F}" type="slidenum">
              <a:rPr lang="en-NZ" smtClean="0"/>
              <a:t>‹#›</a:t>
            </a:fld>
            <a:endParaRPr lang="en-NZ" dirty="0"/>
          </a:p>
        </p:txBody>
      </p:sp>
      <p:sp>
        <p:nvSpPr>
          <p:cNvPr id="7" name="Rectangle 6"/>
          <p:cNvSpPr/>
          <p:nvPr userDrawn="1"/>
        </p:nvSpPr>
        <p:spPr>
          <a:xfrm>
            <a:off x="801290" y="1412776"/>
            <a:ext cx="780315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Tree>
    <p:extLst>
      <p:ext uri="{BB962C8B-B14F-4D97-AF65-F5344CB8AC3E}">
        <p14:creationId xmlns:p14="http://schemas.microsoft.com/office/powerpoint/2010/main" val="11985440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AA44E94-8421-4CDF-BDD0-BE3589D5267E}" type="datetimeFigureOut">
              <a:rPr lang="en-NZ" smtClean="0"/>
              <a:t>31/10/2018</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878877D-2141-4967-965C-E59F295E162F}" type="slidenum">
              <a:rPr lang="en-NZ" smtClean="0"/>
              <a:t>‹#›</a:t>
            </a:fld>
            <a:endParaRPr lang="en-NZ" dirty="0"/>
          </a:p>
        </p:txBody>
      </p:sp>
    </p:spTree>
    <p:extLst>
      <p:ext uri="{BB962C8B-B14F-4D97-AF65-F5344CB8AC3E}">
        <p14:creationId xmlns:p14="http://schemas.microsoft.com/office/powerpoint/2010/main" val="192979379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AA44E94-8421-4CDF-BDD0-BE3589D5267E}" type="datetimeFigureOut">
              <a:rPr lang="en-NZ" smtClean="0"/>
              <a:t>31/10/2018</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0878877D-2141-4967-965C-E59F295E162F}" type="slidenum">
              <a:rPr lang="en-NZ" smtClean="0"/>
              <a:t>‹#›</a:t>
            </a:fld>
            <a:endParaRPr lang="en-NZ" dirty="0"/>
          </a:p>
        </p:txBody>
      </p:sp>
    </p:spTree>
    <p:extLst>
      <p:ext uri="{BB962C8B-B14F-4D97-AF65-F5344CB8AC3E}">
        <p14:creationId xmlns:p14="http://schemas.microsoft.com/office/powerpoint/2010/main" val="165097531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AA44E94-8421-4CDF-BDD0-BE3589D5267E}" type="datetimeFigureOut">
              <a:rPr lang="en-NZ" smtClean="0"/>
              <a:t>31/10/2018</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0878877D-2141-4967-965C-E59F295E162F}" type="slidenum">
              <a:rPr lang="en-NZ" smtClean="0"/>
              <a:t>‹#›</a:t>
            </a:fld>
            <a:endParaRPr lang="en-NZ" dirty="0"/>
          </a:p>
        </p:txBody>
      </p:sp>
    </p:spTree>
    <p:extLst>
      <p:ext uri="{BB962C8B-B14F-4D97-AF65-F5344CB8AC3E}">
        <p14:creationId xmlns:p14="http://schemas.microsoft.com/office/powerpoint/2010/main" val="323853798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AA44E94-8421-4CDF-BDD0-BE3589D5267E}" type="datetimeFigureOut">
              <a:rPr lang="en-NZ" smtClean="0"/>
              <a:t>31/10/2018</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0878877D-2141-4967-965C-E59F295E162F}" type="slidenum">
              <a:rPr lang="en-NZ" smtClean="0"/>
              <a:t>‹#›</a:t>
            </a:fld>
            <a:endParaRPr lang="en-NZ" dirty="0"/>
          </a:p>
        </p:txBody>
      </p:sp>
    </p:spTree>
    <p:extLst>
      <p:ext uri="{BB962C8B-B14F-4D97-AF65-F5344CB8AC3E}">
        <p14:creationId xmlns:p14="http://schemas.microsoft.com/office/powerpoint/2010/main" val="12245045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0AA44E94-8421-4CDF-BDD0-BE3589D5267E}" type="datetimeFigureOut">
              <a:rPr lang="en-NZ" smtClean="0"/>
              <a:t>31/10/2018</a:t>
            </a:fld>
            <a:endParaRPr lang="en-NZ"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NZ" dirty="0"/>
          </a:p>
        </p:txBody>
      </p:sp>
      <p:sp>
        <p:nvSpPr>
          <p:cNvPr id="9" name="Slide Number Placeholder 8"/>
          <p:cNvSpPr>
            <a:spLocks noGrp="1"/>
          </p:cNvSpPr>
          <p:nvPr>
            <p:ph type="sldNum" sz="quarter" idx="12"/>
          </p:nvPr>
        </p:nvSpPr>
        <p:spPr/>
        <p:txBody>
          <a:bodyPr/>
          <a:lstStyle/>
          <a:p>
            <a:fld id="{0878877D-2141-4967-965C-E59F295E162F}" type="slidenum">
              <a:rPr lang="en-NZ" smtClean="0"/>
              <a:t>‹#›</a:t>
            </a:fld>
            <a:endParaRPr lang="en-NZ" dirty="0"/>
          </a:p>
        </p:txBody>
      </p:sp>
    </p:spTree>
    <p:extLst>
      <p:ext uri="{BB962C8B-B14F-4D97-AF65-F5344CB8AC3E}">
        <p14:creationId xmlns:p14="http://schemas.microsoft.com/office/powerpoint/2010/main" val="9351039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0AA44E94-8421-4CDF-BDD0-BE3589D5267E}" type="datetimeFigureOut">
              <a:rPr lang="en-NZ" smtClean="0"/>
              <a:t>31/10/2018</a:t>
            </a:fld>
            <a:endParaRPr lang="en-NZ"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NZ"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0878877D-2141-4967-965C-E59F295E162F}" type="slidenum">
              <a:rPr lang="en-NZ" smtClean="0"/>
              <a:t>‹#›</a:t>
            </a:fld>
            <a:endParaRPr lang="en-NZ" dirty="0"/>
          </a:p>
        </p:txBody>
      </p:sp>
    </p:spTree>
    <p:extLst>
      <p:ext uri="{BB962C8B-B14F-4D97-AF65-F5344CB8AC3E}">
        <p14:creationId xmlns:p14="http://schemas.microsoft.com/office/powerpoint/2010/main" val="687396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6423005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0AA44E94-8421-4CDF-BDD0-BE3589D5267E}" type="datetimeFigureOut">
              <a:rPr lang="en-NZ" smtClean="0"/>
              <a:t>31/10/2018</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0878877D-2141-4967-965C-E59F295E162F}" type="slidenum">
              <a:rPr lang="en-NZ" smtClean="0"/>
              <a:t>‹#›</a:t>
            </a:fld>
            <a:endParaRPr lang="en-NZ" dirty="0"/>
          </a:p>
        </p:txBody>
      </p:sp>
    </p:spTree>
    <p:extLst>
      <p:ext uri="{BB962C8B-B14F-4D97-AF65-F5344CB8AC3E}">
        <p14:creationId xmlns:p14="http://schemas.microsoft.com/office/powerpoint/2010/main" val="34863654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AA44E94-8421-4CDF-BDD0-BE3589D5267E}" type="datetimeFigureOut">
              <a:rPr lang="en-NZ" smtClean="0"/>
              <a:t>31/10/2018</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878877D-2141-4967-965C-E59F295E162F}" type="slidenum">
              <a:rPr lang="en-NZ" smtClean="0"/>
              <a:t>‹#›</a:t>
            </a:fld>
            <a:endParaRPr lang="en-NZ" dirty="0"/>
          </a:p>
        </p:txBody>
      </p:sp>
    </p:spTree>
    <p:extLst>
      <p:ext uri="{BB962C8B-B14F-4D97-AF65-F5344CB8AC3E}">
        <p14:creationId xmlns:p14="http://schemas.microsoft.com/office/powerpoint/2010/main" val="20645836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AA44E94-8421-4CDF-BDD0-BE3589D5267E}" type="datetimeFigureOut">
              <a:rPr lang="en-NZ" smtClean="0"/>
              <a:t>31/10/2018</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0878877D-2141-4967-965C-E59F295E162F}" type="slidenum">
              <a:rPr lang="en-NZ" smtClean="0"/>
              <a:t>‹#›</a:t>
            </a:fld>
            <a:endParaRPr lang="en-NZ" dirty="0"/>
          </a:p>
        </p:txBody>
      </p:sp>
    </p:spTree>
    <p:extLst>
      <p:ext uri="{BB962C8B-B14F-4D97-AF65-F5344CB8AC3E}">
        <p14:creationId xmlns:p14="http://schemas.microsoft.com/office/powerpoint/2010/main" val="3946813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35089" y="3429000"/>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5329803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1092290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2630270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63988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46726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78357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95539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NZ"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8962725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Helvetica" panose="020B0604020202020204" pitchFamily="34" charset="0"/>
          <a:ea typeface="+mj-ea"/>
          <a:cs typeface="Helvetica" panose="020B0604020202020204"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F0C373A1-878E-4902-881B-55CED527B86C}" type="datetimeFigureOut">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31/10/2018</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770280E-2A82-4CD7-9C00-6BACBC807C55}" type="slidenum">
              <a:rPr kumimoji="0" lang="en-NZ"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NZ"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4180330"/>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iming>
    <p:tnLst>
      <p:par>
        <p:cTn id="1" dur="indefinite" restart="never" nodeType="tmRoot"/>
      </p:par>
    </p:tnLst>
  </p:timing>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JPG"/><Relationship Id="rId7" Type="http://schemas.openxmlformats.org/officeDocument/2006/relationships/image" Target="cid:MahitahiEmailSigLogo_c4201fd6-7f5f-4795-a5d2-c061273d4ff9.jpg"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9.jpeg"/><Relationship Id="rId7" Type="http://schemas.microsoft.com/office/2007/relationships/hdphoto" Target="../media/hdphoto1.wdp"/><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5.png"/><Relationship Id="rId11" Type="http://schemas.openxmlformats.org/officeDocument/2006/relationships/image" Target="../media/image8.png"/><Relationship Id="rId5" Type="http://schemas.openxmlformats.org/officeDocument/2006/relationships/image" Target="../media/image24.JPG"/><Relationship Id="rId10" Type="http://schemas.openxmlformats.org/officeDocument/2006/relationships/image" Target="../media/image27.png"/><Relationship Id="rId4" Type="http://schemas.openxmlformats.org/officeDocument/2006/relationships/image" Target="../media/image20.jpeg"/><Relationship Id="rId9"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0.pn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hyperlink" Target="https://www.joshuanhook.com/self-care-what-is-it-how-do-we-do-it/" TargetMode="External"/><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hyperlink" Target="https://www.google.com/url?sa=i&amp;rct=j&amp;q=&amp;esrc=s&amp;source=images&amp;cd=&amp;cad=rja&amp;uact=8&amp;ved=0ahUKEwjdgPjf_OrZAhVMv5QKHboYB7wQjRwIBg&amp;url=https://thenounproject.com/term/houses/476328/&amp;psig=AOvVaw3vIXo0CjZLyOB3kBpnxRly&amp;ust=1521088062552647" TargetMode="Externa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4.gif"/></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hyperlink" Target="https://www.ncbi.nlm.nih.gov/pubmed/29185150"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237472" y="2484980"/>
            <a:ext cx="8640960" cy="176823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dirty="0" smtClean="0">
                <a:latin typeface="+mn-lt"/>
              </a:rPr>
              <a:t/>
            </a:r>
            <a:br>
              <a:rPr lang="en-NZ" dirty="0" smtClean="0">
                <a:latin typeface="+mn-lt"/>
              </a:rPr>
            </a:br>
            <a:r>
              <a:rPr lang="en-NZ" sz="5400" dirty="0" smtClean="0"/>
              <a:t>Engaging for Inclusion </a:t>
            </a:r>
          </a:p>
          <a:p>
            <a:r>
              <a:rPr lang="en-NZ" sz="2400" dirty="0" smtClean="0">
                <a:latin typeface="+mn-lt"/>
              </a:rPr>
              <a:t>Anti-stigma and discrimination educational intervention </a:t>
            </a:r>
          </a:p>
          <a:p>
            <a:r>
              <a:rPr lang="en-NZ" sz="2400" dirty="0" smtClean="0">
                <a:latin typeface="+mn-lt"/>
              </a:rPr>
              <a:t>Two+ Rethink Programme: Social Housing and Education</a:t>
            </a:r>
            <a:r>
              <a:rPr lang="en-NZ" sz="4800" dirty="0" smtClean="0">
                <a:latin typeface="+mn-lt"/>
              </a:rPr>
              <a:t/>
            </a:r>
            <a:br>
              <a:rPr lang="en-NZ" sz="4800" dirty="0" smtClean="0">
                <a:latin typeface="+mn-lt"/>
              </a:rPr>
            </a:br>
            <a:r>
              <a:rPr lang="en-NZ" sz="4800" dirty="0" smtClean="0">
                <a:latin typeface="+mn-lt"/>
              </a:rPr>
              <a:t>  </a:t>
            </a:r>
            <a:endParaRPr lang="en-NZ" sz="4800" u="sng" dirty="0">
              <a:latin typeface="+mn-lt"/>
            </a:endParaRPr>
          </a:p>
        </p:txBody>
      </p:sp>
      <p:sp>
        <p:nvSpPr>
          <p:cNvPr id="8" name="Title 1"/>
          <p:cNvSpPr txBox="1">
            <a:spLocks/>
          </p:cNvSpPr>
          <p:nvPr/>
        </p:nvSpPr>
        <p:spPr>
          <a:xfrm>
            <a:off x="2332062" y="4039842"/>
            <a:ext cx="4933968" cy="873403"/>
          </a:xfrm>
          <a:prstGeom prst="rect">
            <a:avLst/>
          </a:prstGeom>
        </p:spPr>
        <p:txBody>
          <a:bodyPr vert="horz" lIns="91440" tIns="45720" rIns="91440" bIns="45720" rtlCol="0" anchor="b">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r>
              <a:rPr lang="en-NZ" sz="2400" b="1" dirty="0" smtClean="0"/>
              <a:t>Codey Bell and Sheree Veysey</a:t>
            </a:r>
            <a:r>
              <a:rPr lang="en-NZ" sz="1600" dirty="0" smtClean="0"/>
              <a:t/>
            </a:r>
            <a:br>
              <a:rPr lang="en-NZ" sz="1600" dirty="0" smtClean="0"/>
            </a:br>
            <a:endParaRPr lang="en-NZ" sz="1600" dirty="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6163" t="-1280" r="1041" b="1280"/>
          <a:stretch/>
        </p:blipFill>
        <p:spPr>
          <a:xfrm>
            <a:off x="3923928" y="702690"/>
            <a:ext cx="4608512" cy="1591764"/>
          </a:xfrm>
          <a:prstGeom prst="rect">
            <a:avLst/>
          </a:prstGeom>
        </p:spPr>
      </p:pic>
      <p:pic>
        <p:nvPicPr>
          <p:cNvPr id="1026" name="Picture 2" descr="O:\Like Minds\LMLM  Guidelines updated  Jul 17\Logos\LMLM_2015_Logo_Stacked_CMYK.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9717" y="441669"/>
            <a:ext cx="2196940" cy="179802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s://static.wixstatic.com/media/07448a_c9bd3992e7f94e8d984296aaa0307871.png/v1/fill/w_670,h_165,al_c,usm_0.66_1.00_0.01/07448a_c9bd3992e7f94e8d984296aaa030787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2316"/>
          <a:stretch/>
        </p:blipFill>
        <p:spPr bwMode="auto">
          <a:xfrm>
            <a:off x="6444208" y="5239622"/>
            <a:ext cx="2215004" cy="62210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cid:MahitahiEmailSigLogo_c4201fd6-7f5f-4795-a5d2-c061273d4ff9.jpg"/>
          <p:cNvPicPr/>
          <p:nvPr/>
        </p:nvPicPr>
        <p:blipFill>
          <a:blip r:embed="rId6" r:link="rId7">
            <a:extLst>
              <a:ext uri="{28A0092B-C50C-407E-A947-70E740481C1C}">
                <a14:useLocalDpi xmlns:a14="http://schemas.microsoft.com/office/drawing/2010/main" val="0"/>
              </a:ext>
            </a:extLst>
          </a:blip>
          <a:srcRect/>
          <a:stretch>
            <a:fillRect/>
          </a:stretch>
        </p:blipFill>
        <p:spPr bwMode="auto">
          <a:xfrm>
            <a:off x="5030848" y="5006501"/>
            <a:ext cx="1116933" cy="984477"/>
          </a:xfrm>
          <a:prstGeom prst="rect">
            <a:avLst/>
          </a:prstGeom>
          <a:noFill/>
          <a:ln>
            <a:noFill/>
          </a:ln>
        </p:spPr>
      </p:pic>
      <p:pic>
        <p:nvPicPr>
          <p:cNvPr id="4" name="Picture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1087" y="5239622"/>
            <a:ext cx="4273335" cy="751356"/>
          </a:xfrm>
          <a:prstGeom prst="rect">
            <a:avLst/>
          </a:prstGeom>
        </p:spPr>
      </p:pic>
    </p:spTree>
    <p:extLst>
      <p:ext uri="{BB962C8B-B14F-4D97-AF65-F5344CB8AC3E}">
        <p14:creationId xmlns:p14="http://schemas.microsoft.com/office/powerpoint/2010/main" val="1381607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60" y="1934165"/>
            <a:ext cx="6565514" cy="4351338"/>
          </a:xfrm>
        </p:spPr>
      </p:pic>
      <p:sp>
        <p:nvSpPr>
          <p:cNvPr id="8" name="Title 1"/>
          <p:cNvSpPr txBox="1">
            <a:spLocks/>
          </p:cNvSpPr>
          <p:nvPr/>
        </p:nvSpPr>
        <p:spPr>
          <a:xfrm>
            <a:off x="1115616" y="260648"/>
            <a:ext cx="7543800" cy="1450757"/>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000" kern="1200" spc="-50" baseline="0">
                <a:solidFill>
                  <a:schemeClr val="tx1">
                    <a:lumMod val="75000"/>
                    <a:lumOff val="25000"/>
                  </a:schemeClr>
                </a:solidFill>
                <a:latin typeface="+mj-lt"/>
                <a:ea typeface="+mj-ea"/>
                <a:cs typeface="+mj-cs"/>
              </a:defRPr>
            </a:lvl1pPr>
          </a:lstStyle>
          <a:p>
            <a:pPr algn="ctr"/>
            <a:r>
              <a:rPr lang="en-NZ" dirty="0" smtClean="0">
                <a:cs typeface="Helvetica" panose="020B0604020202020204" pitchFamily="34" charset="0"/>
              </a:rPr>
              <a:t>Iceberg of mental health related stigma and discrimination.</a:t>
            </a:r>
            <a:endParaRPr lang="en-NZ" dirty="0">
              <a:cs typeface="Helvetica" panose="020B0604020202020204" pitchFamily="34" charset="0"/>
            </a:endParaRPr>
          </a:p>
        </p:txBody>
      </p:sp>
      <p:pic>
        <p:nvPicPr>
          <p:cNvPr id="3" name="Picture 2"/>
          <p:cNvPicPr>
            <a:picLocks noChangeAspect="1"/>
          </p:cNvPicPr>
          <p:nvPr/>
        </p:nvPicPr>
        <p:blipFill>
          <a:blip r:embed="rId4"/>
          <a:stretch>
            <a:fillRect/>
          </a:stretch>
        </p:blipFill>
        <p:spPr>
          <a:xfrm>
            <a:off x="-1332656" y="-2749"/>
            <a:ext cx="13001625" cy="8591550"/>
          </a:xfrm>
          <a:prstGeom prst="rect">
            <a:avLst/>
          </a:prstGeom>
        </p:spPr>
      </p:pic>
      <p:pic>
        <p:nvPicPr>
          <p:cNvPr id="2" name="Picture 1"/>
          <p:cNvPicPr>
            <a:picLocks noChangeAspect="1"/>
          </p:cNvPicPr>
          <p:nvPr/>
        </p:nvPicPr>
        <p:blipFill>
          <a:blip r:embed="rId5"/>
          <a:stretch>
            <a:fillRect/>
          </a:stretch>
        </p:blipFill>
        <p:spPr>
          <a:xfrm>
            <a:off x="398230" y="260648"/>
            <a:ext cx="9191342" cy="6319783"/>
          </a:xfrm>
          <a:prstGeom prst="rect">
            <a:avLst/>
          </a:prstGeom>
        </p:spPr>
      </p:pic>
    </p:spTree>
    <p:extLst>
      <p:ext uri="{BB962C8B-B14F-4D97-AF65-F5344CB8AC3E}">
        <p14:creationId xmlns:p14="http://schemas.microsoft.com/office/powerpoint/2010/main" val="294075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5930" y="4004820"/>
            <a:ext cx="2210183" cy="936104"/>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84409" y="5276296"/>
            <a:ext cx="2736304" cy="877020"/>
          </a:xfrm>
          <a:prstGeom prst="rect">
            <a:avLst/>
          </a:prstGeom>
        </p:spPr>
      </p:pic>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l="7522" r="8470"/>
          <a:stretch/>
        </p:blipFill>
        <p:spPr>
          <a:xfrm rot="244108">
            <a:off x="710125" y="2355235"/>
            <a:ext cx="3418556" cy="3859740"/>
          </a:xfrm>
          <a:prstGeom prst="rect">
            <a:avLst/>
          </a:prstGeom>
        </p:spPr>
      </p:pic>
      <p:pic>
        <p:nvPicPr>
          <p:cNvPr id="2" name="Picture 1"/>
          <p:cNvPicPr>
            <a:picLocks noChangeAspect="1"/>
          </p:cNvPicPr>
          <p:nvPr/>
        </p:nvPicPr>
        <p:blipFill>
          <a:blip r:embed="rId6" cstate="print">
            <a:extLst>
              <a:ext uri="{BEBA8EAE-BF5A-486C-A8C5-ECC9F3942E4B}">
                <a14:imgProps xmlns:a14="http://schemas.microsoft.com/office/drawing/2010/main">
                  <a14:imgLayer r:embed="rId7">
                    <a14:imgEffect>
                      <a14:backgroundRemoval t="9750" b="89987" l="1705" r="97954"/>
                    </a14:imgEffect>
                  </a14:imgLayer>
                </a14:imgProps>
              </a:ext>
              <a:ext uri="{28A0092B-C50C-407E-A947-70E740481C1C}">
                <a14:useLocalDpi xmlns:a14="http://schemas.microsoft.com/office/drawing/2010/main" val="0"/>
              </a:ext>
            </a:extLst>
          </a:blip>
          <a:stretch>
            <a:fillRect/>
          </a:stretch>
        </p:blipFill>
        <p:spPr>
          <a:xfrm rot="20086471" flipH="1">
            <a:off x="-434778" y="1619256"/>
            <a:ext cx="4419378" cy="2499099"/>
          </a:xfrm>
          <a:prstGeom prst="rect">
            <a:avLst/>
          </a:prstGeom>
        </p:spPr>
      </p:pic>
      <p:pic>
        <p:nvPicPr>
          <p:cNvPr id="10" name="Picture 9"/>
          <p:cNvPicPr>
            <a:picLocks noChangeAspect="1"/>
          </p:cNvPicPr>
          <p:nvPr/>
        </p:nvPicPr>
        <p:blipFill>
          <a:blip r:embed="rId8" cstate="print">
            <a:extLst>
              <a:ext uri="{BEBA8EAE-BF5A-486C-A8C5-ECC9F3942E4B}">
                <a14:imgProps xmlns:a14="http://schemas.microsoft.com/office/drawing/2010/main">
                  <a14:imgLayer r:embed="rId9">
                    <a14:imgEffect>
                      <a14:backgroundRemoval t="4433" b="97954" l="9871" r="89968"/>
                    </a14:imgEffect>
                  </a14:imgLayer>
                </a14:imgProps>
              </a:ext>
              <a:ext uri="{28A0092B-C50C-407E-A947-70E740481C1C}">
                <a14:useLocalDpi xmlns:a14="http://schemas.microsoft.com/office/drawing/2010/main" val="0"/>
              </a:ext>
            </a:extLst>
          </a:blip>
          <a:stretch>
            <a:fillRect/>
          </a:stretch>
        </p:blipFill>
        <p:spPr>
          <a:xfrm rot="989648">
            <a:off x="4867389" y="841648"/>
            <a:ext cx="2846936" cy="5403438"/>
          </a:xfrm>
          <a:prstGeom prst="rect">
            <a:avLst/>
          </a:prstGeom>
        </p:spPr>
      </p:pic>
      <p:pic>
        <p:nvPicPr>
          <p:cNvPr id="1027" name="Picture 3" descr="C:\Users\sheree.veysey\AppData\Local\Microsoft\Windows\Temporary Internet Files\Content.IE5\ZEY03OPY\Purple_Fedora_hat[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20996077">
            <a:off x="172859" y="1730733"/>
            <a:ext cx="3384376" cy="2276142"/>
          </a:xfrm>
          <a:prstGeom prst="rect">
            <a:avLst/>
          </a:prstGeom>
          <a:noFill/>
          <a:extLst>
            <a:ext uri="{909E8E84-426E-40DD-AFC4-6F175D3DCCD1}">
              <a14:hiddenFill xmlns:a14="http://schemas.microsoft.com/office/drawing/2010/main">
                <a:solidFill>
                  <a:srgbClr val="FFFFFF"/>
                </a:solidFill>
              </a14:hiddenFill>
            </a:ext>
          </a:extLst>
        </p:spPr>
      </p:pic>
      <p:sp>
        <p:nvSpPr>
          <p:cNvPr id="12" name="Subtitle 3"/>
          <p:cNvSpPr txBox="1">
            <a:spLocks/>
          </p:cNvSpPr>
          <p:nvPr/>
        </p:nvSpPr>
        <p:spPr>
          <a:xfrm>
            <a:off x="1154199" y="401631"/>
            <a:ext cx="6400800" cy="17526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NZ" sz="3600" b="1" i="1" u="none" strike="noStrike" kern="1200" cap="none" spc="0" normalizeH="0" baseline="0" noProof="0" dirty="0" smtClean="0">
                <a:ln>
                  <a:noFill/>
                </a:ln>
                <a:solidFill>
                  <a:sysClr val="windowText" lastClr="000000"/>
                </a:solidFill>
                <a:effectLst/>
                <a:uLnTx/>
                <a:uFillTx/>
                <a:latin typeface="Helvetica" panose="020B0604020202020204" pitchFamily="34" charset="0"/>
                <a:ea typeface="+mn-ea"/>
                <a:cs typeface="Helvetica" panose="020B0604020202020204" pitchFamily="34" charset="0"/>
              </a:rPr>
              <a:t>Hats Framework</a:t>
            </a:r>
            <a:endParaRPr kumimoji="0" lang="en-NZ" sz="3600" b="1" i="1" u="none" strike="noStrike" kern="1200" cap="none" spc="0" normalizeH="0" baseline="0" noProof="0" dirty="0">
              <a:ln>
                <a:noFill/>
              </a:ln>
              <a:solidFill>
                <a:sysClr val="windowText" lastClr="000000"/>
              </a:solidFill>
              <a:effectLst/>
              <a:uLnTx/>
              <a:uFillTx/>
              <a:latin typeface="Helvetica" panose="020B0604020202020204" pitchFamily="34" charset="0"/>
              <a:ea typeface="+mn-ea"/>
              <a:cs typeface="Helvetica" panose="020B0604020202020204" pitchFamily="34" charset="0"/>
            </a:endParaRPr>
          </a:p>
        </p:txBody>
      </p:sp>
      <p:pic>
        <p:nvPicPr>
          <p:cNvPr id="11" name="Picture 5" descr="Image result for housing icon"/>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3854" y="-104132"/>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356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02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18243" y="572978"/>
            <a:ext cx="6400800" cy="1752600"/>
          </a:xfrm>
        </p:spPr>
        <p:txBody>
          <a:bodyPr>
            <a:normAutofit/>
          </a:bodyPr>
          <a:lstStyle/>
          <a:p>
            <a:r>
              <a:rPr lang="en-NZ" sz="3600" b="1" i="1" dirty="0" smtClean="0">
                <a:solidFill>
                  <a:schemeClr val="tx1"/>
                </a:solidFill>
                <a:latin typeface="Helvetica" panose="020B0604020202020204" pitchFamily="34" charset="0"/>
                <a:cs typeface="Helvetica" panose="020B0604020202020204" pitchFamily="34" charset="0"/>
              </a:rPr>
              <a:t>Aiming for Connection</a:t>
            </a:r>
          </a:p>
        </p:txBody>
      </p:sp>
      <p:sp>
        <p:nvSpPr>
          <p:cNvPr id="5" name="TextBox 4"/>
          <p:cNvSpPr txBox="1"/>
          <p:nvPr/>
        </p:nvSpPr>
        <p:spPr>
          <a:xfrm>
            <a:off x="480908" y="1489139"/>
            <a:ext cx="590465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3200" b="1" i="1" u="none" strike="noStrike" kern="1200" cap="none" spc="0" normalizeH="0" baseline="0" noProof="0" dirty="0" smtClean="0">
                <a:ln>
                  <a:noFill/>
                </a:ln>
                <a:solidFill>
                  <a:prstClr val="black"/>
                </a:solidFill>
                <a:effectLst/>
                <a:uLnTx/>
                <a:uFillTx/>
                <a:latin typeface="Calibri"/>
                <a:ea typeface="+mn-ea"/>
                <a:cs typeface="+mn-cs"/>
              </a:rPr>
              <a:t>Before:</a:t>
            </a:r>
            <a:r>
              <a:rPr kumimoji="0" lang="en-NZ" sz="3200" b="1" i="0" u="none" strike="noStrike" kern="1200" cap="none" spc="0" normalizeH="0" baseline="0" noProof="0" dirty="0" smtClean="0">
                <a:ln>
                  <a:noFill/>
                </a:ln>
                <a:solidFill>
                  <a:prstClr val="black"/>
                </a:solidFill>
                <a:effectLst/>
                <a:uLnTx/>
                <a:uFillTx/>
                <a:latin typeface="Calibri"/>
                <a:ea typeface="+mn-ea"/>
                <a:cs typeface="+mn-cs"/>
              </a:rPr>
              <a:t> The Three C’s!</a:t>
            </a:r>
            <a:endParaRPr kumimoji="0" lang="en-NZ" sz="3200" b="1"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629575" y="2144964"/>
            <a:ext cx="7632848" cy="1077218"/>
          </a:xfrm>
          <a:prstGeom prst="rect">
            <a:avLst/>
          </a:prstGeom>
          <a:noFill/>
        </p:spPr>
        <p:txBody>
          <a:bodyPr wrap="square" rtlCol="0">
            <a:spAutoFit/>
          </a:bodyPr>
          <a:lstStyle/>
          <a:p>
            <a:pPr marL="514350" marR="0" lvl="0"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28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rPr>
              <a:t>Are you </a:t>
            </a:r>
            <a:r>
              <a:rPr kumimoji="0" lang="en-NZ" sz="3600" b="1" i="0" u="none" strike="noStrike" kern="1200" cap="none" spc="0" normalizeH="0" baseline="0" noProof="0" dirty="0">
                <a:ln>
                  <a:noFill/>
                </a:ln>
                <a:solidFill>
                  <a:srgbClr val="0070C0"/>
                </a:solidFill>
                <a:effectLst/>
                <a:uLnTx/>
                <a:uFillTx/>
                <a:latin typeface="Helvetica" panose="020B0604020202020204" pitchFamily="34" charset="0"/>
                <a:ea typeface="+mn-ea"/>
                <a:cs typeface="Helvetica" panose="020B0604020202020204" pitchFamily="34" charset="0"/>
              </a:rPr>
              <a:t>Clear</a:t>
            </a:r>
            <a:r>
              <a:rPr kumimoji="0" lang="en-NZ" sz="28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rPr>
              <a:t> on your organisations policies and </a:t>
            </a:r>
            <a:r>
              <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procedures?</a:t>
            </a:r>
            <a:endParaRPr kumimoji="0" lang="en-NZ" sz="28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endParaRPr>
          </a:p>
        </p:txBody>
      </p:sp>
      <p:sp>
        <p:nvSpPr>
          <p:cNvPr id="13" name="TextBox 12"/>
          <p:cNvSpPr txBox="1"/>
          <p:nvPr/>
        </p:nvSpPr>
        <p:spPr>
          <a:xfrm>
            <a:off x="629575" y="3286725"/>
            <a:ext cx="7632848" cy="646331"/>
          </a:xfrm>
          <a:prstGeom prst="rect">
            <a:avLst/>
          </a:prstGeom>
          <a:noFill/>
        </p:spPr>
        <p:txBody>
          <a:bodyPr wrap="square" rtlCol="0">
            <a:spAutoFit/>
          </a:bodyPr>
          <a:lstStyle/>
          <a:p>
            <a:pPr marL="514350" marR="0" lvl="0"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Are </a:t>
            </a:r>
            <a:r>
              <a:rPr kumimoji="0" lang="en-NZ" sz="28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rPr>
              <a:t>you </a:t>
            </a:r>
            <a:r>
              <a:rPr kumimoji="0" lang="en-NZ" sz="3600" b="1" i="0" u="none" strike="noStrike" kern="1200" cap="none" spc="0" normalizeH="0" baseline="0" noProof="0" dirty="0" smtClean="0">
                <a:ln>
                  <a:noFill/>
                </a:ln>
                <a:solidFill>
                  <a:srgbClr val="0070C0"/>
                </a:solidFill>
                <a:effectLst/>
                <a:uLnTx/>
                <a:uFillTx/>
                <a:latin typeface="Helvetica" panose="020B0604020202020204" pitchFamily="34" charset="0"/>
                <a:ea typeface="+mn-ea"/>
                <a:cs typeface="Helvetica" panose="020B0604020202020204" pitchFamily="34" charset="0"/>
              </a:rPr>
              <a:t>Centred?</a:t>
            </a:r>
            <a:r>
              <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 </a:t>
            </a:r>
            <a:r>
              <a:rPr kumimoji="0" lang="en-NZ" sz="20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a:t>
            </a:r>
            <a:r>
              <a:rPr kumimoji="0" lang="en-NZ" sz="20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rPr>
              <a:t>Calm, collected, ready</a:t>
            </a:r>
            <a:r>
              <a:rPr kumimoji="0" lang="en-NZ" sz="20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a:t>
            </a:r>
            <a:endParaRPr kumimoji="0" lang="en-NZ" sz="20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endParaRPr>
          </a:p>
        </p:txBody>
      </p:sp>
      <p:sp>
        <p:nvSpPr>
          <p:cNvPr id="14" name="TextBox 13"/>
          <p:cNvSpPr txBox="1"/>
          <p:nvPr/>
        </p:nvSpPr>
        <p:spPr>
          <a:xfrm>
            <a:off x="634903" y="4019796"/>
            <a:ext cx="7632848" cy="923330"/>
          </a:xfrm>
          <a:prstGeom prst="rect">
            <a:avLst/>
          </a:prstGeom>
          <a:noFill/>
        </p:spPr>
        <p:txBody>
          <a:bodyPr wrap="square" rtlCol="0">
            <a:spAutoFit/>
          </a:bodyPr>
          <a:lstStyle/>
          <a:p>
            <a:pPr marL="514350" marR="0" lvl="0"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Are </a:t>
            </a:r>
            <a:r>
              <a:rPr kumimoji="0" lang="en-NZ" sz="28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rPr>
              <a:t>you </a:t>
            </a:r>
            <a:r>
              <a:rPr kumimoji="0" lang="en-NZ" sz="3600" b="1" i="0" u="none" strike="noStrike" kern="1200" cap="none" spc="0" normalizeH="0" baseline="0" noProof="0" dirty="0">
                <a:ln>
                  <a:noFill/>
                </a:ln>
                <a:solidFill>
                  <a:srgbClr val="0070C0"/>
                </a:solidFill>
                <a:effectLst/>
                <a:uLnTx/>
                <a:uFillTx/>
                <a:latin typeface="Helvetica" panose="020B0604020202020204" pitchFamily="34" charset="0"/>
                <a:ea typeface="+mn-ea"/>
                <a:cs typeface="Helvetica" panose="020B0604020202020204" pitchFamily="34" charset="0"/>
              </a:rPr>
              <a:t>Checking your </a:t>
            </a:r>
            <a:r>
              <a:rPr kumimoji="0" lang="en-NZ" sz="3600" b="1" i="0" u="none" strike="noStrike" kern="1200" cap="none" spc="0" normalizeH="0" baseline="0" noProof="0" dirty="0" smtClean="0">
                <a:ln>
                  <a:noFill/>
                </a:ln>
                <a:solidFill>
                  <a:srgbClr val="0070C0"/>
                </a:solidFill>
                <a:effectLst/>
                <a:uLnTx/>
                <a:uFillTx/>
                <a:latin typeface="Helvetica" panose="020B0604020202020204" pitchFamily="34" charset="0"/>
                <a:ea typeface="+mn-ea"/>
                <a:cs typeface="Helvetica" panose="020B0604020202020204" pitchFamily="34" charset="0"/>
              </a:rPr>
              <a:t>biases?</a:t>
            </a:r>
            <a:r>
              <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 </a:t>
            </a:r>
            <a:r>
              <a:rPr kumimoji="0" lang="en-NZ" sz="1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(First thoughts, thinking about icebergs.)</a:t>
            </a:r>
            <a:endParaRPr kumimoji="0" lang="en-NZ" sz="18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endParaRPr>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707" y="5505042"/>
            <a:ext cx="2590238" cy="1097073"/>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5815" y="5805264"/>
            <a:ext cx="2486177" cy="796851"/>
          </a:xfrm>
          <a:prstGeom prst="rect">
            <a:avLst/>
          </a:prstGeom>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0430" y="317837"/>
            <a:ext cx="1695450" cy="1238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l="24178" t="11262" r="21446" b="15085"/>
          <a:stretch/>
        </p:blipFill>
        <p:spPr>
          <a:xfrm>
            <a:off x="7012615" y="4943126"/>
            <a:ext cx="1553265" cy="1104569"/>
          </a:xfrm>
          <a:prstGeom prst="rect">
            <a:avLst/>
          </a:prstGeom>
        </p:spPr>
      </p:pic>
    </p:spTree>
    <p:extLst>
      <p:ext uri="{BB962C8B-B14F-4D97-AF65-F5344CB8AC3E}">
        <p14:creationId xmlns:p14="http://schemas.microsoft.com/office/powerpoint/2010/main" val="12983203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4600" y="584314"/>
            <a:ext cx="590465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3200" b="1" i="1" u="none" strike="noStrike" kern="1200" cap="none" spc="0" normalizeH="0" baseline="0" noProof="0" dirty="0" smtClean="0">
                <a:ln>
                  <a:noFill/>
                </a:ln>
                <a:solidFill>
                  <a:prstClr val="black"/>
                </a:solidFill>
                <a:effectLst/>
                <a:uLnTx/>
                <a:uFillTx/>
                <a:latin typeface="Calibri"/>
                <a:ea typeface="+mn-ea"/>
                <a:cs typeface="+mn-cs"/>
              </a:rPr>
              <a:t>During</a:t>
            </a:r>
            <a:r>
              <a:rPr kumimoji="0" lang="en-NZ" sz="3200" b="1" i="0" u="none" strike="noStrike" kern="1200" cap="none" spc="0" normalizeH="0" baseline="0" noProof="0" dirty="0" smtClean="0">
                <a:ln>
                  <a:noFill/>
                </a:ln>
                <a:solidFill>
                  <a:prstClr val="black"/>
                </a:solidFill>
                <a:effectLst/>
                <a:uLnTx/>
                <a:uFillTx/>
                <a:latin typeface="Calibri"/>
                <a:ea typeface="+mn-ea"/>
                <a:cs typeface="+mn-cs"/>
              </a:rPr>
              <a:t>: </a:t>
            </a:r>
            <a:endParaRPr kumimoji="0" lang="en-NZ" sz="3200" b="1"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641870" y="1267854"/>
            <a:ext cx="6174673"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2000" b="0" i="1"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Informed by your schools policy and </a:t>
            </a:r>
            <a:r>
              <a:rPr kumimoji="0" lang="en-NZ" sz="1800" b="0" i="1"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procedures…</a:t>
            </a:r>
            <a:endPar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endParaRPr>
          </a:p>
          <a:p>
            <a:pPr marL="514350" marR="0" lvl="0"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Just </a:t>
            </a:r>
            <a:r>
              <a:rPr kumimoji="0" lang="en-NZ" sz="3600" b="1" i="0" u="none" strike="noStrike" kern="1200" cap="none" spc="0" normalizeH="0" baseline="0" noProof="0" dirty="0" smtClean="0">
                <a:ln>
                  <a:noFill/>
                </a:ln>
                <a:solidFill>
                  <a:srgbClr val="0070C0"/>
                </a:solidFill>
                <a:effectLst/>
                <a:uLnTx/>
                <a:uFillTx/>
                <a:latin typeface="Helvetica" panose="020B0604020202020204" pitchFamily="34" charset="0"/>
                <a:ea typeface="+mn-ea"/>
                <a:cs typeface="Helvetica" panose="020B0604020202020204" pitchFamily="34" charset="0"/>
              </a:rPr>
              <a:t>Ask</a:t>
            </a:r>
            <a:r>
              <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 </a:t>
            </a:r>
            <a:r>
              <a:rPr kumimoji="0" lang="en-NZ" sz="20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Open questions, attitude of enquiry, body language and tone.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20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	“What’s happening?”</a:t>
            </a:r>
            <a:endParaRPr kumimoji="0" lang="en-NZ" sz="28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endParaRPr>
          </a:p>
        </p:txBody>
      </p:sp>
      <p:sp>
        <p:nvSpPr>
          <p:cNvPr id="13" name="TextBox 12"/>
          <p:cNvSpPr txBox="1"/>
          <p:nvPr/>
        </p:nvSpPr>
        <p:spPr>
          <a:xfrm>
            <a:off x="513958" y="2817528"/>
            <a:ext cx="5999518" cy="2246769"/>
          </a:xfrm>
          <a:prstGeom prst="rect">
            <a:avLst/>
          </a:prstGeom>
          <a:noFill/>
        </p:spPr>
        <p:txBody>
          <a:bodyPr wrap="square" rtlCol="0">
            <a:spAutoFit/>
          </a:bodyPr>
          <a:lstStyle/>
          <a:p>
            <a:pPr marL="514350" marR="0" lvl="0"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Just </a:t>
            </a:r>
            <a:r>
              <a:rPr kumimoji="0" lang="en-NZ" sz="3600" b="1" i="0" u="none" strike="noStrike" kern="1200" cap="none" spc="0" normalizeH="0" baseline="0" noProof="0" dirty="0" smtClean="0">
                <a:ln>
                  <a:noFill/>
                </a:ln>
                <a:solidFill>
                  <a:srgbClr val="0070C0"/>
                </a:solidFill>
                <a:effectLst/>
                <a:uLnTx/>
                <a:uFillTx/>
                <a:latin typeface="Helvetica" panose="020B0604020202020204" pitchFamily="34" charset="0"/>
                <a:ea typeface="+mn-ea"/>
                <a:cs typeface="Helvetica" panose="020B0604020202020204" pitchFamily="34" charset="0"/>
              </a:rPr>
              <a:t>Listen and </a:t>
            </a:r>
            <a:r>
              <a:rPr kumimoji="0" lang="en-NZ" sz="3600" b="1" i="0" u="none" strike="noStrike" kern="1200" cap="none" spc="0" normalizeH="0" baseline="0" noProof="0" dirty="0">
                <a:ln>
                  <a:noFill/>
                </a:ln>
                <a:solidFill>
                  <a:srgbClr val="0070C0"/>
                </a:solidFill>
                <a:effectLst/>
                <a:uLnTx/>
                <a:uFillTx/>
                <a:latin typeface="Helvetica" panose="020B0604020202020204" pitchFamily="34" charset="0"/>
                <a:ea typeface="+mn-ea"/>
                <a:cs typeface="Helvetica" panose="020B0604020202020204" pitchFamily="34" charset="0"/>
              </a:rPr>
              <a:t>Validate</a:t>
            </a:r>
            <a:r>
              <a:rPr kumimoji="0" lang="en-NZ" sz="3600" b="1"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rPr>
              <a:t> </a:t>
            </a:r>
            <a:r>
              <a:rPr kumimoji="0" lang="en-NZ" sz="20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rPr>
              <a:t>Not fixing, acknowledging what they’re experiencing</a:t>
            </a:r>
            <a:r>
              <a:rPr kumimoji="0" lang="en-NZ" sz="20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 “</a:t>
            </a:r>
            <a:r>
              <a:rPr kumimoji="0" lang="en-NZ" sz="20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rPr>
              <a:t>Sounds like there’s a lot happening.”  “Sounds like you could do with some more support.”</a:t>
            </a:r>
          </a:p>
          <a:p>
            <a:pPr marL="514350" marR="0" lvl="0"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NZ" sz="20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endParaRPr>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9264" y="5554870"/>
            <a:ext cx="2406863" cy="1019406"/>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56367" y="5698018"/>
            <a:ext cx="2486177" cy="796851"/>
          </a:xfrm>
          <a:prstGeom prst="rect">
            <a:avLst/>
          </a:prstGeom>
        </p:spPr>
      </p:pic>
      <p:sp>
        <p:nvSpPr>
          <p:cNvPr id="10" name="TextBox 9"/>
          <p:cNvSpPr txBox="1"/>
          <p:nvPr/>
        </p:nvSpPr>
        <p:spPr>
          <a:xfrm>
            <a:off x="516698" y="4695282"/>
            <a:ext cx="7632848" cy="923330"/>
          </a:xfrm>
          <a:prstGeom prst="rect">
            <a:avLst/>
          </a:prstGeom>
          <a:noFill/>
        </p:spPr>
        <p:txBody>
          <a:bodyPr wrap="square" rtlCol="0">
            <a:spAutoFit/>
          </a:bodyPr>
          <a:lstStyle/>
          <a:p>
            <a:pPr marL="514350" marR="0" lvl="0"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3600" b="1" i="0" u="none" strike="noStrike" kern="1200" cap="none" spc="0" normalizeH="0" baseline="0" noProof="0" dirty="0" smtClean="0">
                <a:ln>
                  <a:noFill/>
                </a:ln>
                <a:solidFill>
                  <a:srgbClr val="0070C0"/>
                </a:solidFill>
                <a:effectLst/>
                <a:uLnTx/>
                <a:uFillTx/>
                <a:latin typeface="Helvetica" panose="020B0604020202020204" pitchFamily="34" charset="0"/>
                <a:ea typeface="+mn-ea"/>
                <a:cs typeface="Helvetica" panose="020B0604020202020204" pitchFamily="34" charset="0"/>
              </a:rPr>
              <a:t>Refer </a:t>
            </a:r>
            <a:r>
              <a:rPr kumimoji="0" lang="en-NZ" sz="1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What action needs to be taken?</a:t>
            </a:r>
            <a:endParaRPr kumimoji="0" lang="en-NZ" sz="18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endParaRPr>
          </a:p>
          <a:p>
            <a:pPr marL="514350" marR="0" lvl="0"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NZ" sz="18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endParaRPr>
          </a:p>
        </p:txBody>
      </p:sp>
      <p:pic>
        <p:nvPicPr>
          <p:cNvPr id="12" name="Picture 2" descr="Image result for just ask just listen"/>
          <p:cNvPicPr>
            <a:picLocks noChangeAspect="1" noChangeArrowheads="1"/>
          </p:cNvPicPr>
          <p:nvPr/>
        </p:nvPicPr>
        <p:blipFill rotWithShape="1">
          <a:blip r:embed="rId5">
            <a:extLst>
              <a:ext uri="{28A0092B-C50C-407E-A947-70E740481C1C}">
                <a14:useLocalDpi xmlns:a14="http://schemas.microsoft.com/office/drawing/2010/main" val="0"/>
              </a:ext>
            </a:extLst>
          </a:blip>
          <a:srcRect l="28097" t="5839" r="7371" b="7850"/>
          <a:stretch/>
        </p:blipFill>
        <p:spPr bwMode="auto">
          <a:xfrm>
            <a:off x="6385564" y="619644"/>
            <a:ext cx="2627784" cy="3075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8352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0908" y="930463"/>
            <a:ext cx="590465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3200" b="1" i="1" u="none" strike="noStrike" kern="1200" cap="none" spc="0" normalizeH="0" baseline="0" noProof="0" dirty="0" smtClean="0">
                <a:ln>
                  <a:noFill/>
                </a:ln>
                <a:solidFill>
                  <a:prstClr val="black"/>
                </a:solidFill>
                <a:effectLst/>
                <a:uLnTx/>
                <a:uFillTx/>
                <a:latin typeface="Calibri"/>
                <a:ea typeface="+mn-ea"/>
                <a:cs typeface="+mn-cs"/>
              </a:rPr>
              <a:t>After</a:t>
            </a:r>
            <a:r>
              <a:rPr kumimoji="0" lang="en-NZ" sz="3200" b="1" i="0" u="none" strike="noStrike" kern="1200" cap="none" spc="0" normalizeH="0" baseline="0" noProof="0" dirty="0" smtClean="0">
                <a:ln>
                  <a:noFill/>
                </a:ln>
                <a:solidFill>
                  <a:prstClr val="black"/>
                </a:solidFill>
                <a:effectLst/>
                <a:uLnTx/>
                <a:uFillTx/>
                <a:latin typeface="Calibri"/>
                <a:ea typeface="+mn-ea"/>
                <a:cs typeface="+mn-cs"/>
              </a:rPr>
              <a:t>: Self care and relationship</a:t>
            </a:r>
            <a:endParaRPr kumimoji="0" lang="en-NZ" sz="3200" b="1"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464616" y="1678906"/>
            <a:ext cx="5857186" cy="24929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NZ" sz="2000" b="0" i="1"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Staying informed by your relationship to the student</a:t>
            </a:r>
            <a:r>
              <a:rPr kumimoji="0" lang="en-NZ" sz="1800" b="0" i="1"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a:t>
            </a:r>
            <a:endPar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endParaRPr>
          </a:p>
          <a:p>
            <a:pPr marL="514350" marR="0" lvl="0"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3600" b="1" i="0" u="none" strike="noStrike" kern="1200" cap="none" spc="0" normalizeH="0" baseline="0" noProof="0" dirty="0" smtClean="0">
                <a:ln>
                  <a:noFill/>
                </a:ln>
                <a:solidFill>
                  <a:srgbClr val="0070C0"/>
                </a:solidFill>
                <a:effectLst/>
                <a:uLnTx/>
                <a:uFillTx/>
                <a:latin typeface="Helvetica" panose="020B0604020202020204" pitchFamily="34" charset="0"/>
                <a:ea typeface="+mn-ea"/>
                <a:cs typeface="Helvetica" panose="020B0604020202020204" pitchFamily="34" charset="0"/>
              </a:rPr>
              <a:t>Self care</a:t>
            </a:r>
            <a:r>
              <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 </a:t>
            </a:r>
            <a:r>
              <a:rPr kumimoji="0" lang="en-NZ" sz="20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Would a debrief be useful? Do you have to fill in an incident form? What can you do to take care of yourself (this evening, this week? What options are available to you for more support?</a:t>
            </a:r>
            <a:endParaRPr kumimoji="0" lang="en-NZ" sz="28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endParaRPr>
          </a:p>
        </p:txBody>
      </p:sp>
      <p:sp>
        <p:nvSpPr>
          <p:cNvPr id="14" name="TextBox 13"/>
          <p:cNvSpPr txBox="1"/>
          <p:nvPr/>
        </p:nvSpPr>
        <p:spPr>
          <a:xfrm>
            <a:off x="495448" y="4331667"/>
            <a:ext cx="7632848" cy="923330"/>
          </a:xfrm>
          <a:prstGeom prst="rect">
            <a:avLst/>
          </a:prstGeom>
          <a:noFill/>
        </p:spPr>
        <p:txBody>
          <a:bodyPr wrap="square" rtlCol="0">
            <a:spAutoFit/>
          </a:bodyPr>
          <a:lstStyle/>
          <a:p>
            <a:pPr marL="514350" marR="0" lvl="0" indent="-5143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NZ" sz="3600" b="1" i="0" u="none" strike="noStrike" kern="1200" cap="none" spc="0" normalizeH="0" baseline="0" noProof="0" dirty="0" smtClean="0">
                <a:ln>
                  <a:noFill/>
                </a:ln>
                <a:solidFill>
                  <a:srgbClr val="0070C0"/>
                </a:solidFill>
                <a:effectLst/>
                <a:uLnTx/>
                <a:uFillTx/>
                <a:latin typeface="Helvetica" panose="020B0604020202020204" pitchFamily="34" charset="0"/>
                <a:ea typeface="+mn-ea"/>
                <a:cs typeface="Helvetica" panose="020B0604020202020204" pitchFamily="34" charset="0"/>
              </a:rPr>
              <a:t>Warmth</a:t>
            </a:r>
            <a:r>
              <a:rPr kumimoji="0" lang="en-NZ" sz="2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 </a:t>
            </a:r>
            <a:r>
              <a:rPr kumimoji="0" lang="en-NZ" sz="1800" b="0" i="0" u="none" strike="noStrike" kern="1200" cap="none" spc="0" normalizeH="0" baseline="0" noProof="0" dirty="0" smtClean="0">
                <a:ln>
                  <a:noFill/>
                </a:ln>
                <a:solidFill>
                  <a:prstClr val="black"/>
                </a:solidFill>
                <a:effectLst/>
                <a:uLnTx/>
                <a:uFillTx/>
                <a:latin typeface="Helvetica" panose="020B0604020202020204" pitchFamily="34" charset="0"/>
                <a:ea typeface="+mn-ea"/>
                <a:cs typeface="Helvetica" panose="020B0604020202020204" pitchFamily="34" charset="0"/>
              </a:rPr>
              <a:t>The young person is likely to have some feelings about the incident and alert to how you treat them after.</a:t>
            </a:r>
            <a:endParaRPr kumimoji="0" lang="en-NZ" sz="1800" b="0" i="0" u="none" strike="noStrike" kern="1200" cap="none" spc="0" normalizeH="0" baseline="0" noProof="0" dirty="0">
              <a:ln>
                <a:noFill/>
              </a:ln>
              <a:solidFill>
                <a:prstClr val="black"/>
              </a:solidFill>
              <a:effectLst/>
              <a:uLnTx/>
              <a:uFillTx/>
              <a:latin typeface="Helvetica" panose="020B0604020202020204" pitchFamily="34" charset="0"/>
              <a:ea typeface="+mn-ea"/>
              <a:cs typeface="Helvetica" panose="020B0604020202020204" pitchFamily="34" charset="0"/>
            </a:endParaRPr>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707" y="5505042"/>
            <a:ext cx="2590238" cy="1097073"/>
          </a:xfrm>
          <a:prstGeom prst="rect">
            <a:avLst/>
          </a:prstGeom>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5815" y="5805264"/>
            <a:ext cx="2486177" cy="796851"/>
          </a:xfrm>
          <a:prstGeom prst="rect">
            <a:avLst/>
          </a:prstGeom>
        </p:spPr>
      </p:pic>
      <p:pic>
        <p:nvPicPr>
          <p:cNvPr id="11" name="Picture 2" descr="Image result for self care image">
            <a:hlinkClick r:id="rId5"/>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8107" r="19792"/>
          <a:stretch/>
        </p:blipFill>
        <p:spPr bwMode="auto">
          <a:xfrm>
            <a:off x="6315013" y="398238"/>
            <a:ext cx="2259962" cy="272067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4101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a:xfrm>
            <a:off x="829494" y="555587"/>
            <a:ext cx="7568480" cy="1143000"/>
          </a:xfrm>
          <a:solidFill>
            <a:schemeClr val="bg1"/>
          </a:solidFill>
        </p:spPr>
        <p:txBody>
          <a:bodyPr>
            <a:normAutofit fontScale="90000"/>
          </a:bodyPr>
          <a:lstStyle/>
          <a:p>
            <a:pPr algn="ctr"/>
            <a:r>
              <a:rPr lang="en-NZ" sz="4800" b="1" dirty="0" smtClean="0">
                <a:cs typeface="Helvetica" panose="020B0604020202020204" pitchFamily="34" charset="0"/>
              </a:rPr>
              <a:t>Using frameworks with scenarios</a:t>
            </a:r>
            <a:endParaRPr lang="en-NZ" sz="4800" b="1" dirty="0">
              <a:cs typeface="Helvetica" panose="020B0604020202020204" pitchFamily="34" charset="0"/>
            </a:endParaRPr>
          </a:p>
        </p:txBody>
      </p:sp>
      <p:pic>
        <p:nvPicPr>
          <p:cNvPr id="2" name="Picture 1"/>
          <p:cNvPicPr>
            <a:picLocks noChangeAspect="1"/>
          </p:cNvPicPr>
          <p:nvPr/>
        </p:nvPicPr>
        <p:blipFill>
          <a:blip r:embed="rId3"/>
          <a:stretch>
            <a:fillRect/>
          </a:stretch>
        </p:blipFill>
        <p:spPr>
          <a:xfrm>
            <a:off x="1474877" y="2480178"/>
            <a:ext cx="6446103" cy="2599461"/>
          </a:xfrm>
          <a:prstGeom prst="rect">
            <a:avLst/>
          </a:prstGeom>
          <a:effectLst>
            <a:glow rad="127000">
              <a:srgbClr val="FF00FF"/>
            </a:glow>
          </a:effectLst>
        </p:spPr>
      </p:pic>
      <p:pic>
        <p:nvPicPr>
          <p:cNvPr id="3" name="Picture 2"/>
          <p:cNvPicPr>
            <a:picLocks noChangeAspect="1"/>
          </p:cNvPicPr>
          <p:nvPr/>
        </p:nvPicPr>
        <p:blipFill>
          <a:blip r:embed="rId4"/>
          <a:stretch>
            <a:fillRect/>
          </a:stretch>
        </p:blipFill>
        <p:spPr>
          <a:xfrm>
            <a:off x="1313675" y="2401012"/>
            <a:ext cx="6642701" cy="2933428"/>
          </a:xfrm>
          <a:prstGeom prst="rect">
            <a:avLst/>
          </a:prstGeom>
          <a:effectLst>
            <a:glow rad="228600">
              <a:srgbClr val="FF00FF">
                <a:alpha val="40000"/>
              </a:srgbClr>
            </a:glow>
          </a:effectLst>
        </p:spPr>
      </p:pic>
      <p:pic>
        <p:nvPicPr>
          <p:cNvPr id="5" name="Picture 4"/>
          <p:cNvPicPr>
            <a:picLocks noChangeAspect="1"/>
          </p:cNvPicPr>
          <p:nvPr/>
        </p:nvPicPr>
        <p:blipFill rotWithShape="1">
          <a:blip r:embed="rId5"/>
          <a:srcRect l="3220" r="2273"/>
          <a:stretch/>
        </p:blipFill>
        <p:spPr>
          <a:xfrm>
            <a:off x="1169536" y="1859833"/>
            <a:ext cx="6853281" cy="3729407"/>
          </a:xfrm>
          <a:prstGeom prst="rect">
            <a:avLst/>
          </a:prstGeom>
          <a:effectLst>
            <a:glow rad="127000">
              <a:schemeClr val="accent6">
                <a:lumMod val="40000"/>
                <a:lumOff val="60000"/>
              </a:schemeClr>
            </a:glow>
          </a:effectLst>
        </p:spPr>
      </p:pic>
      <p:pic>
        <p:nvPicPr>
          <p:cNvPr id="4" name="Picture 3"/>
          <p:cNvPicPr>
            <a:picLocks noChangeAspect="1"/>
          </p:cNvPicPr>
          <p:nvPr/>
        </p:nvPicPr>
        <p:blipFill rotWithShape="1">
          <a:blip r:embed="rId6"/>
          <a:srcRect l="2198" t="5816" b="6142"/>
          <a:stretch/>
        </p:blipFill>
        <p:spPr>
          <a:xfrm>
            <a:off x="1090679" y="1885167"/>
            <a:ext cx="7088691" cy="3820973"/>
          </a:xfrm>
          <a:prstGeom prst="rect">
            <a:avLst/>
          </a:prstGeom>
          <a:effectLst>
            <a:glow rad="139700">
              <a:schemeClr val="accent6">
                <a:satMod val="175000"/>
                <a:alpha val="40000"/>
              </a:schemeClr>
            </a:glow>
          </a:effectLst>
        </p:spPr>
      </p:pic>
    </p:spTree>
    <p:extLst>
      <p:ext uri="{BB962C8B-B14F-4D97-AF65-F5344CB8AC3E}">
        <p14:creationId xmlns:p14="http://schemas.microsoft.com/office/powerpoint/2010/main" val="430460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txBox="1">
            <a:spLocks noGrp="1"/>
          </p:cNvSpPr>
          <p:nvPr>
            <p:ph idx="1"/>
          </p:nvPr>
        </p:nvSpPr>
        <p:spPr>
          <a:xfrm>
            <a:off x="655993" y="1402079"/>
            <a:ext cx="5500184" cy="1200329"/>
          </a:xfrm>
          <a:prstGeom prst="rect">
            <a:avLst/>
          </a:prstGeom>
          <a:noFill/>
        </p:spPr>
        <p:txBody>
          <a:bodyPr wrap="square" rtlCol="0">
            <a:spAutoFit/>
          </a:bodyPr>
          <a:lstStyle/>
          <a:p>
            <a:pPr marL="0" indent="271463">
              <a:spcBef>
                <a:spcPts val="0"/>
              </a:spcBef>
              <a:spcAft>
                <a:spcPts val="0"/>
              </a:spcAft>
              <a:buFont typeface="Arial" panose="020B0604020202020204" pitchFamily="34" charset="0"/>
              <a:buChar char="•"/>
            </a:pPr>
            <a:r>
              <a:rPr lang="en-NZ" dirty="0" smtClean="0"/>
              <a:t>Two workshops 90min or 120min with e-learning between and consultation for organisation</a:t>
            </a:r>
          </a:p>
          <a:p>
            <a:pPr marL="0" indent="271463">
              <a:spcBef>
                <a:spcPts val="0"/>
              </a:spcBef>
              <a:spcAft>
                <a:spcPts val="0"/>
              </a:spcAft>
              <a:buFont typeface="Arial" panose="020B0604020202020204" pitchFamily="34" charset="0"/>
              <a:buChar char="•"/>
            </a:pPr>
            <a:r>
              <a:rPr lang="en-NZ" dirty="0" smtClean="0"/>
              <a:t> Two lived experience facilitators</a:t>
            </a:r>
          </a:p>
          <a:p>
            <a:pPr marL="0" indent="271463">
              <a:spcBef>
                <a:spcPts val="0"/>
              </a:spcBef>
              <a:spcAft>
                <a:spcPts val="0"/>
              </a:spcAft>
              <a:buFont typeface="Arial" panose="020B0604020202020204" pitchFamily="34" charset="0"/>
              <a:buChar char="•"/>
            </a:pPr>
            <a:r>
              <a:rPr lang="en-NZ" dirty="0" smtClean="0"/>
              <a:t>8-15 participants per workshop set</a:t>
            </a:r>
            <a:endParaRPr lang="en-NZ" dirty="0"/>
          </a:p>
        </p:txBody>
      </p:sp>
      <p:sp>
        <p:nvSpPr>
          <p:cNvPr id="6" name="TextBox 5"/>
          <p:cNvSpPr txBox="1"/>
          <p:nvPr/>
        </p:nvSpPr>
        <p:spPr>
          <a:xfrm>
            <a:off x="433490" y="2898391"/>
            <a:ext cx="2080476" cy="646331"/>
          </a:xfrm>
          <a:prstGeom prst="rect">
            <a:avLst/>
          </a:prstGeom>
          <a:solidFill>
            <a:schemeClr val="accent6">
              <a:lumMod val="20000"/>
              <a:lumOff val="80000"/>
            </a:schemeClr>
          </a:solidFill>
        </p:spPr>
        <p:txBody>
          <a:bodyPr wrap="square" rtlCol="0">
            <a:spAutoFit/>
          </a:bodyPr>
          <a:lstStyle/>
          <a:p>
            <a:r>
              <a:rPr lang="en-NZ" b="1" dirty="0" smtClean="0"/>
              <a:t>Implicit bias, stigma and discrimination </a:t>
            </a:r>
            <a:endParaRPr lang="en-NZ" b="1" dirty="0"/>
          </a:p>
        </p:txBody>
      </p:sp>
      <p:sp>
        <p:nvSpPr>
          <p:cNvPr id="7" name="TextBox 6"/>
          <p:cNvSpPr txBox="1"/>
          <p:nvPr/>
        </p:nvSpPr>
        <p:spPr>
          <a:xfrm>
            <a:off x="350315" y="5250403"/>
            <a:ext cx="1468838" cy="646331"/>
          </a:xfrm>
          <a:prstGeom prst="rect">
            <a:avLst/>
          </a:prstGeom>
          <a:solidFill>
            <a:schemeClr val="accent6">
              <a:lumMod val="20000"/>
              <a:lumOff val="80000"/>
            </a:schemeClr>
          </a:solidFill>
        </p:spPr>
        <p:txBody>
          <a:bodyPr wrap="square" rtlCol="0">
            <a:spAutoFit/>
          </a:bodyPr>
          <a:lstStyle/>
          <a:p>
            <a:r>
              <a:rPr lang="en-NZ" b="1" dirty="0" smtClean="0"/>
              <a:t>Notice your first thought. </a:t>
            </a:r>
            <a:endParaRPr lang="en-NZ" b="1" dirty="0"/>
          </a:p>
        </p:txBody>
      </p:sp>
      <p:sp>
        <p:nvSpPr>
          <p:cNvPr id="8" name="TextBox 7"/>
          <p:cNvSpPr txBox="1"/>
          <p:nvPr/>
        </p:nvSpPr>
        <p:spPr>
          <a:xfrm>
            <a:off x="6537034" y="3221556"/>
            <a:ext cx="2191628" cy="923330"/>
          </a:xfrm>
          <a:prstGeom prst="rect">
            <a:avLst/>
          </a:prstGeom>
          <a:solidFill>
            <a:schemeClr val="accent6">
              <a:lumMod val="20000"/>
              <a:lumOff val="80000"/>
            </a:schemeClr>
          </a:solidFill>
        </p:spPr>
        <p:txBody>
          <a:bodyPr wrap="square" rtlCol="0">
            <a:spAutoFit/>
          </a:bodyPr>
          <a:lstStyle/>
          <a:p>
            <a:pPr algn="ctr"/>
            <a:r>
              <a:rPr lang="en-NZ" b="1" dirty="0" smtClean="0"/>
              <a:t>Disclosure by facilitators (making judgements)</a:t>
            </a:r>
            <a:endParaRPr lang="en-NZ" b="1" dirty="0"/>
          </a:p>
        </p:txBody>
      </p:sp>
      <p:sp>
        <p:nvSpPr>
          <p:cNvPr id="9" name="TextBox 8"/>
          <p:cNvSpPr txBox="1"/>
          <p:nvPr/>
        </p:nvSpPr>
        <p:spPr>
          <a:xfrm>
            <a:off x="6529497" y="2331865"/>
            <a:ext cx="2080476" cy="646331"/>
          </a:xfrm>
          <a:prstGeom prst="rect">
            <a:avLst/>
          </a:prstGeom>
          <a:solidFill>
            <a:schemeClr val="accent6">
              <a:lumMod val="20000"/>
              <a:lumOff val="80000"/>
            </a:schemeClr>
          </a:solidFill>
        </p:spPr>
        <p:txBody>
          <a:bodyPr wrap="square" rtlCol="0">
            <a:spAutoFit/>
          </a:bodyPr>
          <a:lstStyle/>
          <a:p>
            <a:pPr algn="ctr"/>
            <a:r>
              <a:rPr lang="en-NZ" b="1" dirty="0" smtClean="0"/>
              <a:t>Myths about mental distress</a:t>
            </a:r>
            <a:endParaRPr lang="en-NZ" b="1" dirty="0"/>
          </a:p>
        </p:txBody>
      </p:sp>
      <p:sp>
        <p:nvSpPr>
          <p:cNvPr id="10" name="TextBox 9"/>
          <p:cNvSpPr txBox="1"/>
          <p:nvPr/>
        </p:nvSpPr>
        <p:spPr>
          <a:xfrm>
            <a:off x="4262361" y="2508415"/>
            <a:ext cx="2080476" cy="369332"/>
          </a:xfrm>
          <a:prstGeom prst="rect">
            <a:avLst/>
          </a:prstGeom>
          <a:solidFill>
            <a:schemeClr val="accent6">
              <a:lumMod val="20000"/>
              <a:lumOff val="80000"/>
            </a:schemeClr>
          </a:solidFill>
        </p:spPr>
        <p:txBody>
          <a:bodyPr wrap="square" rtlCol="0">
            <a:spAutoFit/>
          </a:bodyPr>
          <a:lstStyle/>
          <a:p>
            <a:pPr algn="ctr"/>
            <a:r>
              <a:rPr lang="en-NZ" b="1" dirty="0" smtClean="0"/>
              <a:t>Iceberg metaphor</a:t>
            </a:r>
            <a:endParaRPr lang="en-NZ" b="1" dirty="0"/>
          </a:p>
        </p:txBody>
      </p:sp>
      <p:sp>
        <p:nvSpPr>
          <p:cNvPr id="11" name="TextBox 10"/>
          <p:cNvSpPr txBox="1"/>
          <p:nvPr/>
        </p:nvSpPr>
        <p:spPr>
          <a:xfrm>
            <a:off x="3406085" y="3220244"/>
            <a:ext cx="2524895" cy="646331"/>
          </a:xfrm>
          <a:prstGeom prst="rect">
            <a:avLst/>
          </a:prstGeom>
          <a:solidFill>
            <a:schemeClr val="accent6">
              <a:lumMod val="20000"/>
              <a:lumOff val="80000"/>
            </a:schemeClr>
          </a:solidFill>
        </p:spPr>
        <p:txBody>
          <a:bodyPr wrap="square" rtlCol="0">
            <a:spAutoFit/>
          </a:bodyPr>
          <a:lstStyle/>
          <a:p>
            <a:pPr algn="ctr"/>
            <a:r>
              <a:rPr lang="en-NZ" b="1" dirty="0"/>
              <a:t>B</a:t>
            </a:r>
            <a:r>
              <a:rPr lang="en-NZ" b="1" dirty="0" smtClean="0"/>
              <a:t>ehaviour to commit to for inclusion </a:t>
            </a:r>
            <a:endParaRPr lang="en-NZ" b="1" dirty="0"/>
          </a:p>
        </p:txBody>
      </p:sp>
      <p:sp>
        <p:nvSpPr>
          <p:cNvPr id="12" name="TextBox 11"/>
          <p:cNvSpPr txBox="1"/>
          <p:nvPr/>
        </p:nvSpPr>
        <p:spPr>
          <a:xfrm>
            <a:off x="6739454" y="4574442"/>
            <a:ext cx="2080476" cy="1477328"/>
          </a:xfrm>
          <a:prstGeom prst="rect">
            <a:avLst/>
          </a:prstGeom>
          <a:solidFill>
            <a:schemeClr val="accent6">
              <a:lumMod val="20000"/>
              <a:lumOff val="80000"/>
            </a:schemeClr>
          </a:solidFill>
        </p:spPr>
        <p:txBody>
          <a:bodyPr wrap="square" rtlCol="0">
            <a:spAutoFit/>
          </a:bodyPr>
          <a:lstStyle/>
          <a:p>
            <a:pPr algn="ctr"/>
            <a:r>
              <a:rPr lang="en-NZ" b="1" dirty="0" smtClean="0"/>
              <a:t>Modelling  self compassion and bravery with self awareness  -we all make judgements</a:t>
            </a:r>
            <a:endParaRPr lang="en-NZ" b="1" dirty="0"/>
          </a:p>
        </p:txBody>
      </p:sp>
      <p:sp>
        <p:nvSpPr>
          <p:cNvPr id="14" name="TextBox 13"/>
          <p:cNvSpPr txBox="1"/>
          <p:nvPr/>
        </p:nvSpPr>
        <p:spPr>
          <a:xfrm>
            <a:off x="401442" y="3928396"/>
            <a:ext cx="1670455" cy="923330"/>
          </a:xfrm>
          <a:prstGeom prst="rect">
            <a:avLst/>
          </a:prstGeom>
          <a:solidFill>
            <a:schemeClr val="accent6">
              <a:lumMod val="20000"/>
              <a:lumOff val="80000"/>
            </a:schemeClr>
          </a:solidFill>
        </p:spPr>
        <p:txBody>
          <a:bodyPr wrap="square" rtlCol="0">
            <a:spAutoFit/>
          </a:bodyPr>
          <a:lstStyle/>
          <a:p>
            <a:pPr algn="ctr"/>
            <a:r>
              <a:rPr lang="en-NZ" b="1" dirty="0" smtClean="0"/>
              <a:t>Working with scenarios in setting</a:t>
            </a:r>
            <a:endParaRPr lang="en-NZ" b="1" dirty="0"/>
          </a:p>
        </p:txBody>
      </p:sp>
      <p:sp>
        <p:nvSpPr>
          <p:cNvPr id="16" name="Rectangle 15"/>
          <p:cNvSpPr/>
          <p:nvPr/>
        </p:nvSpPr>
        <p:spPr>
          <a:xfrm>
            <a:off x="2049421" y="5062218"/>
            <a:ext cx="1597463" cy="923330"/>
          </a:xfrm>
          <a:prstGeom prst="rect">
            <a:avLst/>
          </a:prstGeom>
          <a:ln>
            <a:solidFill>
              <a:schemeClr val="tx1"/>
            </a:solidFill>
            <a:prstDash val="dashDot"/>
          </a:ln>
        </p:spPr>
        <p:txBody>
          <a:bodyPr wrap="square">
            <a:spAutoFit/>
          </a:bodyPr>
          <a:lstStyle/>
          <a:p>
            <a:pPr algn="ctr"/>
            <a:r>
              <a:rPr lang="en-NZ" b="1" dirty="0" smtClean="0"/>
              <a:t>Snakes and ladders in </a:t>
            </a:r>
          </a:p>
          <a:p>
            <a:pPr algn="ctr"/>
            <a:r>
              <a:rPr lang="en-NZ" b="1" dirty="0" smtClean="0"/>
              <a:t>Housing </a:t>
            </a:r>
            <a:endParaRPr lang="en-NZ" dirty="0"/>
          </a:p>
        </p:txBody>
      </p:sp>
      <p:sp>
        <p:nvSpPr>
          <p:cNvPr id="18" name="TextBox 17"/>
          <p:cNvSpPr txBox="1"/>
          <p:nvPr/>
        </p:nvSpPr>
        <p:spPr>
          <a:xfrm>
            <a:off x="2688624" y="4012532"/>
            <a:ext cx="3317394" cy="646331"/>
          </a:xfrm>
          <a:prstGeom prst="rect">
            <a:avLst/>
          </a:prstGeom>
          <a:solidFill>
            <a:srgbClr val="FF00FF"/>
          </a:solidFill>
        </p:spPr>
        <p:txBody>
          <a:bodyPr wrap="square" rtlCol="0">
            <a:spAutoFit/>
          </a:bodyPr>
          <a:lstStyle/>
          <a:p>
            <a:r>
              <a:rPr lang="en-NZ" b="1" dirty="0" smtClean="0">
                <a:solidFill>
                  <a:schemeClr val="bg1"/>
                </a:solidFill>
              </a:rPr>
              <a:t>Mental distress  disclosure and examples shared  by facilitators</a:t>
            </a:r>
            <a:endParaRPr lang="en-NZ" b="1" dirty="0">
              <a:solidFill>
                <a:schemeClr val="bg1"/>
              </a:solidFill>
            </a:endParaRPr>
          </a:p>
        </p:txBody>
      </p:sp>
      <p:sp>
        <p:nvSpPr>
          <p:cNvPr id="19" name="TextBox 18"/>
          <p:cNvSpPr txBox="1"/>
          <p:nvPr/>
        </p:nvSpPr>
        <p:spPr>
          <a:xfrm>
            <a:off x="4093010" y="4894056"/>
            <a:ext cx="2080476" cy="646331"/>
          </a:xfrm>
          <a:prstGeom prst="rect">
            <a:avLst/>
          </a:prstGeom>
          <a:solidFill>
            <a:srgbClr val="FF00FF"/>
          </a:solidFill>
        </p:spPr>
        <p:txBody>
          <a:bodyPr wrap="square" rtlCol="0">
            <a:spAutoFit/>
          </a:bodyPr>
          <a:lstStyle/>
          <a:p>
            <a:pPr algn="ctr"/>
            <a:r>
              <a:rPr lang="en-NZ" b="1" dirty="0" smtClean="0">
                <a:solidFill>
                  <a:schemeClr val="bg1"/>
                </a:solidFill>
              </a:rPr>
              <a:t>Frameworks for responding</a:t>
            </a:r>
            <a:endParaRPr lang="en-NZ" b="1" dirty="0">
              <a:solidFill>
                <a:schemeClr val="bg1"/>
              </a:solidFill>
            </a:endParaRPr>
          </a:p>
        </p:txBody>
      </p:sp>
      <p:sp>
        <p:nvSpPr>
          <p:cNvPr id="20" name="TextBox 19"/>
          <p:cNvSpPr txBox="1"/>
          <p:nvPr/>
        </p:nvSpPr>
        <p:spPr>
          <a:xfrm>
            <a:off x="6138269" y="375289"/>
            <a:ext cx="2642065" cy="1754326"/>
          </a:xfrm>
          <a:prstGeom prst="rect">
            <a:avLst/>
          </a:prstGeom>
          <a:solidFill>
            <a:srgbClr val="FF00FF"/>
          </a:solidFill>
        </p:spPr>
        <p:txBody>
          <a:bodyPr wrap="square" rtlCol="0">
            <a:spAutoFit/>
          </a:bodyPr>
          <a:lstStyle/>
          <a:p>
            <a:pPr algn="ctr"/>
            <a:r>
              <a:rPr lang="en-NZ" b="1" dirty="0" smtClean="0">
                <a:solidFill>
                  <a:schemeClr val="bg1"/>
                </a:solidFill>
              </a:rPr>
              <a:t>Direct parallels drawn between impact of other conditions of social inequity-  racism, poverty, “normative” gender, sexuality etc.</a:t>
            </a:r>
            <a:endParaRPr lang="en-NZ" b="1" dirty="0">
              <a:solidFill>
                <a:schemeClr val="bg1"/>
              </a:solidFill>
            </a:endParaRPr>
          </a:p>
        </p:txBody>
      </p:sp>
      <p:sp>
        <p:nvSpPr>
          <p:cNvPr id="21" name="TextBox 20"/>
          <p:cNvSpPr txBox="1"/>
          <p:nvPr/>
        </p:nvSpPr>
        <p:spPr>
          <a:xfrm>
            <a:off x="4042251" y="5779866"/>
            <a:ext cx="2080476" cy="369332"/>
          </a:xfrm>
          <a:prstGeom prst="rect">
            <a:avLst/>
          </a:prstGeom>
          <a:solidFill>
            <a:srgbClr val="FF00FF"/>
          </a:solidFill>
        </p:spPr>
        <p:txBody>
          <a:bodyPr wrap="square" rtlCol="0">
            <a:spAutoFit/>
          </a:bodyPr>
          <a:lstStyle/>
          <a:p>
            <a:pPr algn="ctr"/>
            <a:r>
              <a:rPr lang="en-NZ" b="1" dirty="0" smtClean="0">
                <a:solidFill>
                  <a:schemeClr val="bg1"/>
                </a:solidFill>
              </a:rPr>
              <a:t>Self care</a:t>
            </a:r>
            <a:endParaRPr lang="en-NZ" b="1" dirty="0">
              <a:solidFill>
                <a:schemeClr val="bg1"/>
              </a:solidFill>
            </a:endParaRPr>
          </a:p>
        </p:txBody>
      </p:sp>
      <p:sp>
        <p:nvSpPr>
          <p:cNvPr id="22" name="Title 1"/>
          <p:cNvSpPr txBox="1">
            <a:spLocks/>
          </p:cNvSpPr>
          <p:nvPr/>
        </p:nvSpPr>
        <p:spPr>
          <a:xfrm>
            <a:off x="641185" y="-193163"/>
            <a:ext cx="7543800" cy="1450757"/>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000" kern="1200" spc="-50" baseline="0">
                <a:solidFill>
                  <a:schemeClr val="tx1">
                    <a:lumMod val="75000"/>
                    <a:lumOff val="25000"/>
                  </a:schemeClr>
                </a:solidFill>
                <a:latin typeface="+mj-lt"/>
                <a:ea typeface="+mj-ea"/>
                <a:cs typeface="+mj-cs"/>
              </a:defRPr>
            </a:lvl1pPr>
          </a:lstStyle>
          <a:p>
            <a:r>
              <a:rPr lang="en-NZ" dirty="0" smtClean="0">
                <a:cs typeface="Helvetica" panose="020B0604020202020204" pitchFamily="34" charset="0"/>
              </a:rPr>
              <a:t>Content</a:t>
            </a:r>
            <a:endParaRPr lang="en-NZ" dirty="0">
              <a:cs typeface="Helvetica" panose="020B0604020202020204" pitchFamily="34" charset="0"/>
            </a:endParaRPr>
          </a:p>
        </p:txBody>
      </p:sp>
    </p:spTree>
    <p:extLst>
      <p:ext uri="{BB962C8B-B14F-4D97-AF65-F5344CB8AC3E}">
        <p14:creationId xmlns:p14="http://schemas.microsoft.com/office/powerpoint/2010/main" val="3414340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3000" tmFilter="0, 0; .2, .5; .8, .5; 1, 0"/>
                                        <p:tgtEl>
                                          <p:spTgt spid="20"/>
                                        </p:tgtEl>
                                      </p:cBhvr>
                                    </p:animEffect>
                                    <p:animScale>
                                      <p:cBhvr>
                                        <p:cTn id="7" dur="1500" autoRev="1" fill="hold"/>
                                        <p:tgtEl>
                                          <p:spTgt spid="2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3718" r="2598" b="6022"/>
          <a:stretch/>
        </p:blipFill>
        <p:spPr>
          <a:xfrm>
            <a:off x="70992" y="1124744"/>
            <a:ext cx="9073008" cy="3802940"/>
          </a:xfrm>
          <a:prstGeom prst="rect">
            <a:avLst/>
          </a:prstGeom>
        </p:spPr>
      </p:pic>
    </p:spTree>
    <p:extLst>
      <p:ext uri="{BB962C8B-B14F-4D97-AF65-F5344CB8AC3E}">
        <p14:creationId xmlns:p14="http://schemas.microsoft.com/office/powerpoint/2010/main" val="19656606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71600" y="89756"/>
            <a:ext cx="7568480" cy="114300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en-NZ" sz="4800" b="1" dirty="0" smtClean="0">
                <a:cs typeface="Helvetica" panose="020B0604020202020204" pitchFamily="34" charset="0"/>
              </a:rPr>
              <a:t>Evaluation</a:t>
            </a:r>
            <a:endParaRPr lang="en-NZ" sz="4800" b="1" dirty="0">
              <a:cs typeface="Helvetica"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b="18743"/>
          <a:stretch/>
        </p:blipFill>
        <p:spPr>
          <a:xfrm>
            <a:off x="0" y="3904456"/>
            <a:ext cx="2403742" cy="2016224"/>
          </a:xfrm>
          <a:prstGeom prst="rect">
            <a:avLst/>
          </a:prstGeom>
        </p:spPr>
      </p:pic>
      <p:pic>
        <p:nvPicPr>
          <p:cNvPr id="5" name="Picture 4"/>
          <p:cNvPicPr>
            <a:picLocks noChangeAspect="1"/>
          </p:cNvPicPr>
          <p:nvPr/>
        </p:nvPicPr>
        <p:blipFill>
          <a:blip r:embed="rId4"/>
          <a:stretch>
            <a:fillRect/>
          </a:stretch>
        </p:blipFill>
        <p:spPr>
          <a:xfrm>
            <a:off x="3615160" y="1164914"/>
            <a:ext cx="5019675" cy="3143250"/>
          </a:xfrm>
          <a:prstGeom prst="rect">
            <a:avLst/>
          </a:prstGeom>
        </p:spPr>
      </p:pic>
      <p:sp>
        <p:nvSpPr>
          <p:cNvPr id="9" name="TextBox 8"/>
          <p:cNvSpPr txBox="1"/>
          <p:nvPr/>
        </p:nvSpPr>
        <p:spPr>
          <a:xfrm>
            <a:off x="542411" y="1153752"/>
            <a:ext cx="3033976" cy="2308324"/>
          </a:xfrm>
          <a:prstGeom prst="rect">
            <a:avLst/>
          </a:prstGeom>
          <a:noFill/>
        </p:spPr>
        <p:txBody>
          <a:bodyPr wrap="square" rtlCol="0">
            <a:spAutoFit/>
          </a:bodyPr>
          <a:lstStyle/>
          <a:p>
            <a:r>
              <a:rPr lang="en-NZ" sz="2400" dirty="0" smtClean="0"/>
              <a:t>At the start of Workshop Tahi rate your motivation to tackle mental health related stigma and discrimination.</a:t>
            </a:r>
            <a:endParaRPr lang="en-NZ" sz="2400" dirty="0"/>
          </a:p>
        </p:txBody>
      </p:sp>
      <p:sp>
        <p:nvSpPr>
          <p:cNvPr id="13" name="TextBox 12"/>
          <p:cNvSpPr txBox="1"/>
          <p:nvPr/>
        </p:nvSpPr>
        <p:spPr>
          <a:xfrm>
            <a:off x="514603" y="1164914"/>
            <a:ext cx="2784811" cy="2308324"/>
          </a:xfrm>
          <a:prstGeom prst="rect">
            <a:avLst/>
          </a:prstGeom>
          <a:solidFill>
            <a:schemeClr val="bg1"/>
          </a:solidFill>
        </p:spPr>
        <p:txBody>
          <a:bodyPr wrap="square" rtlCol="0">
            <a:spAutoFit/>
          </a:bodyPr>
          <a:lstStyle/>
          <a:p>
            <a:r>
              <a:rPr lang="en-NZ" sz="2400" dirty="0" smtClean="0"/>
              <a:t>At the end of this workshop rate your motivation to tackle mental health related stigma and discrimination.</a:t>
            </a:r>
            <a:endParaRPr lang="en-NZ" sz="2400" dirty="0"/>
          </a:p>
        </p:txBody>
      </p:sp>
      <p:pic>
        <p:nvPicPr>
          <p:cNvPr id="11" name="Picture 10"/>
          <p:cNvPicPr/>
          <p:nvPr/>
        </p:nvPicPr>
        <p:blipFill rotWithShape="1">
          <a:blip r:embed="rId5"/>
          <a:srcRect l="33029" t="16118" r="30264" b="10461"/>
          <a:stretch/>
        </p:blipFill>
        <p:spPr>
          <a:xfrm>
            <a:off x="3700762" y="1412776"/>
            <a:ext cx="5249819" cy="3144366"/>
          </a:xfrm>
          <a:prstGeom prst="rect">
            <a:avLst/>
          </a:prstGeom>
        </p:spPr>
      </p:pic>
    </p:spTree>
    <p:extLst>
      <p:ext uri="{BB962C8B-B14F-4D97-AF65-F5344CB8AC3E}">
        <p14:creationId xmlns:p14="http://schemas.microsoft.com/office/powerpoint/2010/main" val="1113120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104" y="394067"/>
            <a:ext cx="7543800" cy="1450757"/>
          </a:xfrm>
        </p:spPr>
        <p:txBody>
          <a:bodyPr>
            <a:normAutofit/>
          </a:bodyPr>
          <a:lstStyle/>
          <a:p>
            <a:pPr algn="r"/>
            <a:r>
              <a:rPr lang="en-NZ" dirty="0" smtClean="0">
                <a:cs typeface="Helvetica" panose="020B0604020202020204" pitchFamily="34" charset="0"/>
              </a:rPr>
              <a:t>Participant rating. </a:t>
            </a:r>
            <a:br>
              <a:rPr lang="en-NZ" dirty="0" smtClean="0">
                <a:cs typeface="Helvetica" panose="020B0604020202020204" pitchFamily="34" charset="0"/>
              </a:rPr>
            </a:br>
            <a:r>
              <a:rPr lang="en-NZ" sz="2800" dirty="0" smtClean="0">
                <a:cs typeface="Helvetica" panose="020B0604020202020204" pitchFamily="34" charset="0"/>
              </a:rPr>
              <a:t>1 low, 5 excellent</a:t>
            </a:r>
            <a:r>
              <a:rPr lang="en-NZ" dirty="0">
                <a:cs typeface="Helvetica" panose="020B0604020202020204" pitchFamily="34" charset="0"/>
              </a:rPr>
              <a:t/>
            </a:r>
            <a:br>
              <a:rPr lang="en-NZ" dirty="0">
                <a:cs typeface="Helvetica" panose="020B0604020202020204" pitchFamily="34" charset="0"/>
              </a:rPr>
            </a:br>
            <a:r>
              <a:rPr lang="en-NZ" sz="2400" dirty="0" smtClean="0">
                <a:cs typeface="Helvetica" panose="020B0604020202020204" pitchFamily="34" charset="0"/>
              </a:rPr>
              <a:t>(Housing workshops, July to September)</a:t>
            </a:r>
            <a:endParaRPr lang="en-NZ" sz="2400" dirty="0">
              <a:cs typeface="Helvetica" panose="020B0604020202020204" pitchFamily="34" charset="0"/>
            </a:endParaRPr>
          </a:p>
        </p:txBody>
      </p:sp>
      <p:sp>
        <p:nvSpPr>
          <p:cNvPr id="3" name="Content Placeholder 2"/>
          <p:cNvSpPr>
            <a:spLocks noGrp="1"/>
          </p:cNvSpPr>
          <p:nvPr>
            <p:ph idx="1"/>
          </p:nvPr>
        </p:nvSpPr>
        <p:spPr/>
        <p:txBody>
          <a:bodyPr/>
          <a:lstStyle/>
          <a:p>
            <a:endParaRPr lang="en-NZ" dirty="0">
              <a:latin typeface="Helvetica" panose="020B0604020202020204" pitchFamily="34" charset="0"/>
              <a:cs typeface="Helvetica" panose="020B0604020202020204" pitchFamily="34" charset="0"/>
            </a:endParaRPr>
          </a:p>
        </p:txBody>
      </p:sp>
      <p:pic>
        <p:nvPicPr>
          <p:cNvPr id="4" name="Picture 3"/>
          <p:cNvPicPr/>
          <p:nvPr/>
        </p:nvPicPr>
        <p:blipFill rotWithShape="1">
          <a:blip r:embed="rId3"/>
          <a:srcRect l="31082" t="3481" r="31795" b="3481"/>
          <a:stretch/>
        </p:blipFill>
        <p:spPr bwMode="auto">
          <a:xfrm>
            <a:off x="1973166" y="2236408"/>
            <a:ext cx="5328592" cy="3957786"/>
          </a:xfrm>
          <a:prstGeom prst="rect">
            <a:avLst/>
          </a:prstGeom>
          <a:ln>
            <a:noFill/>
          </a:ln>
          <a:extLst>
            <a:ext uri="{53640926-AAD7-44D8-BBD7-CCE9431645EC}">
              <a14:shadowObscured xmlns:a14="http://schemas.microsoft.com/office/drawing/2010/main"/>
            </a:ext>
          </a:extLst>
        </p:spPr>
      </p:pic>
      <p:sp>
        <p:nvSpPr>
          <p:cNvPr id="5" name="TextBox 4"/>
          <p:cNvSpPr txBox="1"/>
          <p:nvPr/>
        </p:nvSpPr>
        <p:spPr>
          <a:xfrm>
            <a:off x="871500" y="2236408"/>
            <a:ext cx="7056784" cy="769441"/>
          </a:xfrm>
          <a:prstGeom prst="rect">
            <a:avLst/>
          </a:prstGeom>
          <a:noFill/>
        </p:spPr>
        <p:txBody>
          <a:bodyPr wrap="square" rtlCol="0">
            <a:spAutoFit/>
          </a:bodyPr>
          <a:lstStyle/>
          <a:p>
            <a:r>
              <a:rPr lang="en-NZ" sz="2400" b="1" dirty="0" smtClean="0"/>
              <a:t>Programme overall </a:t>
            </a:r>
          </a:p>
          <a:p>
            <a:r>
              <a:rPr lang="en-NZ" sz="2000" b="1" dirty="0" smtClean="0"/>
              <a:t>(Both workshops, quiz  and postcard)</a:t>
            </a:r>
            <a:endParaRPr lang="en-NZ" sz="2000" b="1" dirty="0"/>
          </a:p>
        </p:txBody>
      </p:sp>
    </p:spTree>
    <p:extLst>
      <p:ext uri="{BB962C8B-B14F-4D97-AF65-F5344CB8AC3E}">
        <p14:creationId xmlns:p14="http://schemas.microsoft.com/office/powerpoint/2010/main" val="14811504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6594" t="820" b="27256"/>
          <a:stretch/>
        </p:blipFill>
        <p:spPr bwMode="auto">
          <a:xfrm>
            <a:off x="-23438" y="1868765"/>
            <a:ext cx="4512803" cy="5119081"/>
          </a:xfrm>
          <a:prstGeom prst="rect">
            <a:avLst/>
          </a:prstGeom>
          <a:solidFill>
            <a:srgbClr val="7030A0"/>
          </a:solidFill>
          <a:ln w="12700">
            <a:noFill/>
            <a:miter lim="800000"/>
            <a:headEnd/>
            <a:tailEnd/>
          </a:ln>
          <a:extLst/>
        </p:spPr>
      </p:pic>
      <p:pic>
        <p:nvPicPr>
          <p:cNvPr id="1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8271" t="-1" b="23155"/>
          <a:stretch/>
        </p:blipFill>
        <p:spPr bwMode="auto">
          <a:xfrm>
            <a:off x="4236717" y="1851626"/>
            <a:ext cx="4912828" cy="52633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469213" y="2306722"/>
            <a:ext cx="4104456" cy="584775"/>
          </a:xfrm>
          <a:prstGeom prst="rect">
            <a:avLst/>
          </a:prstGeom>
          <a:noFill/>
        </p:spPr>
        <p:txBody>
          <a:bodyPr wrap="square" rtlCol="0">
            <a:spAutoFit/>
          </a:bodyPr>
          <a:lstStyle/>
          <a:p>
            <a:pPr algn="ctr"/>
            <a:r>
              <a:rPr lang="en-NZ" sz="3200" b="1" dirty="0" smtClean="0"/>
              <a:t>Social Housing </a:t>
            </a:r>
            <a:endParaRPr lang="en-NZ" sz="3200" b="1"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24178" t="11262" r="21446" b="15085"/>
          <a:stretch/>
        </p:blipFill>
        <p:spPr>
          <a:xfrm>
            <a:off x="7590735" y="4495069"/>
            <a:ext cx="1553265" cy="1104569"/>
          </a:xfrm>
          <a:prstGeom prst="rect">
            <a:avLst/>
          </a:prstGeom>
        </p:spPr>
      </p:pic>
      <p:sp>
        <p:nvSpPr>
          <p:cNvPr id="8" name="TextBox 7"/>
          <p:cNvSpPr txBox="1"/>
          <p:nvPr/>
        </p:nvSpPr>
        <p:spPr>
          <a:xfrm>
            <a:off x="5730154" y="2248337"/>
            <a:ext cx="4104456" cy="584775"/>
          </a:xfrm>
          <a:prstGeom prst="rect">
            <a:avLst/>
          </a:prstGeom>
          <a:noFill/>
        </p:spPr>
        <p:txBody>
          <a:bodyPr wrap="square" rtlCol="0">
            <a:spAutoFit/>
          </a:bodyPr>
          <a:lstStyle/>
          <a:p>
            <a:pPr algn="ctr"/>
            <a:r>
              <a:rPr lang="en-NZ" sz="3200" b="1" dirty="0" smtClean="0"/>
              <a:t>Education</a:t>
            </a:r>
            <a:r>
              <a:rPr lang="en-NZ" sz="3200" dirty="0" smtClean="0"/>
              <a:t> </a:t>
            </a:r>
            <a:endParaRPr lang="en-NZ" sz="3200" dirty="0"/>
          </a:p>
        </p:txBody>
      </p:sp>
      <p:pic>
        <p:nvPicPr>
          <p:cNvPr id="2053" name="Picture 5" descr="Image result for housing icon">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9572" y="4001541"/>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19" name="Oval 18"/>
          <p:cNvSpPr/>
          <p:nvPr/>
        </p:nvSpPr>
        <p:spPr>
          <a:xfrm>
            <a:off x="2138348" y="3699096"/>
            <a:ext cx="384240" cy="333425"/>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0800000" scaled="1"/>
            <a:tileRect/>
          </a:gra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0" name="Oval 19"/>
          <p:cNvSpPr/>
          <p:nvPr/>
        </p:nvSpPr>
        <p:spPr>
          <a:xfrm>
            <a:off x="6508273" y="3159084"/>
            <a:ext cx="633551" cy="691404"/>
          </a:xfrm>
          <a:prstGeom prst="ellipse">
            <a:avLst/>
          </a:prstGeom>
          <a:solidFill>
            <a:srgbClr val="FF33CC">
              <a:alpha val="48000"/>
            </a:srgbClr>
          </a:solid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1" name="Oval 20"/>
          <p:cNvSpPr/>
          <p:nvPr/>
        </p:nvSpPr>
        <p:spPr>
          <a:xfrm>
            <a:off x="7065826" y="3382930"/>
            <a:ext cx="660088" cy="612068"/>
          </a:xfrm>
          <a:prstGeom prst="ellipse">
            <a:avLst/>
          </a:prstGeom>
          <a:solidFill>
            <a:srgbClr val="FF33CC">
              <a:alpha val="48000"/>
            </a:srgbClr>
          </a:solid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2" name="Oval 21"/>
          <p:cNvSpPr/>
          <p:nvPr/>
        </p:nvSpPr>
        <p:spPr>
          <a:xfrm>
            <a:off x="5768959" y="2091351"/>
            <a:ext cx="759874" cy="760440"/>
          </a:xfrm>
          <a:prstGeom prst="ellipse">
            <a:avLst/>
          </a:prstGeom>
          <a:solidFill>
            <a:srgbClr val="FF33CC">
              <a:alpha val="48000"/>
            </a:srgbClr>
          </a:solid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3" name="Oval 22"/>
          <p:cNvSpPr/>
          <p:nvPr/>
        </p:nvSpPr>
        <p:spPr>
          <a:xfrm>
            <a:off x="6508272" y="5242030"/>
            <a:ext cx="633551" cy="553214"/>
          </a:xfrm>
          <a:prstGeom prst="ellipse">
            <a:avLst/>
          </a:prstGeom>
          <a:solidFill>
            <a:srgbClr val="FF33CC">
              <a:alpha val="48000"/>
            </a:srgbClr>
          </a:solid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4" name="Oval 23"/>
          <p:cNvSpPr/>
          <p:nvPr/>
        </p:nvSpPr>
        <p:spPr>
          <a:xfrm>
            <a:off x="1900753" y="3128574"/>
            <a:ext cx="576368" cy="597913"/>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0800000" scaled="1"/>
            <a:tileRect/>
          </a:gra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5" name="Oval 24"/>
          <p:cNvSpPr/>
          <p:nvPr/>
        </p:nvSpPr>
        <p:spPr>
          <a:xfrm>
            <a:off x="1950936" y="5287677"/>
            <a:ext cx="384240" cy="332022"/>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5400000" scaled="1"/>
            <a:tileRect/>
          </a:gra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6" name="Oval 25"/>
          <p:cNvSpPr/>
          <p:nvPr/>
        </p:nvSpPr>
        <p:spPr>
          <a:xfrm>
            <a:off x="2572151" y="3533085"/>
            <a:ext cx="384240" cy="332022"/>
          </a:xfrm>
          <a:prstGeom prst="ellipse">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0800000" scaled="1"/>
            <a:tileRect/>
          </a:gra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7" name="Oval 26"/>
          <p:cNvSpPr/>
          <p:nvPr/>
        </p:nvSpPr>
        <p:spPr>
          <a:xfrm>
            <a:off x="6718295" y="3755816"/>
            <a:ext cx="660088" cy="612068"/>
          </a:xfrm>
          <a:prstGeom prst="ellipse">
            <a:avLst/>
          </a:prstGeom>
          <a:solidFill>
            <a:srgbClr val="FF33CC">
              <a:alpha val="48000"/>
            </a:srgbClr>
          </a:solidFill>
          <a:ln w="28575">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dirty="0"/>
          </a:p>
        </p:txBody>
      </p:sp>
      <p:sp>
        <p:nvSpPr>
          <p:cNvPr id="28" name="Title 1"/>
          <p:cNvSpPr txBox="1">
            <a:spLocks/>
          </p:cNvSpPr>
          <p:nvPr/>
        </p:nvSpPr>
        <p:spPr>
          <a:xfrm>
            <a:off x="705125" y="221767"/>
            <a:ext cx="7568480" cy="1143000"/>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000" kern="1200" spc="-50" baseline="0">
                <a:solidFill>
                  <a:schemeClr val="tx1">
                    <a:lumMod val="75000"/>
                    <a:lumOff val="25000"/>
                  </a:schemeClr>
                </a:solidFill>
                <a:latin typeface="+mj-lt"/>
                <a:ea typeface="+mj-ea"/>
                <a:cs typeface="+mj-cs"/>
              </a:defRPr>
            </a:lvl1pPr>
          </a:lstStyle>
          <a:p>
            <a:pPr algn="ctr"/>
            <a:r>
              <a:rPr lang="en-NZ" sz="4800" dirty="0" smtClean="0">
                <a:cs typeface="Helvetica" panose="020B0604020202020204" pitchFamily="34" charset="0"/>
              </a:rPr>
              <a:t>Two projects in two sectors</a:t>
            </a:r>
            <a:endParaRPr lang="en-NZ" sz="4800" dirty="0">
              <a:cs typeface="Helvetica" panose="020B0604020202020204" pitchFamily="34" charset="0"/>
            </a:endParaRPr>
          </a:p>
        </p:txBody>
      </p:sp>
    </p:spTree>
    <p:extLst>
      <p:ext uri="{BB962C8B-B14F-4D97-AF65-F5344CB8AC3E}">
        <p14:creationId xmlns:p14="http://schemas.microsoft.com/office/powerpoint/2010/main" val="229816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4654" y="692696"/>
            <a:ext cx="7886700" cy="4351338"/>
          </a:xfrm>
        </p:spPr>
        <p:txBody>
          <a:bodyPr>
            <a:normAutofit/>
          </a:bodyPr>
          <a:lstStyle/>
          <a:p>
            <a:r>
              <a:rPr lang="en-NZ" sz="4000" dirty="0" smtClean="0">
                <a:latin typeface="+mj-lt"/>
                <a:cs typeface="Helvetica" panose="020B0604020202020204" pitchFamily="34" charset="0"/>
              </a:rPr>
              <a:t>What managers have heard:</a:t>
            </a:r>
          </a:p>
          <a:p>
            <a:endParaRPr lang="en-NZ" sz="2800" dirty="0">
              <a:latin typeface="Helvetica" panose="020B0604020202020204" pitchFamily="34" charset="0"/>
              <a:cs typeface="Helvetica" panose="020B0604020202020204" pitchFamily="34" charset="0"/>
            </a:endParaRPr>
          </a:p>
          <a:p>
            <a:r>
              <a:rPr lang="en-NZ" sz="2800" dirty="0">
                <a:latin typeface="Helvetica" panose="020B0604020202020204" pitchFamily="34" charset="0"/>
                <a:cs typeface="Helvetica" panose="020B0604020202020204" pitchFamily="34" charset="0"/>
              </a:rPr>
              <a:t>“Coming back to the office yesterday common feedback from staff was:</a:t>
            </a:r>
          </a:p>
          <a:p>
            <a:r>
              <a:rPr lang="en-NZ" sz="2800" dirty="0">
                <a:latin typeface="Helvetica" panose="020B0604020202020204" pitchFamily="34" charset="0"/>
                <a:cs typeface="Helvetica" panose="020B0604020202020204" pitchFamily="34" charset="0"/>
              </a:rPr>
              <a:t>-           Very informative</a:t>
            </a:r>
          </a:p>
          <a:p>
            <a:r>
              <a:rPr lang="en-NZ" sz="2800" dirty="0">
                <a:latin typeface="Helvetica" panose="020B0604020202020204" pitchFamily="34" charset="0"/>
                <a:cs typeface="Helvetica" panose="020B0604020202020204" pitchFamily="34" charset="0"/>
              </a:rPr>
              <a:t>-           Great/ relevant content</a:t>
            </a:r>
          </a:p>
          <a:p>
            <a:r>
              <a:rPr lang="en-NZ" sz="2800" dirty="0">
                <a:latin typeface="Helvetica" panose="020B0604020202020204" pitchFamily="34" charset="0"/>
                <a:cs typeface="Helvetica" panose="020B0604020202020204" pitchFamily="34" charset="0"/>
              </a:rPr>
              <a:t>-           Engaging facilitators”</a:t>
            </a:r>
          </a:p>
          <a:p>
            <a:endParaRPr lang="en-NZ" dirty="0" smtClean="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0451903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50986" y="779319"/>
            <a:ext cx="8093570" cy="800219"/>
          </a:xfrm>
          <a:prstGeom prst="rect">
            <a:avLst/>
          </a:prstGeom>
          <a:solidFill>
            <a:schemeClr val="bg1"/>
          </a:solidFill>
        </p:spPr>
        <p:txBody>
          <a:bodyPr wrap="square" rtlCol="0">
            <a:spAutoFit/>
          </a:bodyPr>
          <a:lstStyle/>
          <a:p>
            <a:r>
              <a:rPr lang="en-NZ" sz="2800" dirty="0">
                <a:latin typeface="Helvetica" panose="020B0604020202020204" pitchFamily="34" charset="0"/>
                <a:cs typeface="Helvetica" panose="020B0604020202020204" pitchFamily="34" charset="0"/>
              </a:rPr>
              <a:t>What participants said</a:t>
            </a:r>
            <a:r>
              <a:rPr lang="en-NZ" sz="2800" b="1" dirty="0">
                <a:latin typeface="Helvetica" panose="020B0604020202020204" pitchFamily="34" charset="0"/>
                <a:cs typeface="Helvetica" panose="020B0604020202020204" pitchFamily="34" charset="0"/>
              </a:rPr>
              <a:t>:</a:t>
            </a:r>
          </a:p>
          <a:p>
            <a:endParaRPr lang="en-NZ" dirty="0">
              <a:latin typeface="Helvetica" panose="020B0604020202020204" pitchFamily="34" charset="0"/>
              <a:cs typeface="Helvetica" panose="020B0604020202020204" pitchFamily="34" charset="0"/>
            </a:endParaRPr>
          </a:p>
        </p:txBody>
      </p:sp>
      <p:sp>
        <p:nvSpPr>
          <p:cNvPr id="5" name="TextBox 4"/>
          <p:cNvSpPr txBox="1"/>
          <p:nvPr/>
        </p:nvSpPr>
        <p:spPr>
          <a:xfrm>
            <a:off x="850986" y="1543636"/>
            <a:ext cx="7870726" cy="4626908"/>
          </a:xfrm>
          <a:prstGeom prst="rect">
            <a:avLst/>
          </a:prstGeom>
          <a:solidFill>
            <a:schemeClr val="bg1"/>
          </a:solidFill>
        </p:spPr>
        <p:txBody>
          <a:bodyPr wrap="square" rtlCol="0">
            <a:spAutoFit/>
          </a:bodyPr>
          <a:lstStyle/>
          <a:p>
            <a:pPr>
              <a:spcAft>
                <a:spcPts val="400"/>
              </a:spcAft>
            </a:pPr>
            <a:r>
              <a:rPr lang="en-NZ" sz="2400" dirty="0" smtClean="0">
                <a:latin typeface="Helvetica" panose="020B0604020202020204" pitchFamily="34" charset="0"/>
                <a:cs typeface="Helvetica" panose="020B0604020202020204" pitchFamily="34" charset="0"/>
              </a:rPr>
              <a:t>“The whole organisation should be included and then with regular follow-ups to keep alive. It aligns completely with upholding our values.”</a:t>
            </a:r>
          </a:p>
          <a:p>
            <a:pPr>
              <a:spcAft>
                <a:spcPts val="400"/>
              </a:spcAft>
            </a:pPr>
            <a:endParaRPr lang="en-NZ" dirty="0" smtClean="0">
              <a:latin typeface="Helvetica" panose="020B0604020202020204" pitchFamily="34" charset="0"/>
              <a:cs typeface="Helvetica" panose="020B0604020202020204" pitchFamily="34" charset="0"/>
            </a:endParaRPr>
          </a:p>
          <a:p>
            <a:pPr>
              <a:spcAft>
                <a:spcPts val="400"/>
              </a:spcAft>
            </a:pPr>
            <a:r>
              <a:rPr lang="en-NZ" sz="2400" dirty="0" smtClean="0">
                <a:latin typeface="Helvetica" panose="020B0604020202020204" pitchFamily="34" charset="0"/>
                <a:cs typeface="Helvetica" panose="020B0604020202020204" pitchFamily="34" charset="0"/>
              </a:rPr>
              <a:t>“Absolutely enjoyed Sheree and Brodie's (sic) presentation. This is needed more not only in professional organisations but in society as a whole.”</a:t>
            </a:r>
          </a:p>
          <a:p>
            <a:pPr>
              <a:spcAft>
                <a:spcPts val="400"/>
              </a:spcAft>
            </a:pPr>
            <a:endParaRPr lang="en-NZ" sz="2000" dirty="0" smtClean="0">
              <a:latin typeface="Helvetica" panose="020B0604020202020204" pitchFamily="34" charset="0"/>
              <a:cs typeface="Helvetica" panose="020B0604020202020204" pitchFamily="34" charset="0"/>
            </a:endParaRPr>
          </a:p>
          <a:p>
            <a:pPr>
              <a:spcAft>
                <a:spcPts val="400"/>
              </a:spcAft>
            </a:pPr>
            <a:r>
              <a:rPr lang="en-NZ" sz="2400" dirty="0" smtClean="0">
                <a:latin typeface="Helvetica" panose="020B0604020202020204" pitchFamily="34" charset="0"/>
                <a:cs typeface="Helvetica" panose="020B0604020202020204" pitchFamily="34" charset="0"/>
              </a:rPr>
              <a:t>“I love how interactive this workshop is, joint discussions were great. Found it safe to talk about personal experience.”</a:t>
            </a:r>
          </a:p>
          <a:p>
            <a:endParaRPr lang="en-NZ" sz="24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6377756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4149080"/>
            <a:ext cx="6192688" cy="1927026"/>
          </a:xfrm>
        </p:spPr>
        <p:txBody>
          <a:bodyPr>
            <a:noAutofit/>
          </a:bodyPr>
          <a:lstStyle/>
          <a:p>
            <a:r>
              <a:rPr lang="en-NZ" sz="2400" i="1" dirty="0" smtClean="0">
                <a:latin typeface="Helvetica" panose="020B0604020202020204" pitchFamily="34" charset="0"/>
                <a:cs typeface="Helvetica" panose="020B0604020202020204" pitchFamily="34" charset="0"/>
              </a:rPr>
              <a:t>“It reminded me why I first became a teacher…”</a:t>
            </a:r>
          </a:p>
          <a:p>
            <a:r>
              <a:rPr lang="en-NZ" sz="2400" dirty="0" smtClean="0">
                <a:solidFill>
                  <a:schemeClr val="tx1"/>
                </a:solidFill>
                <a:latin typeface="Helvetica" panose="020B0604020202020204" pitchFamily="34" charset="0"/>
                <a:cs typeface="Helvetica" panose="020B0604020202020204" pitchFamily="34" charset="0"/>
              </a:rPr>
              <a:t>“I didn’t want to come/didn’t think I would learn anything… but!...”</a:t>
            </a:r>
          </a:p>
          <a:p>
            <a:r>
              <a:rPr lang="en-NZ" sz="2400" dirty="0" smtClean="0">
                <a:solidFill>
                  <a:schemeClr val="tx1"/>
                </a:solidFill>
                <a:latin typeface="Helvetica" panose="020B0604020202020204" pitchFamily="34" charset="0"/>
                <a:cs typeface="Helvetica" panose="020B0604020202020204" pitchFamily="34" charset="0"/>
              </a:rPr>
              <a:t> “Life + Relationships first. </a:t>
            </a:r>
            <a:r>
              <a:rPr lang="en-NZ" sz="2400" dirty="0" smtClean="0">
                <a:solidFill>
                  <a:schemeClr val="tx1"/>
                </a:solidFill>
                <a:latin typeface="Helvetica" panose="020B0604020202020204" pitchFamily="34" charset="0"/>
                <a:cs typeface="Helvetica" panose="020B0604020202020204" pitchFamily="34" charset="0"/>
              </a:rPr>
              <a:t>Content second</a:t>
            </a:r>
            <a:r>
              <a:rPr lang="en-NZ" sz="2400" dirty="0" smtClean="0">
                <a:solidFill>
                  <a:schemeClr val="tx1"/>
                </a:solidFill>
                <a:latin typeface="Helvetica" panose="020B0604020202020204" pitchFamily="34" charset="0"/>
                <a:cs typeface="Helvetica" panose="020B0604020202020204" pitchFamily="34" charset="0"/>
              </a:rPr>
              <a:t>”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2" y="14701"/>
            <a:ext cx="9262271" cy="3994761"/>
          </a:xfrm>
          <a:prstGeom prst="rect">
            <a:avLst/>
          </a:prstGeom>
        </p:spPr>
      </p:pic>
    </p:spTree>
    <p:extLst>
      <p:ext uri="{BB962C8B-B14F-4D97-AF65-F5344CB8AC3E}">
        <p14:creationId xmlns:p14="http://schemas.microsoft.com/office/powerpoint/2010/main" val="250436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9705" b="18292"/>
          <a:stretch/>
        </p:blipFill>
        <p:spPr>
          <a:xfrm>
            <a:off x="10319" y="2012978"/>
            <a:ext cx="4329956" cy="4044565"/>
          </a:xfrm>
          <a:prstGeom prst="rect">
            <a:avLst/>
          </a:prstGeom>
        </p:spPr>
      </p:pic>
      <p:sp>
        <p:nvSpPr>
          <p:cNvPr id="4" name="Title 1"/>
          <p:cNvSpPr txBox="1">
            <a:spLocks/>
          </p:cNvSpPr>
          <p:nvPr/>
        </p:nvSpPr>
        <p:spPr>
          <a:xfrm>
            <a:off x="1475656" y="764704"/>
            <a:ext cx="6912768" cy="3384376"/>
          </a:xfrm>
          <a:prstGeom prst="rect">
            <a:avLst/>
          </a:prstGeom>
        </p:spPr>
        <p:txBody>
          <a:bodyPr vert="horz" lIns="91440" tIns="45720" rIns="91440" bIns="45720" rtlCol="0" anchor="ctr">
            <a:normAutofit fontScale="92500" lnSpcReduction="1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r>
              <a:rPr lang="en-NZ" sz="4800" b="1" dirty="0" smtClean="0">
                <a:solidFill>
                  <a:schemeClr val="accent3">
                    <a:lumMod val="75000"/>
                  </a:schemeClr>
                </a:solidFill>
                <a:cs typeface="Helvetica" panose="020B0604020202020204" pitchFamily="34" charset="0"/>
              </a:rPr>
              <a:t>Rethink.org.nz </a:t>
            </a:r>
            <a:r>
              <a:rPr lang="en-NZ" sz="4800" b="1" dirty="0" smtClean="0">
                <a:cs typeface="Helvetica" panose="020B0604020202020204" pitchFamily="34" charset="0"/>
              </a:rPr>
              <a:t>or email </a:t>
            </a:r>
          </a:p>
          <a:p>
            <a:pPr algn="r"/>
            <a:r>
              <a:rPr lang="en-NZ" sz="4800" b="1" dirty="0" smtClean="0">
                <a:solidFill>
                  <a:schemeClr val="accent3">
                    <a:lumMod val="75000"/>
                  </a:schemeClr>
                </a:solidFill>
                <a:cs typeface="Helvetica" panose="020B0604020202020204" pitchFamily="34" charset="0"/>
              </a:rPr>
              <a:t>rethink@mindandbody.co.nz</a:t>
            </a:r>
            <a:r>
              <a:rPr lang="en-NZ" sz="4800" b="1" dirty="0" smtClean="0">
                <a:cs typeface="Helvetica" panose="020B0604020202020204" pitchFamily="34" charset="0"/>
              </a:rPr>
              <a:t> to learn more</a:t>
            </a:r>
          </a:p>
          <a:p>
            <a:pPr algn="r"/>
            <a:r>
              <a:rPr lang="en-NZ" sz="4800" b="1" dirty="0" smtClean="0">
                <a:cs typeface="Helvetica" panose="020B0604020202020204" pitchFamily="34" charset="0"/>
              </a:rPr>
              <a:t> or to book </a:t>
            </a:r>
          </a:p>
          <a:p>
            <a:pPr algn="r"/>
            <a:r>
              <a:rPr lang="en-NZ" sz="4800" b="1" dirty="0" smtClean="0">
                <a:cs typeface="Helvetica" panose="020B0604020202020204" pitchFamily="34" charset="0"/>
              </a:rPr>
              <a:t>a workshop – </a:t>
            </a:r>
          </a:p>
          <a:p>
            <a:pPr algn="r"/>
            <a:r>
              <a:rPr lang="en-NZ" sz="4800" b="1" dirty="0" smtClean="0">
                <a:cs typeface="Helvetica" panose="020B0604020202020204" pitchFamily="34" charset="0"/>
              </a:rPr>
              <a:t>or come talk to us!</a:t>
            </a:r>
            <a:endParaRPr lang="en-NZ" sz="4800" b="1" dirty="0">
              <a:cs typeface="Helvetica" panose="020B0604020202020204" pitchFamily="34" charset="0"/>
            </a:endParaRPr>
          </a:p>
        </p:txBody>
      </p:sp>
    </p:spTree>
    <p:extLst>
      <p:ext uri="{BB962C8B-B14F-4D97-AF65-F5344CB8AC3E}">
        <p14:creationId xmlns:p14="http://schemas.microsoft.com/office/powerpoint/2010/main" val="30209841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575" y="3054449"/>
            <a:ext cx="9119373" cy="3398887"/>
          </a:xfrm>
          <a:prstGeom prst="rect">
            <a:avLst/>
          </a:prstGeom>
        </p:spPr>
      </p:pic>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20712" y="3029691"/>
            <a:ext cx="9345711" cy="3527105"/>
          </a:xfrm>
        </p:spPr>
      </p:pic>
      <p:sp>
        <p:nvSpPr>
          <p:cNvPr id="5" name="Title 1"/>
          <p:cNvSpPr txBox="1">
            <a:spLocks/>
          </p:cNvSpPr>
          <p:nvPr/>
        </p:nvSpPr>
        <p:spPr>
          <a:xfrm>
            <a:off x="529946" y="2556780"/>
            <a:ext cx="5571145"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NZ" sz="23900" u="sng" dirty="0">
              <a:latin typeface="+mn-lt"/>
            </a:endParaRPr>
          </a:p>
        </p:txBody>
      </p:sp>
      <p:sp>
        <p:nvSpPr>
          <p:cNvPr id="2" name="TextBox 1"/>
          <p:cNvSpPr txBox="1"/>
          <p:nvPr/>
        </p:nvSpPr>
        <p:spPr>
          <a:xfrm>
            <a:off x="286418" y="822233"/>
            <a:ext cx="8559686" cy="830997"/>
          </a:xfrm>
          <a:prstGeom prst="rect">
            <a:avLst/>
          </a:prstGeom>
          <a:noFill/>
        </p:spPr>
        <p:txBody>
          <a:bodyPr wrap="square" rtlCol="0">
            <a:spAutoFit/>
          </a:bodyPr>
          <a:lstStyle/>
          <a:p>
            <a:pPr algn="ctr"/>
            <a:endParaRPr lang="en-NZ" sz="2400" dirty="0" smtClean="0">
              <a:latin typeface="Helvetica" panose="020B0604020202020204" pitchFamily="34" charset="0"/>
              <a:cs typeface="Helvetica" panose="020B0604020202020204" pitchFamily="34" charset="0"/>
            </a:endParaRPr>
          </a:p>
          <a:p>
            <a:pPr algn="ctr"/>
            <a:r>
              <a:rPr lang="en-NZ" sz="2200" dirty="0" smtClean="0">
                <a:latin typeface="Helvetica" panose="020B0604020202020204" pitchFamily="34" charset="0"/>
                <a:cs typeface="Helvetica" panose="020B0604020202020204" pitchFamily="34" charset="0"/>
              </a:rPr>
              <a:t>A programme of engaging with organisations via:</a:t>
            </a:r>
            <a:endParaRPr lang="en-NZ" sz="2200" dirty="0"/>
          </a:p>
        </p:txBody>
      </p:sp>
      <p:sp>
        <p:nvSpPr>
          <p:cNvPr id="11" name="Title 1"/>
          <p:cNvSpPr>
            <a:spLocks noGrp="1"/>
          </p:cNvSpPr>
          <p:nvPr>
            <p:ph type="title"/>
          </p:nvPr>
        </p:nvSpPr>
        <p:spPr>
          <a:xfrm>
            <a:off x="6574" y="2945"/>
            <a:ext cx="9218425" cy="1143000"/>
          </a:xfrm>
        </p:spPr>
        <p:txBody>
          <a:bodyPr>
            <a:normAutofit/>
          </a:bodyPr>
          <a:lstStyle/>
          <a:p>
            <a:pPr algn="ctr"/>
            <a:r>
              <a:rPr lang="en-NZ" sz="4800" dirty="0" smtClean="0">
                <a:cs typeface="Helvetica" panose="020B0604020202020204" pitchFamily="34" charset="0"/>
              </a:rPr>
              <a:t>Two+ Rethink Programme</a:t>
            </a:r>
            <a:endParaRPr lang="en-NZ" sz="4800" dirty="0">
              <a:cs typeface="Helvetica" panose="020B0604020202020204" pitchFamily="34" charset="0"/>
            </a:endParaRPr>
          </a:p>
        </p:txBody>
      </p:sp>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l="807" b="1167"/>
          <a:stretch/>
        </p:blipFill>
        <p:spPr>
          <a:xfrm>
            <a:off x="-111042" y="2985947"/>
            <a:ext cx="9399767" cy="3535889"/>
          </a:xfrm>
          <a:prstGeom prst="rect">
            <a:avLst/>
          </a:prstGeom>
        </p:spPr>
      </p:pic>
      <p:sp>
        <p:nvSpPr>
          <p:cNvPr id="13" name="TextBox 12"/>
          <p:cNvSpPr txBox="1"/>
          <p:nvPr/>
        </p:nvSpPr>
        <p:spPr>
          <a:xfrm>
            <a:off x="529946" y="1703455"/>
            <a:ext cx="6214008" cy="1354217"/>
          </a:xfrm>
          <a:prstGeom prst="rect">
            <a:avLst/>
          </a:prstGeom>
          <a:noFill/>
        </p:spPr>
        <p:txBody>
          <a:bodyPr wrap="square" rtlCol="0">
            <a:spAutoFit/>
          </a:bodyPr>
          <a:lstStyle/>
          <a:p>
            <a:pPr marL="365125" indent="-365125">
              <a:buFont typeface="Arial" panose="020B0604020202020204" pitchFamily="34" charset="0"/>
              <a:buChar char="•"/>
            </a:pPr>
            <a:r>
              <a:rPr lang="en-NZ" sz="2200" dirty="0" smtClean="0">
                <a:latin typeface="Helvetica" panose="020B0604020202020204" pitchFamily="34" charset="0"/>
                <a:cs typeface="Helvetica" panose="020B0604020202020204" pitchFamily="34" charset="0"/>
              </a:rPr>
              <a:t>Repeated workshops </a:t>
            </a:r>
            <a:endParaRPr lang="en-NZ" sz="2200" dirty="0">
              <a:latin typeface="Helvetica" panose="020B0604020202020204" pitchFamily="34" charset="0"/>
              <a:cs typeface="Helvetica" panose="020B0604020202020204" pitchFamily="34" charset="0"/>
            </a:endParaRPr>
          </a:p>
          <a:p>
            <a:pPr marL="342900" indent="-342900">
              <a:buFont typeface="Arial" panose="020B0604020202020204" pitchFamily="34" charset="0"/>
              <a:buChar char="•"/>
            </a:pPr>
            <a:r>
              <a:rPr lang="en-NZ" sz="2200" dirty="0">
                <a:latin typeface="Helvetica" panose="020B0604020202020204" pitchFamily="34" charset="0"/>
                <a:cs typeface="Helvetica" panose="020B0604020202020204" pitchFamily="34" charset="0"/>
              </a:rPr>
              <a:t>Consultation hours</a:t>
            </a:r>
          </a:p>
          <a:p>
            <a:pPr marL="342900" indent="-342900">
              <a:buFont typeface="Arial" panose="020B0604020202020204" pitchFamily="34" charset="0"/>
              <a:buChar char="•"/>
            </a:pPr>
            <a:r>
              <a:rPr lang="en-NZ" sz="2200" dirty="0" smtClean="0">
                <a:latin typeface="Helvetica" panose="020B0604020202020204" pitchFamily="34" charset="0"/>
                <a:cs typeface="Helvetica" panose="020B0604020202020204" pitchFamily="34" charset="0"/>
              </a:rPr>
              <a:t>E-learning</a:t>
            </a:r>
            <a:endParaRPr lang="en-NZ" sz="2200" dirty="0"/>
          </a:p>
          <a:p>
            <a:endParaRPr lang="en-NZ" sz="1600" dirty="0"/>
          </a:p>
        </p:txBody>
      </p:sp>
      <p:sp>
        <p:nvSpPr>
          <p:cNvPr id="15" name="TextBox 14"/>
          <p:cNvSpPr txBox="1"/>
          <p:nvPr/>
        </p:nvSpPr>
        <p:spPr>
          <a:xfrm>
            <a:off x="4733796" y="1713751"/>
            <a:ext cx="6214008" cy="1477328"/>
          </a:xfrm>
          <a:prstGeom prst="rect">
            <a:avLst/>
          </a:prstGeom>
          <a:noFill/>
        </p:spPr>
        <p:txBody>
          <a:bodyPr wrap="square" rtlCol="0">
            <a:spAutoFit/>
          </a:bodyPr>
          <a:lstStyle/>
          <a:p>
            <a:pPr marL="342900" indent="-342900">
              <a:buFont typeface="Arial" panose="020B0604020202020204" pitchFamily="34" charset="0"/>
              <a:buChar char="•"/>
            </a:pPr>
            <a:r>
              <a:rPr lang="en-NZ" sz="2200" dirty="0" smtClean="0">
                <a:latin typeface="Helvetica" panose="020B0604020202020204" pitchFamily="34" charset="0"/>
                <a:cs typeface="Helvetica" panose="020B0604020202020204" pitchFamily="34" charset="0"/>
              </a:rPr>
              <a:t>Online </a:t>
            </a:r>
            <a:r>
              <a:rPr lang="en-NZ" sz="2200" dirty="0">
                <a:latin typeface="Helvetica" panose="020B0604020202020204" pitchFamily="34" charset="0"/>
                <a:cs typeface="Helvetica" panose="020B0604020202020204" pitchFamily="34" charset="0"/>
              </a:rPr>
              <a:t>resources</a:t>
            </a:r>
          </a:p>
          <a:p>
            <a:pPr marL="342900" indent="-342900">
              <a:buFont typeface="Arial" panose="020B0604020202020204" pitchFamily="34" charset="0"/>
              <a:buChar char="•"/>
            </a:pPr>
            <a:r>
              <a:rPr lang="en-NZ" sz="2200" dirty="0">
                <a:latin typeface="Helvetica" panose="020B0604020202020204" pitchFamily="34" charset="0"/>
                <a:cs typeface="Helvetica" panose="020B0604020202020204" pitchFamily="34" charset="0"/>
              </a:rPr>
              <a:t>Additional materials</a:t>
            </a:r>
          </a:p>
          <a:p>
            <a:pPr marL="457200" indent="-457200">
              <a:buFont typeface="Arial" panose="020B0604020202020204" pitchFamily="34" charset="0"/>
              <a:buChar char="•"/>
            </a:pPr>
            <a:endParaRPr lang="en-NZ" sz="2800" dirty="0"/>
          </a:p>
          <a:p>
            <a:endParaRPr lang="en-NZ" dirty="0"/>
          </a:p>
        </p:txBody>
      </p:sp>
    </p:spTree>
    <p:extLst>
      <p:ext uri="{BB962C8B-B14F-4D97-AF65-F5344CB8AC3E}">
        <p14:creationId xmlns:p14="http://schemas.microsoft.com/office/powerpoint/2010/main" val="429623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a:xfrm>
            <a:off x="459904" y="208555"/>
            <a:ext cx="7568480" cy="1143000"/>
          </a:xfrm>
        </p:spPr>
        <p:txBody>
          <a:bodyPr>
            <a:normAutofit/>
          </a:bodyPr>
          <a:lstStyle/>
          <a:p>
            <a:pPr algn="ctr"/>
            <a:r>
              <a:rPr lang="en-NZ" sz="4000" b="1" dirty="0" smtClean="0">
                <a:solidFill>
                  <a:schemeClr val="bg1"/>
                </a:solidFill>
                <a:latin typeface="Helvetica" panose="020B0604020202020204" pitchFamily="34" charset="0"/>
                <a:cs typeface="Helvetica" panose="020B0604020202020204" pitchFamily="34" charset="0"/>
              </a:rPr>
              <a:t>What</a:t>
            </a:r>
            <a:endParaRPr lang="en-NZ" sz="4000" b="1" dirty="0">
              <a:solidFill>
                <a:schemeClr val="bg1"/>
              </a:solidFill>
              <a:latin typeface="Helvetica" panose="020B0604020202020204" pitchFamily="34" charset="0"/>
              <a:cs typeface="Helvetica" panose="020B0604020202020204" pitchFamily="34" charset="0"/>
            </a:endParaRPr>
          </a:p>
        </p:txBody>
      </p:sp>
      <p:pic>
        <p:nvPicPr>
          <p:cNvPr id="1026" name="Picture 2" descr="Image result for Harden up cartoon mental healt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208555"/>
            <a:ext cx="6480720" cy="59822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59478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itle 1"/>
          <p:cNvSpPr>
            <a:spLocks noGrp="1"/>
          </p:cNvSpPr>
          <p:nvPr>
            <p:ph type="title"/>
          </p:nvPr>
        </p:nvSpPr>
        <p:spPr/>
        <p:txBody>
          <a:bodyPr/>
          <a:lstStyle/>
          <a:p>
            <a:endParaRPr lang="en-NZ" dirty="0"/>
          </a:p>
        </p:txBody>
      </p:sp>
      <p:pic>
        <p:nvPicPr>
          <p:cNvPr id="2052" name="Picture 4" descr="Image result for mental illness stigma carto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3302" y="1405094"/>
            <a:ext cx="4135283" cy="413528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220072" y="5611656"/>
            <a:ext cx="6929641" cy="276999"/>
          </a:xfrm>
          <a:prstGeom prst="rect">
            <a:avLst/>
          </a:prstGeom>
          <a:noFill/>
        </p:spPr>
        <p:txBody>
          <a:bodyPr wrap="square" rtlCol="0">
            <a:spAutoFit/>
          </a:bodyPr>
          <a:lstStyle/>
          <a:p>
            <a:r>
              <a:rPr lang="en-NZ" sz="1200" dirty="0" smtClean="0">
                <a:solidFill>
                  <a:schemeClr val="bg1"/>
                </a:solidFill>
              </a:rPr>
              <a:t>Cartoon from www.gemmacorrell.com/collections/illustration</a:t>
            </a:r>
            <a:endParaRPr lang="en-NZ" sz="1200" dirty="0">
              <a:solidFill>
                <a:schemeClr val="bg1"/>
              </a:solidFill>
            </a:endParaRPr>
          </a:p>
        </p:txBody>
      </p:sp>
      <p:pic>
        <p:nvPicPr>
          <p:cNvPr id="7" name="Content Placeholder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24633" y="512247"/>
            <a:ext cx="5098259" cy="4078607"/>
          </a:xfrm>
          <a:solidFill>
            <a:schemeClr val="tx1"/>
          </a:solidFill>
        </p:spPr>
      </p:pic>
      <p:sp>
        <p:nvSpPr>
          <p:cNvPr id="11" name="TextBox 10"/>
          <p:cNvSpPr txBox="1"/>
          <p:nvPr/>
        </p:nvSpPr>
        <p:spPr>
          <a:xfrm>
            <a:off x="539552" y="4611535"/>
            <a:ext cx="4968552" cy="307777"/>
          </a:xfrm>
          <a:prstGeom prst="rect">
            <a:avLst/>
          </a:prstGeom>
          <a:noFill/>
        </p:spPr>
        <p:txBody>
          <a:bodyPr wrap="square" rtlCol="0">
            <a:spAutoFit/>
          </a:bodyPr>
          <a:lstStyle/>
          <a:p>
            <a:r>
              <a:rPr lang="en-NZ" sz="1400" dirty="0" smtClean="0">
                <a:solidFill>
                  <a:schemeClr val="bg1"/>
                </a:solidFill>
              </a:rPr>
              <a:t>Cartoon from </a:t>
            </a:r>
            <a:r>
              <a:rPr lang="en-NZ" sz="1200" dirty="0" smtClean="0">
                <a:solidFill>
                  <a:schemeClr val="bg1"/>
                </a:solidFill>
              </a:rPr>
              <a:t>www.rootedinrights.org/human</a:t>
            </a:r>
            <a:r>
              <a:rPr lang="en-NZ" sz="1400" dirty="0" smtClean="0">
                <a:solidFill>
                  <a:schemeClr val="bg1"/>
                </a:solidFill>
              </a:rPr>
              <a:t>/</a:t>
            </a:r>
            <a:endParaRPr lang="en-NZ" sz="1400" dirty="0">
              <a:solidFill>
                <a:schemeClr val="bg1"/>
              </a:solidFill>
            </a:endParaRPr>
          </a:p>
        </p:txBody>
      </p:sp>
    </p:spTree>
    <p:extLst>
      <p:ext uri="{BB962C8B-B14F-4D97-AF65-F5344CB8AC3E}">
        <p14:creationId xmlns:p14="http://schemas.microsoft.com/office/powerpoint/2010/main" val="30510818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12132" r="12411"/>
          <a:stretch/>
        </p:blipFill>
        <p:spPr>
          <a:xfrm>
            <a:off x="-1" y="-1417195"/>
            <a:ext cx="9144001" cy="4353083"/>
          </a:xfrm>
          <a:prstGeom prst="rect">
            <a:avLst/>
          </a:prstGeom>
        </p:spPr>
      </p:pic>
      <p:pic>
        <p:nvPicPr>
          <p:cNvPr id="7" name="Picture 6" descr="Image result for stick figure"/>
          <p:cNvPicPr/>
          <p:nvPr/>
        </p:nvPicPr>
        <p:blipFill>
          <a:blip r:embed="rId4">
            <a:extLst>
              <a:ext uri="{28A0092B-C50C-407E-A947-70E740481C1C}">
                <a14:useLocalDpi xmlns:a14="http://schemas.microsoft.com/office/drawing/2010/main" val="0"/>
              </a:ext>
            </a:extLst>
          </a:blip>
          <a:srcRect/>
          <a:stretch>
            <a:fillRect/>
          </a:stretch>
        </p:blipFill>
        <p:spPr bwMode="auto">
          <a:xfrm>
            <a:off x="179512" y="3356992"/>
            <a:ext cx="2200275" cy="2390775"/>
          </a:xfrm>
          <a:prstGeom prst="rect">
            <a:avLst/>
          </a:prstGeom>
          <a:noFill/>
          <a:ln>
            <a:noFill/>
          </a:ln>
        </p:spPr>
      </p:pic>
      <p:pic>
        <p:nvPicPr>
          <p:cNvPr id="9" name="Picture 8"/>
          <p:cNvPicPr/>
          <p:nvPr/>
        </p:nvPicPr>
        <p:blipFill rotWithShape="1">
          <a:blip r:embed="rId5" cstate="print">
            <a:extLst>
              <a:ext uri="{28A0092B-C50C-407E-A947-70E740481C1C}">
                <a14:useLocalDpi xmlns:a14="http://schemas.microsoft.com/office/drawing/2010/main" val="0"/>
              </a:ext>
            </a:extLst>
          </a:blip>
          <a:srcRect l="7523" r="14814" b="39864"/>
          <a:stretch/>
        </p:blipFill>
        <p:spPr bwMode="auto">
          <a:xfrm>
            <a:off x="922463" y="3176017"/>
            <a:ext cx="625202" cy="685800"/>
          </a:xfrm>
          <a:prstGeom prst="rect">
            <a:avLst/>
          </a:prstGeom>
          <a:ln>
            <a:noFill/>
          </a:ln>
          <a:extLst>
            <a:ext uri="{53640926-AAD7-44D8-BBD7-CCE9431645EC}">
              <a14:shadowObscured xmlns:a14="http://schemas.microsoft.com/office/drawing/2010/main"/>
            </a:ext>
          </a:extLst>
        </p:spPr>
      </p:pic>
      <p:sp>
        <p:nvSpPr>
          <p:cNvPr id="3" name="Rectangle 2"/>
          <p:cNvSpPr/>
          <p:nvPr/>
        </p:nvSpPr>
        <p:spPr>
          <a:xfrm>
            <a:off x="4588913" y="2514984"/>
            <a:ext cx="1623566" cy="7741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5" name="Cloud Callout 4"/>
          <p:cNvSpPr/>
          <p:nvPr/>
        </p:nvSpPr>
        <p:spPr>
          <a:xfrm>
            <a:off x="179512" y="160338"/>
            <a:ext cx="3456384" cy="2265140"/>
          </a:xfrm>
          <a:prstGeom prst="cloudCallout">
            <a:avLst>
              <a:gd name="adj1" fmla="val -17699"/>
              <a:gd name="adj2" fmla="val 79760"/>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n-NZ" sz="1100">
                <a:effectLst/>
                <a:ea typeface="Calibri"/>
                <a:cs typeface="Times New Roman"/>
              </a:rPr>
              <a:t> </a:t>
            </a:r>
          </a:p>
        </p:txBody>
      </p:sp>
      <p:sp>
        <p:nvSpPr>
          <p:cNvPr id="10" name="Rectangle 9"/>
          <p:cNvSpPr/>
          <p:nvPr/>
        </p:nvSpPr>
        <p:spPr>
          <a:xfrm>
            <a:off x="1691680" y="2722053"/>
            <a:ext cx="288032" cy="180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6" name="Text Box 6"/>
          <p:cNvSpPr txBox="1"/>
          <p:nvPr/>
        </p:nvSpPr>
        <p:spPr>
          <a:xfrm>
            <a:off x="674372" y="665917"/>
            <a:ext cx="2223141" cy="148810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NZ" sz="1400" b="1" dirty="0" smtClean="0">
                <a:solidFill>
                  <a:srgbClr val="000000"/>
                </a:solidFill>
                <a:effectLst/>
                <a:latin typeface="Ebrima"/>
                <a:ea typeface="Calibri"/>
                <a:cs typeface="Times New Roman"/>
              </a:rPr>
              <a:t>People need </a:t>
            </a:r>
            <a:r>
              <a:rPr lang="en-NZ" sz="1400" b="1" dirty="0">
                <a:solidFill>
                  <a:srgbClr val="000000"/>
                </a:solidFill>
                <a:effectLst/>
                <a:latin typeface="Ebrima"/>
                <a:ea typeface="Calibri"/>
                <a:cs typeface="Times New Roman"/>
              </a:rPr>
              <a:t>to look at their attitudes toward mental </a:t>
            </a:r>
            <a:r>
              <a:rPr lang="en-NZ" sz="1400" b="1" dirty="0" smtClean="0">
                <a:solidFill>
                  <a:srgbClr val="000000"/>
                </a:solidFill>
                <a:effectLst/>
                <a:latin typeface="Ebrima"/>
                <a:ea typeface="Calibri"/>
                <a:cs typeface="Times New Roman"/>
              </a:rPr>
              <a:t>distress if </a:t>
            </a:r>
            <a:r>
              <a:rPr lang="en-NZ" sz="1400" b="1" dirty="0">
                <a:solidFill>
                  <a:srgbClr val="000000"/>
                </a:solidFill>
                <a:effectLst/>
                <a:latin typeface="Ebrima"/>
                <a:ea typeface="Calibri"/>
                <a:cs typeface="Times New Roman"/>
              </a:rPr>
              <a:t>we are going to make a </a:t>
            </a:r>
            <a:r>
              <a:rPr lang="en-NZ" sz="1400" b="1" dirty="0" smtClean="0">
                <a:solidFill>
                  <a:srgbClr val="000000"/>
                </a:solidFill>
                <a:effectLst/>
                <a:latin typeface="Ebrima"/>
                <a:ea typeface="Calibri"/>
                <a:cs typeface="Times New Roman"/>
              </a:rPr>
              <a:t>better, healthier world</a:t>
            </a:r>
            <a:endParaRPr lang="en-NZ" sz="1400" b="1" dirty="0">
              <a:effectLst/>
              <a:ea typeface="Calibri"/>
              <a:cs typeface="Times New Roman"/>
            </a:endParaRPr>
          </a:p>
          <a:p>
            <a:pPr>
              <a:lnSpc>
                <a:spcPct val="115000"/>
              </a:lnSpc>
              <a:spcAft>
                <a:spcPts val="1000"/>
              </a:spcAft>
            </a:pPr>
            <a:r>
              <a:rPr lang="en-NZ" sz="1400" dirty="0">
                <a:effectLst/>
                <a:ea typeface="Calibri"/>
                <a:cs typeface="Times New Roman"/>
              </a:rPr>
              <a:t> </a:t>
            </a:r>
          </a:p>
          <a:p>
            <a:pPr>
              <a:lnSpc>
                <a:spcPct val="115000"/>
              </a:lnSpc>
              <a:spcAft>
                <a:spcPts val="1000"/>
              </a:spcAft>
            </a:pPr>
            <a:r>
              <a:rPr lang="en-NZ" sz="1400" dirty="0">
                <a:effectLst/>
                <a:ea typeface="Calibri"/>
                <a:cs typeface="Times New Roman"/>
              </a:rPr>
              <a:t> </a:t>
            </a:r>
          </a:p>
        </p:txBody>
      </p:sp>
      <p:sp>
        <p:nvSpPr>
          <p:cNvPr id="12" name="Title 1"/>
          <p:cNvSpPr txBox="1">
            <a:spLocks/>
          </p:cNvSpPr>
          <p:nvPr/>
        </p:nvSpPr>
        <p:spPr>
          <a:xfrm>
            <a:off x="1772072" y="5669632"/>
            <a:ext cx="6319614" cy="565945"/>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en-NZ" dirty="0"/>
          </a:p>
        </p:txBody>
      </p:sp>
      <p:sp>
        <p:nvSpPr>
          <p:cNvPr id="15" name="Rectangle 14"/>
          <p:cNvSpPr/>
          <p:nvPr/>
        </p:nvSpPr>
        <p:spPr>
          <a:xfrm>
            <a:off x="4741313" y="2667384"/>
            <a:ext cx="1623566" cy="7741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7" name="Rectangle 16"/>
          <p:cNvSpPr/>
          <p:nvPr/>
        </p:nvSpPr>
        <p:spPr>
          <a:xfrm>
            <a:off x="6388122" y="3176972"/>
            <a:ext cx="288032" cy="180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9" name="Rectangle 18"/>
          <p:cNvSpPr/>
          <p:nvPr/>
        </p:nvSpPr>
        <p:spPr>
          <a:xfrm flipV="1">
            <a:off x="1043608" y="3861817"/>
            <a:ext cx="343005" cy="119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3" name="Rectangle 22"/>
          <p:cNvSpPr/>
          <p:nvPr/>
        </p:nvSpPr>
        <p:spPr>
          <a:xfrm>
            <a:off x="7609822" y="2274855"/>
            <a:ext cx="1623566" cy="7741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5" name="Rectangle 24"/>
          <p:cNvSpPr/>
          <p:nvPr/>
        </p:nvSpPr>
        <p:spPr>
          <a:xfrm>
            <a:off x="4712589" y="2481924"/>
            <a:ext cx="288032" cy="180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7" name="Rectangle 26"/>
          <p:cNvSpPr/>
          <p:nvPr/>
        </p:nvSpPr>
        <p:spPr>
          <a:xfrm>
            <a:off x="4111373" y="3591989"/>
            <a:ext cx="252028" cy="1080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29" name="Picture 28" descr="Image result for stick figure"/>
          <p:cNvPicPr/>
          <p:nvPr/>
        </p:nvPicPr>
        <p:blipFill>
          <a:blip r:embed="rId4">
            <a:extLst>
              <a:ext uri="{28A0092B-C50C-407E-A947-70E740481C1C}">
                <a14:useLocalDpi xmlns:a14="http://schemas.microsoft.com/office/drawing/2010/main" val="0"/>
              </a:ext>
            </a:extLst>
          </a:blip>
          <a:srcRect/>
          <a:stretch>
            <a:fillRect/>
          </a:stretch>
        </p:blipFill>
        <p:spPr bwMode="auto">
          <a:xfrm flipH="1">
            <a:off x="6890708" y="3116605"/>
            <a:ext cx="1930970" cy="2390775"/>
          </a:xfrm>
          <a:prstGeom prst="rect">
            <a:avLst/>
          </a:prstGeom>
          <a:noFill/>
          <a:ln>
            <a:noFill/>
          </a:ln>
        </p:spPr>
      </p:pic>
      <p:pic>
        <p:nvPicPr>
          <p:cNvPr id="30" name="Picture 29"/>
          <p:cNvPicPr/>
          <p:nvPr/>
        </p:nvPicPr>
        <p:blipFill rotWithShape="1">
          <a:blip r:embed="rId6" cstate="print">
            <a:extLst>
              <a:ext uri="{28A0092B-C50C-407E-A947-70E740481C1C}">
                <a14:useLocalDpi xmlns:a14="http://schemas.microsoft.com/office/drawing/2010/main" val="0"/>
              </a:ext>
            </a:extLst>
          </a:blip>
          <a:srcRect l="7523" r="13735" b="39864"/>
          <a:stretch/>
        </p:blipFill>
        <p:spPr bwMode="auto">
          <a:xfrm flipH="1">
            <a:off x="7596335" y="3069635"/>
            <a:ext cx="580664" cy="499894"/>
          </a:xfrm>
          <a:prstGeom prst="rect">
            <a:avLst/>
          </a:prstGeom>
          <a:ln>
            <a:noFill/>
          </a:ln>
          <a:extLst>
            <a:ext uri="{53640926-AAD7-44D8-BBD7-CCE9431645EC}">
              <a14:shadowObscured xmlns:a14="http://schemas.microsoft.com/office/drawing/2010/main"/>
            </a:ext>
          </a:extLst>
        </p:spPr>
      </p:pic>
      <p:sp>
        <p:nvSpPr>
          <p:cNvPr id="31" name="Rectangle 30"/>
          <p:cNvSpPr/>
          <p:nvPr/>
        </p:nvSpPr>
        <p:spPr>
          <a:xfrm>
            <a:off x="9990144" y="2129221"/>
            <a:ext cx="1623566" cy="7741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32" name="Cloud Callout 31"/>
          <p:cNvSpPr/>
          <p:nvPr/>
        </p:nvSpPr>
        <p:spPr>
          <a:xfrm>
            <a:off x="6599577" y="321844"/>
            <a:ext cx="2222101" cy="1666996"/>
          </a:xfrm>
          <a:prstGeom prst="cloudCallout">
            <a:avLst>
              <a:gd name="adj1" fmla="val 5131"/>
              <a:gd name="adj2" fmla="val 111636"/>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n-NZ" sz="1100">
                <a:effectLst/>
                <a:ea typeface="Calibri"/>
                <a:cs typeface="Times New Roman"/>
              </a:rPr>
              <a:t> </a:t>
            </a:r>
          </a:p>
        </p:txBody>
      </p:sp>
      <p:pic>
        <p:nvPicPr>
          <p:cNvPr id="37" name="Picture 36" descr="Image result for stick figure"/>
          <p:cNvPicPr/>
          <p:nvPr/>
        </p:nvPicPr>
        <p:blipFill>
          <a:blip r:embed="rId4">
            <a:extLst>
              <a:ext uri="{28A0092B-C50C-407E-A947-70E740481C1C}">
                <a14:useLocalDpi xmlns:a14="http://schemas.microsoft.com/office/drawing/2010/main" val="0"/>
              </a:ext>
            </a:extLst>
          </a:blip>
          <a:srcRect/>
          <a:stretch>
            <a:fillRect/>
          </a:stretch>
        </p:blipFill>
        <p:spPr bwMode="auto">
          <a:xfrm>
            <a:off x="3190116" y="3069968"/>
            <a:ext cx="2076450" cy="2708758"/>
          </a:xfrm>
          <a:prstGeom prst="rect">
            <a:avLst/>
          </a:prstGeom>
          <a:noFill/>
          <a:ln>
            <a:noFill/>
          </a:ln>
        </p:spPr>
      </p:pic>
      <p:sp>
        <p:nvSpPr>
          <p:cNvPr id="33" name="Rectangle 32"/>
          <p:cNvSpPr/>
          <p:nvPr/>
        </p:nvSpPr>
        <p:spPr>
          <a:xfrm>
            <a:off x="7092911" y="2336290"/>
            <a:ext cx="288032" cy="180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34" name="Text Box 6"/>
          <p:cNvSpPr txBox="1"/>
          <p:nvPr/>
        </p:nvSpPr>
        <p:spPr>
          <a:xfrm>
            <a:off x="6890708" y="665084"/>
            <a:ext cx="1599895" cy="70756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NZ" sz="1400" b="1" dirty="0" smtClean="0">
                <a:solidFill>
                  <a:srgbClr val="000000"/>
                </a:solidFill>
                <a:effectLst/>
                <a:latin typeface="Ebrima"/>
                <a:ea typeface="Calibri"/>
                <a:cs typeface="Times New Roman"/>
              </a:rPr>
              <a:t>People need education about mental health issues!</a:t>
            </a:r>
            <a:endParaRPr lang="en-NZ" sz="1400" b="1" dirty="0">
              <a:effectLst/>
              <a:ea typeface="Calibri"/>
              <a:cs typeface="Times New Roman"/>
            </a:endParaRPr>
          </a:p>
        </p:txBody>
      </p:sp>
      <p:sp>
        <p:nvSpPr>
          <p:cNvPr id="35" name="Rectangle 34"/>
          <p:cNvSpPr/>
          <p:nvPr/>
        </p:nvSpPr>
        <p:spPr>
          <a:xfrm>
            <a:off x="6491695" y="3446355"/>
            <a:ext cx="252028" cy="1080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1" name="Rectangle 10"/>
          <p:cNvSpPr/>
          <p:nvPr/>
        </p:nvSpPr>
        <p:spPr>
          <a:xfrm>
            <a:off x="4029480" y="3610083"/>
            <a:ext cx="252028" cy="1080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AutoShape 2" descr="Image result for stick person crowd"/>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sp>
        <p:nvSpPr>
          <p:cNvPr id="4" name="AutoShape 4" descr="Image result for stick person crowd"/>
          <p:cNvSpPr>
            <a:spLocks noChangeAspect="1" noChangeArrowheads="1"/>
          </p:cNvSpPr>
          <p:nvPr/>
        </p:nvSpPr>
        <p:spPr bwMode="auto">
          <a:xfrm>
            <a:off x="1524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a:p>
        </p:txBody>
      </p:sp>
      <p:pic>
        <p:nvPicPr>
          <p:cNvPr id="22" name="Picture 21"/>
          <p:cNvPicPr/>
          <p:nvPr/>
        </p:nvPicPr>
        <p:blipFill rotWithShape="1">
          <a:blip r:embed="rId5" cstate="print">
            <a:extLst>
              <a:ext uri="{28A0092B-C50C-407E-A947-70E740481C1C}">
                <a14:useLocalDpi xmlns:a14="http://schemas.microsoft.com/office/drawing/2010/main" val="0"/>
              </a:ext>
            </a:extLst>
          </a:blip>
          <a:srcRect l="7522" r="13399" b="39864"/>
          <a:stretch/>
        </p:blipFill>
        <p:spPr bwMode="auto">
          <a:xfrm>
            <a:off x="3863403" y="2924003"/>
            <a:ext cx="636589" cy="685800"/>
          </a:xfrm>
          <a:prstGeom prst="rect">
            <a:avLst/>
          </a:prstGeom>
          <a:ln>
            <a:noFill/>
          </a:ln>
          <a:extLst>
            <a:ext uri="{53640926-AAD7-44D8-BBD7-CCE9431645EC}">
              <a14:shadowObscured xmlns:a14="http://schemas.microsoft.com/office/drawing/2010/main"/>
            </a:ext>
          </a:extLst>
        </p:spPr>
      </p:pic>
      <p:sp>
        <p:nvSpPr>
          <p:cNvPr id="24" name="Cloud Callout 23"/>
          <p:cNvSpPr/>
          <p:nvPr/>
        </p:nvSpPr>
        <p:spPr>
          <a:xfrm>
            <a:off x="3863403" y="816436"/>
            <a:ext cx="2816617" cy="1783908"/>
          </a:xfrm>
          <a:prstGeom prst="cloudCallout">
            <a:avLst>
              <a:gd name="adj1" fmla="val -16327"/>
              <a:gd name="adj2" fmla="val 87409"/>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n-NZ" sz="1100">
                <a:effectLst/>
                <a:ea typeface="Calibri"/>
                <a:cs typeface="Times New Roman"/>
              </a:rPr>
              <a:t> </a:t>
            </a:r>
          </a:p>
        </p:txBody>
      </p:sp>
      <p:sp>
        <p:nvSpPr>
          <p:cNvPr id="26" name="Text Box 6"/>
          <p:cNvSpPr txBox="1"/>
          <p:nvPr/>
        </p:nvSpPr>
        <p:spPr>
          <a:xfrm>
            <a:off x="4105385" y="1093306"/>
            <a:ext cx="2160240" cy="100089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15000"/>
              </a:lnSpc>
              <a:spcAft>
                <a:spcPts val="1000"/>
              </a:spcAft>
            </a:pPr>
            <a:r>
              <a:rPr lang="en-NZ" sz="1600" b="1" dirty="0" smtClean="0">
                <a:solidFill>
                  <a:srgbClr val="000000"/>
                </a:solidFill>
                <a:latin typeface="Ebrima"/>
                <a:ea typeface="Calibri"/>
                <a:cs typeface="Times New Roman"/>
              </a:rPr>
              <a:t>I wish people weren’t so judgemental about mental distress.</a:t>
            </a:r>
            <a:endParaRPr lang="en-NZ" sz="1600" b="1" dirty="0">
              <a:ea typeface="Calibri"/>
              <a:cs typeface="Times New Roman"/>
            </a:endParaRPr>
          </a:p>
        </p:txBody>
      </p:sp>
    </p:spTree>
    <p:extLst>
      <p:ext uri="{BB962C8B-B14F-4D97-AF65-F5344CB8AC3E}">
        <p14:creationId xmlns:p14="http://schemas.microsoft.com/office/powerpoint/2010/main" val="3930495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nodePh="1">
                                  <p:stCondLst>
                                    <p:cond delay="0"/>
                                  </p:stCondLst>
                                  <p:endCondLst>
                                    <p:cond evt="begin" delay="0">
                                      <p:tn val="29"/>
                                    </p:cond>
                                  </p:end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animBg="1"/>
      <p:bldP spid="34" grpId="0"/>
      <p:bldP spid="11" grpId="0" animBg="1"/>
      <p:bldP spid="24"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33490" y="2898391"/>
            <a:ext cx="2080476" cy="646331"/>
          </a:xfrm>
          <a:prstGeom prst="rect">
            <a:avLst/>
          </a:prstGeom>
          <a:solidFill>
            <a:schemeClr val="accent6">
              <a:lumMod val="20000"/>
              <a:lumOff val="80000"/>
            </a:schemeClr>
          </a:solidFill>
        </p:spPr>
        <p:txBody>
          <a:bodyPr wrap="square" rtlCol="0">
            <a:spAutoFit/>
          </a:bodyPr>
          <a:lstStyle/>
          <a:p>
            <a:r>
              <a:rPr lang="en-NZ" b="1" dirty="0" smtClean="0"/>
              <a:t>Implicit bias, stigma and discrimination </a:t>
            </a:r>
            <a:endParaRPr lang="en-NZ" b="1" dirty="0"/>
          </a:p>
        </p:txBody>
      </p:sp>
      <p:sp>
        <p:nvSpPr>
          <p:cNvPr id="7" name="TextBox 6"/>
          <p:cNvSpPr txBox="1"/>
          <p:nvPr/>
        </p:nvSpPr>
        <p:spPr>
          <a:xfrm>
            <a:off x="350315" y="5250403"/>
            <a:ext cx="1468838" cy="646331"/>
          </a:xfrm>
          <a:prstGeom prst="rect">
            <a:avLst/>
          </a:prstGeom>
          <a:solidFill>
            <a:schemeClr val="accent6">
              <a:lumMod val="20000"/>
              <a:lumOff val="80000"/>
            </a:schemeClr>
          </a:solidFill>
        </p:spPr>
        <p:txBody>
          <a:bodyPr wrap="square" rtlCol="0">
            <a:spAutoFit/>
          </a:bodyPr>
          <a:lstStyle/>
          <a:p>
            <a:r>
              <a:rPr lang="en-NZ" b="1" dirty="0" smtClean="0"/>
              <a:t>Notice your first thought. </a:t>
            </a:r>
            <a:endParaRPr lang="en-NZ" b="1" dirty="0"/>
          </a:p>
        </p:txBody>
      </p:sp>
      <p:sp>
        <p:nvSpPr>
          <p:cNvPr id="8" name="TextBox 7"/>
          <p:cNvSpPr txBox="1"/>
          <p:nvPr/>
        </p:nvSpPr>
        <p:spPr>
          <a:xfrm>
            <a:off x="6537034" y="3221556"/>
            <a:ext cx="2191628" cy="923330"/>
          </a:xfrm>
          <a:prstGeom prst="rect">
            <a:avLst/>
          </a:prstGeom>
          <a:solidFill>
            <a:schemeClr val="accent6">
              <a:lumMod val="20000"/>
              <a:lumOff val="80000"/>
            </a:schemeClr>
          </a:solidFill>
        </p:spPr>
        <p:txBody>
          <a:bodyPr wrap="square" rtlCol="0">
            <a:spAutoFit/>
          </a:bodyPr>
          <a:lstStyle/>
          <a:p>
            <a:pPr algn="ctr"/>
            <a:r>
              <a:rPr lang="en-NZ" b="1" dirty="0" smtClean="0"/>
              <a:t>Disclosure by facilitators (making judgements)</a:t>
            </a:r>
            <a:endParaRPr lang="en-NZ" b="1" dirty="0"/>
          </a:p>
        </p:txBody>
      </p:sp>
      <p:sp>
        <p:nvSpPr>
          <p:cNvPr id="9" name="TextBox 8"/>
          <p:cNvSpPr txBox="1"/>
          <p:nvPr/>
        </p:nvSpPr>
        <p:spPr>
          <a:xfrm>
            <a:off x="6529497" y="2331865"/>
            <a:ext cx="2080476" cy="646331"/>
          </a:xfrm>
          <a:prstGeom prst="rect">
            <a:avLst/>
          </a:prstGeom>
          <a:solidFill>
            <a:schemeClr val="accent6">
              <a:lumMod val="20000"/>
              <a:lumOff val="80000"/>
            </a:schemeClr>
          </a:solidFill>
        </p:spPr>
        <p:txBody>
          <a:bodyPr wrap="square" rtlCol="0">
            <a:spAutoFit/>
          </a:bodyPr>
          <a:lstStyle/>
          <a:p>
            <a:pPr algn="ctr"/>
            <a:r>
              <a:rPr lang="en-NZ" b="1" dirty="0" smtClean="0"/>
              <a:t>Myths about mental distress</a:t>
            </a:r>
            <a:endParaRPr lang="en-NZ" b="1" dirty="0"/>
          </a:p>
        </p:txBody>
      </p:sp>
      <p:sp>
        <p:nvSpPr>
          <p:cNvPr id="10" name="TextBox 9"/>
          <p:cNvSpPr txBox="1"/>
          <p:nvPr/>
        </p:nvSpPr>
        <p:spPr>
          <a:xfrm>
            <a:off x="4262361" y="2508415"/>
            <a:ext cx="2080476" cy="369332"/>
          </a:xfrm>
          <a:prstGeom prst="rect">
            <a:avLst/>
          </a:prstGeom>
          <a:solidFill>
            <a:schemeClr val="accent6">
              <a:lumMod val="20000"/>
              <a:lumOff val="80000"/>
            </a:schemeClr>
          </a:solidFill>
        </p:spPr>
        <p:txBody>
          <a:bodyPr wrap="square" rtlCol="0">
            <a:spAutoFit/>
          </a:bodyPr>
          <a:lstStyle/>
          <a:p>
            <a:pPr algn="ctr"/>
            <a:r>
              <a:rPr lang="en-NZ" b="1" dirty="0" smtClean="0"/>
              <a:t>Iceberg metaphor</a:t>
            </a:r>
            <a:endParaRPr lang="en-NZ" b="1" dirty="0"/>
          </a:p>
        </p:txBody>
      </p:sp>
      <p:sp>
        <p:nvSpPr>
          <p:cNvPr id="11" name="TextBox 10"/>
          <p:cNvSpPr txBox="1"/>
          <p:nvPr/>
        </p:nvSpPr>
        <p:spPr>
          <a:xfrm>
            <a:off x="3406085" y="3220244"/>
            <a:ext cx="2524895" cy="646331"/>
          </a:xfrm>
          <a:prstGeom prst="rect">
            <a:avLst/>
          </a:prstGeom>
          <a:solidFill>
            <a:schemeClr val="accent6">
              <a:lumMod val="20000"/>
              <a:lumOff val="80000"/>
            </a:schemeClr>
          </a:solidFill>
        </p:spPr>
        <p:txBody>
          <a:bodyPr wrap="square" rtlCol="0">
            <a:spAutoFit/>
          </a:bodyPr>
          <a:lstStyle/>
          <a:p>
            <a:pPr algn="ctr"/>
            <a:r>
              <a:rPr lang="en-NZ" b="1" dirty="0"/>
              <a:t>B</a:t>
            </a:r>
            <a:r>
              <a:rPr lang="en-NZ" b="1" dirty="0" smtClean="0"/>
              <a:t>ehaviour to commit to for inclusion </a:t>
            </a:r>
            <a:endParaRPr lang="en-NZ" b="1" dirty="0"/>
          </a:p>
        </p:txBody>
      </p:sp>
      <p:sp>
        <p:nvSpPr>
          <p:cNvPr id="12" name="TextBox 11"/>
          <p:cNvSpPr txBox="1"/>
          <p:nvPr/>
        </p:nvSpPr>
        <p:spPr>
          <a:xfrm>
            <a:off x="6592610" y="4579317"/>
            <a:ext cx="2080476" cy="1477328"/>
          </a:xfrm>
          <a:prstGeom prst="rect">
            <a:avLst/>
          </a:prstGeom>
          <a:solidFill>
            <a:schemeClr val="accent6">
              <a:lumMod val="20000"/>
              <a:lumOff val="80000"/>
            </a:schemeClr>
          </a:solidFill>
        </p:spPr>
        <p:txBody>
          <a:bodyPr wrap="square" rtlCol="0">
            <a:spAutoFit/>
          </a:bodyPr>
          <a:lstStyle/>
          <a:p>
            <a:pPr algn="ctr"/>
            <a:r>
              <a:rPr lang="en-NZ" b="1" dirty="0" smtClean="0"/>
              <a:t>Modelling  self compassion and bravery with self awareness  -we all make judgements</a:t>
            </a:r>
            <a:endParaRPr lang="en-NZ" b="1" dirty="0"/>
          </a:p>
        </p:txBody>
      </p:sp>
      <p:sp>
        <p:nvSpPr>
          <p:cNvPr id="14" name="TextBox 13"/>
          <p:cNvSpPr txBox="1"/>
          <p:nvPr/>
        </p:nvSpPr>
        <p:spPr>
          <a:xfrm>
            <a:off x="401442" y="3928396"/>
            <a:ext cx="1670455" cy="923330"/>
          </a:xfrm>
          <a:prstGeom prst="rect">
            <a:avLst/>
          </a:prstGeom>
          <a:solidFill>
            <a:schemeClr val="accent6">
              <a:lumMod val="20000"/>
              <a:lumOff val="80000"/>
            </a:schemeClr>
          </a:solidFill>
        </p:spPr>
        <p:txBody>
          <a:bodyPr wrap="square" rtlCol="0">
            <a:spAutoFit/>
          </a:bodyPr>
          <a:lstStyle/>
          <a:p>
            <a:pPr algn="ctr"/>
            <a:r>
              <a:rPr lang="en-NZ" b="1" dirty="0" smtClean="0"/>
              <a:t>Working with scenarios in setting</a:t>
            </a:r>
            <a:endParaRPr lang="en-NZ" b="1" dirty="0"/>
          </a:p>
        </p:txBody>
      </p:sp>
      <p:sp>
        <p:nvSpPr>
          <p:cNvPr id="16" name="Rectangle 15"/>
          <p:cNvSpPr/>
          <p:nvPr/>
        </p:nvSpPr>
        <p:spPr>
          <a:xfrm>
            <a:off x="2049421" y="5062218"/>
            <a:ext cx="1597463" cy="923330"/>
          </a:xfrm>
          <a:prstGeom prst="rect">
            <a:avLst/>
          </a:prstGeom>
          <a:ln>
            <a:solidFill>
              <a:schemeClr val="tx1"/>
            </a:solidFill>
            <a:prstDash val="dashDot"/>
          </a:ln>
        </p:spPr>
        <p:txBody>
          <a:bodyPr wrap="square">
            <a:spAutoFit/>
          </a:bodyPr>
          <a:lstStyle/>
          <a:p>
            <a:pPr algn="ctr"/>
            <a:r>
              <a:rPr lang="en-NZ" b="1" dirty="0" smtClean="0"/>
              <a:t>Snakes and ladders in </a:t>
            </a:r>
          </a:p>
          <a:p>
            <a:pPr algn="ctr"/>
            <a:r>
              <a:rPr lang="en-NZ" b="1" dirty="0" smtClean="0"/>
              <a:t>Housing </a:t>
            </a:r>
            <a:endParaRPr lang="en-NZ" dirty="0"/>
          </a:p>
        </p:txBody>
      </p:sp>
      <p:sp>
        <p:nvSpPr>
          <p:cNvPr id="18" name="TextBox 17"/>
          <p:cNvSpPr txBox="1"/>
          <p:nvPr/>
        </p:nvSpPr>
        <p:spPr>
          <a:xfrm>
            <a:off x="2688624" y="4012532"/>
            <a:ext cx="3317394" cy="646331"/>
          </a:xfrm>
          <a:prstGeom prst="rect">
            <a:avLst/>
          </a:prstGeom>
          <a:solidFill>
            <a:srgbClr val="FF00FF"/>
          </a:solidFill>
        </p:spPr>
        <p:txBody>
          <a:bodyPr wrap="square" rtlCol="0">
            <a:spAutoFit/>
          </a:bodyPr>
          <a:lstStyle/>
          <a:p>
            <a:r>
              <a:rPr lang="en-NZ" b="1" dirty="0" smtClean="0">
                <a:solidFill>
                  <a:schemeClr val="bg1"/>
                </a:solidFill>
              </a:rPr>
              <a:t>Mental distress  disclosure and examples shared  by facilitators</a:t>
            </a:r>
            <a:endParaRPr lang="en-NZ" b="1" dirty="0">
              <a:solidFill>
                <a:schemeClr val="bg1"/>
              </a:solidFill>
            </a:endParaRPr>
          </a:p>
        </p:txBody>
      </p:sp>
      <p:sp>
        <p:nvSpPr>
          <p:cNvPr id="19" name="TextBox 18"/>
          <p:cNvSpPr txBox="1"/>
          <p:nvPr/>
        </p:nvSpPr>
        <p:spPr>
          <a:xfrm>
            <a:off x="4093010" y="4894056"/>
            <a:ext cx="2080476" cy="646331"/>
          </a:xfrm>
          <a:prstGeom prst="rect">
            <a:avLst/>
          </a:prstGeom>
          <a:solidFill>
            <a:srgbClr val="FF00FF"/>
          </a:solidFill>
        </p:spPr>
        <p:txBody>
          <a:bodyPr wrap="square" rtlCol="0">
            <a:spAutoFit/>
          </a:bodyPr>
          <a:lstStyle/>
          <a:p>
            <a:pPr algn="ctr"/>
            <a:r>
              <a:rPr lang="en-NZ" b="1" dirty="0" smtClean="0">
                <a:solidFill>
                  <a:schemeClr val="bg1"/>
                </a:solidFill>
              </a:rPr>
              <a:t>Frameworks for responding</a:t>
            </a:r>
            <a:endParaRPr lang="en-NZ" b="1" dirty="0">
              <a:solidFill>
                <a:schemeClr val="bg1"/>
              </a:solidFill>
            </a:endParaRPr>
          </a:p>
        </p:txBody>
      </p:sp>
      <p:sp>
        <p:nvSpPr>
          <p:cNvPr id="20" name="TextBox 19"/>
          <p:cNvSpPr txBox="1"/>
          <p:nvPr/>
        </p:nvSpPr>
        <p:spPr>
          <a:xfrm>
            <a:off x="6138269" y="375289"/>
            <a:ext cx="2642065" cy="1754326"/>
          </a:xfrm>
          <a:prstGeom prst="rect">
            <a:avLst/>
          </a:prstGeom>
          <a:solidFill>
            <a:srgbClr val="FF00FF"/>
          </a:solidFill>
        </p:spPr>
        <p:txBody>
          <a:bodyPr wrap="square" rtlCol="0">
            <a:spAutoFit/>
          </a:bodyPr>
          <a:lstStyle/>
          <a:p>
            <a:pPr algn="ctr"/>
            <a:r>
              <a:rPr lang="en-NZ" b="1" dirty="0" smtClean="0">
                <a:solidFill>
                  <a:schemeClr val="bg1"/>
                </a:solidFill>
              </a:rPr>
              <a:t>Direct parallels drawn between impact of other conditions of social inequity-  racism, poverty, “normative” gender, sexuality etc.</a:t>
            </a:r>
            <a:endParaRPr lang="en-NZ" b="1" dirty="0">
              <a:solidFill>
                <a:schemeClr val="bg1"/>
              </a:solidFill>
            </a:endParaRPr>
          </a:p>
        </p:txBody>
      </p:sp>
      <p:sp>
        <p:nvSpPr>
          <p:cNvPr id="21" name="TextBox 20"/>
          <p:cNvSpPr txBox="1"/>
          <p:nvPr/>
        </p:nvSpPr>
        <p:spPr>
          <a:xfrm>
            <a:off x="4042251" y="5779866"/>
            <a:ext cx="2080476" cy="369332"/>
          </a:xfrm>
          <a:prstGeom prst="rect">
            <a:avLst/>
          </a:prstGeom>
          <a:solidFill>
            <a:srgbClr val="FF00FF"/>
          </a:solidFill>
        </p:spPr>
        <p:txBody>
          <a:bodyPr wrap="square" rtlCol="0">
            <a:spAutoFit/>
          </a:bodyPr>
          <a:lstStyle/>
          <a:p>
            <a:pPr algn="ctr"/>
            <a:r>
              <a:rPr lang="en-NZ" b="1" dirty="0" smtClean="0">
                <a:solidFill>
                  <a:schemeClr val="bg1"/>
                </a:solidFill>
              </a:rPr>
              <a:t>Self care</a:t>
            </a:r>
            <a:endParaRPr lang="en-NZ" b="1" dirty="0">
              <a:solidFill>
                <a:schemeClr val="bg1"/>
              </a:solidFill>
            </a:endParaRPr>
          </a:p>
        </p:txBody>
      </p:sp>
      <p:sp>
        <p:nvSpPr>
          <p:cNvPr id="22" name="Title 1"/>
          <p:cNvSpPr txBox="1">
            <a:spLocks/>
          </p:cNvSpPr>
          <p:nvPr/>
        </p:nvSpPr>
        <p:spPr>
          <a:xfrm>
            <a:off x="641185" y="-193163"/>
            <a:ext cx="7543800" cy="1450757"/>
          </a:xfrm>
          <a:prstGeom prst="rect">
            <a:avLst/>
          </a:prstGeom>
        </p:spPr>
        <p:txBody>
          <a:bodyPr vert="horz" lIns="91440" tIns="45720" rIns="91440" bIns="45720" rtlCol="0" anchor="b">
            <a:normAutofit/>
          </a:bodyPr>
          <a:lstStyle>
            <a:lvl1pPr algn="l" defTabSz="914400" rtl="0" eaLnBrk="1" latinLnBrk="0" hangingPunct="1">
              <a:lnSpc>
                <a:spcPct val="85000"/>
              </a:lnSpc>
              <a:spcBef>
                <a:spcPct val="0"/>
              </a:spcBef>
              <a:buNone/>
              <a:defRPr sz="4000" kern="1200" spc="-50" baseline="0">
                <a:solidFill>
                  <a:schemeClr val="tx1">
                    <a:lumMod val="75000"/>
                    <a:lumOff val="25000"/>
                  </a:schemeClr>
                </a:solidFill>
                <a:latin typeface="+mj-lt"/>
                <a:ea typeface="+mj-ea"/>
                <a:cs typeface="+mj-cs"/>
              </a:defRPr>
            </a:lvl1pPr>
          </a:lstStyle>
          <a:p>
            <a:r>
              <a:rPr lang="en-NZ" dirty="0" smtClean="0">
                <a:cs typeface="Helvetica" panose="020B0604020202020204" pitchFamily="34" charset="0"/>
              </a:rPr>
              <a:t>Content</a:t>
            </a:r>
            <a:endParaRPr lang="en-NZ" dirty="0">
              <a:cs typeface="Helvetica" panose="020B0604020202020204" pitchFamily="34" charset="0"/>
            </a:endParaRPr>
          </a:p>
        </p:txBody>
      </p:sp>
      <p:sp>
        <p:nvSpPr>
          <p:cNvPr id="23" name="Content Placeholder 4"/>
          <p:cNvSpPr txBox="1">
            <a:spLocks/>
          </p:cNvSpPr>
          <p:nvPr/>
        </p:nvSpPr>
        <p:spPr>
          <a:xfrm>
            <a:off x="655993" y="1402079"/>
            <a:ext cx="5500184" cy="1200329"/>
          </a:xfrm>
          <a:prstGeom prst="rect">
            <a:avLst/>
          </a:prstGeom>
          <a:noFill/>
        </p:spPr>
        <p:txBody>
          <a:bodyPr vert="horz" wrap="square" lIns="0" tIns="45720" rIns="0" bIns="45720" rtlCol="0">
            <a:sp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271463">
              <a:spcBef>
                <a:spcPts val="0"/>
              </a:spcBef>
              <a:spcAft>
                <a:spcPts val="0"/>
              </a:spcAft>
              <a:buFont typeface="Arial" panose="020B0604020202020204" pitchFamily="34" charset="0"/>
              <a:buChar char="•"/>
            </a:pPr>
            <a:r>
              <a:rPr lang="en-NZ" dirty="0" smtClean="0"/>
              <a:t>Two workshops 90min or 120min with e-learning between and consultation for organisation</a:t>
            </a:r>
          </a:p>
          <a:p>
            <a:pPr marL="0" indent="271463">
              <a:spcBef>
                <a:spcPts val="0"/>
              </a:spcBef>
              <a:spcAft>
                <a:spcPts val="0"/>
              </a:spcAft>
              <a:buFont typeface="Arial" panose="020B0604020202020204" pitchFamily="34" charset="0"/>
              <a:buChar char="•"/>
            </a:pPr>
            <a:r>
              <a:rPr lang="en-NZ" dirty="0" smtClean="0"/>
              <a:t> Two lived experience facilitators</a:t>
            </a:r>
          </a:p>
          <a:p>
            <a:pPr marL="0" indent="271463">
              <a:spcBef>
                <a:spcPts val="0"/>
              </a:spcBef>
              <a:spcAft>
                <a:spcPts val="0"/>
              </a:spcAft>
              <a:buFont typeface="Arial" panose="020B0604020202020204" pitchFamily="34" charset="0"/>
              <a:buChar char="•"/>
            </a:pPr>
            <a:r>
              <a:rPr lang="en-NZ" dirty="0" smtClean="0"/>
              <a:t>8-15 participants per workshop set</a:t>
            </a:r>
            <a:endParaRPr lang="en-NZ" dirty="0"/>
          </a:p>
        </p:txBody>
      </p:sp>
    </p:spTree>
    <p:extLst>
      <p:ext uri="{BB962C8B-B14F-4D97-AF65-F5344CB8AC3E}">
        <p14:creationId xmlns:p14="http://schemas.microsoft.com/office/powerpoint/2010/main" val="24440428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p:cNvSpPr txBox="1">
            <a:spLocks/>
          </p:cNvSpPr>
          <p:nvPr/>
        </p:nvSpPr>
        <p:spPr>
          <a:xfrm>
            <a:off x="1367854" y="1268760"/>
            <a:ext cx="7272808" cy="72008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NZ" sz="2800" b="1" dirty="0" smtClean="0">
                <a:solidFill>
                  <a:srgbClr val="000000"/>
                </a:solidFill>
                <a:latin typeface="Helvetica"/>
                <a:ea typeface="Calibri"/>
                <a:cs typeface="Calibri"/>
              </a:rPr>
              <a:t>First thought</a:t>
            </a:r>
            <a:r>
              <a:rPr lang="en-NZ" b="1" dirty="0" smtClean="0">
                <a:solidFill>
                  <a:srgbClr val="000000"/>
                </a:solidFill>
                <a:latin typeface="Helvetica"/>
                <a:ea typeface="Calibri"/>
                <a:cs typeface="Calibri"/>
              </a:rPr>
              <a:t>: 	</a:t>
            </a:r>
          </a:p>
          <a:p>
            <a:r>
              <a:rPr lang="en-NZ" sz="2800" dirty="0" smtClean="0">
                <a:solidFill>
                  <a:srgbClr val="000000"/>
                </a:solidFill>
                <a:latin typeface="Helvetica"/>
                <a:ea typeface="Calibri"/>
                <a:cs typeface="Calibri"/>
              </a:rPr>
              <a:t>Conditioned. Unconscious bias.</a:t>
            </a:r>
          </a:p>
          <a:p>
            <a:r>
              <a:rPr lang="en-NZ" sz="2800" dirty="0" smtClean="0">
                <a:solidFill>
                  <a:srgbClr val="000000"/>
                </a:solidFill>
                <a:latin typeface="Helvetica"/>
                <a:ea typeface="Calibri"/>
                <a:cs typeface="Calibri"/>
              </a:rPr>
              <a:t>Can be prejudiced if we then agree with a stigmatising thought.</a:t>
            </a:r>
          </a:p>
          <a:p>
            <a:pPr algn="r"/>
            <a:r>
              <a:rPr lang="en-NZ" dirty="0" smtClean="0">
                <a:solidFill>
                  <a:srgbClr val="000000"/>
                </a:solidFill>
                <a:latin typeface="Helvetica"/>
                <a:ea typeface="Calibri"/>
                <a:cs typeface="Calibri"/>
              </a:rPr>
              <a:t>.</a:t>
            </a:r>
            <a:endParaRPr lang="en-NZ" dirty="0" smtClean="0">
              <a:solidFill>
                <a:srgbClr val="000000"/>
              </a:solidFill>
              <a:ea typeface="Calibri"/>
              <a:cs typeface="Calibri"/>
            </a:endParaRPr>
          </a:p>
          <a:p>
            <a:endParaRPr lang="en-NZ" b="1" dirty="0">
              <a:solidFill>
                <a:schemeClr val="tx1">
                  <a:lumMod val="50000"/>
                  <a:lumOff val="50000"/>
                </a:schemeClr>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7705" y="3971094"/>
            <a:ext cx="2210183" cy="93610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84" y="5154798"/>
            <a:ext cx="2736304" cy="877020"/>
          </a:xfrm>
          <a:prstGeom prst="rect">
            <a:avLst/>
          </a:prstGeom>
        </p:spPr>
      </p:pic>
      <p:sp>
        <p:nvSpPr>
          <p:cNvPr id="7" name="TextBox 6"/>
          <p:cNvSpPr txBox="1"/>
          <p:nvPr/>
        </p:nvSpPr>
        <p:spPr>
          <a:xfrm>
            <a:off x="3275855" y="3284984"/>
            <a:ext cx="5364807" cy="2308324"/>
          </a:xfrm>
          <a:prstGeom prst="rect">
            <a:avLst/>
          </a:prstGeom>
          <a:noFill/>
        </p:spPr>
        <p:txBody>
          <a:bodyPr wrap="square" rtlCol="0">
            <a:spAutoFit/>
          </a:bodyPr>
          <a:lstStyle/>
          <a:p>
            <a:pPr algn="ctr"/>
            <a:r>
              <a:rPr lang="en-NZ" sz="2800" b="1" dirty="0" smtClean="0">
                <a:solidFill>
                  <a:srgbClr val="000000"/>
                </a:solidFill>
                <a:latin typeface="Helvetica"/>
                <a:ea typeface="Calibri"/>
                <a:cs typeface="Calibri"/>
              </a:rPr>
              <a:t>Second </a:t>
            </a:r>
            <a:r>
              <a:rPr lang="en-NZ" sz="2800" b="1" dirty="0">
                <a:solidFill>
                  <a:srgbClr val="000000"/>
                </a:solidFill>
                <a:latin typeface="Helvetica"/>
                <a:ea typeface="Calibri"/>
                <a:cs typeface="Calibri"/>
              </a:rPr>
              <a:t>thought</a:t>
            </a:r>
            <a:r>
              <a:rPr lang="en-NZ" sz="2800" b="1" dirty="0" smtClean="0">
                <a:solidFill>
                  <a:srgbClr val="000000"/>
                </a:solidFill>
                <a:latin typeface="Helvetica"/>
                <a:ea typeface="Calibri"/>
                <a:cs typeface="Calibri"/>
              </a:rPr>
              <a:t>: 	</a:t>
            </a:r>
          </a:p>
          <a:p>
            <a:pPr algn="ctr"/>
            <a:r>
              <a:rPr lang="en-NZ" sz="2800" dirty="0" smtClean="0">
                <a:solidFill>
                  <a:srgbClr val="000000"/>
                </a:solidFill>
                <a:latin typeface="Helvetica"/>
                <a:ea typeface="Calibri"/>
                <a:cs typeface="Calibri"/>
              </a:rPr>
              <a:t>When </a:t>
            </a:r>
            <a:r>
              <a:rPr lang="en-NZ" sz="2800" dirty="0">
                <a:solidFill>
                  <a:srgbClr val="000000"/>
                </a:solidFill>
                <a:latin typeface="Helvetica"/>
                <a:ea typeface="Calibri"/>
                <a:cs typeface="Calibri"/>
              </a:rPr>
              <a:t>we catch the first </a:t>
            </a:r>
            <a:r>
              <a:rPr lang="en-NZ" sz="2800" dirty="0" smtClean="0">
                <a:solidFill>
                  <a:srgbClr val="000000"/>
                </a:solidFill>
                <a:latin typeface="Helvetica"/>
                <a:ea typeface="Calibri"/>
                <a:cs typeface="Calibri"/>
              </a:rPr>
              <a:t>thought </a:t>
            </a:r>
            <a:r>
              <a:rPr lang="en-NZ" sz="2800" dirty="0">
                <a:solidFill>
                  <a:srgbClr val="000000"/>
                </a:solidFill>
                <a:latin typeface="Helvetica"/>
                <a:ea typeface="Calibri"/>
                <a:cs typeface="Calibri"/>
              </a:rPr>
              <a:t>– and then </a:t>
            </a:r>
            <a:r>
              <a:rPr lang="en-NZ" sz="2800" dirty="0" smtClean="0">
                <a:solidFill>
                  <a:srgbClr val="000000"/>
                </a:solidFill>
                <a:latin typeface="Helvetica"/>
                <a:ea typeface="Calibri"/>
                <a:cs typeface="Calibri"/>
              </a:rPr>
              <a:t>	we’ve </a:t>
            </a:r>
            <a:r>
              <a:rPr lang="en-NZ" sz="2800" dirty="0">
                <a:solidFill>
                  <a:srgbClr val="000000"/>
                </a:solidFill>
                <a:latin typeface="Helvetica"/>
                <a:ea typeface="Calibri"/>
                <a:cs typeface="Calibri"/>
              </a:rPr>
              <a:t>got some </a:t>
            </a:r>
            <a:r>
              <a:rPr lang="en-NZ" sz="2800" dirty="0" smtClean="0">
                <a:solidFill>
                  <a:srgbClr val="000000"/>
                </a:solidFill>
                <a:latin typeface="Helvetica"/>
                <a:ea typeface="Calibri"/>
                <a:cs typeface="Calibri"/>
              </a:rPr>
              <a:t>choice...</a:t>
            </a:r>
            <a:endParaRPr lang="en-NZ" sz="2800" dirty="0">
              <a:solidFill>
                <a:srgbClr val="000000"/>
              </a:solidFill>
              <a:ea typeface="Calibri"/>
              <a:cs typeface="Calibri"/>
            </a:endParaRPr>
          </a:p>
          <a:p>
            <a:endParaRPr lang="en-NZ" sz="3200" dirty="0"/>
          </a:p>
        </p:txBody>
      </p:sp>
    </p:spTree>
    <p:extLst>
      <p:ext uri="{BB962C8B-B14F-4D97-AF65-F5344CB8AC3E}">
        <p14:creationId xmlns:p14="http://schemas.microsoft.com/office/powerpoint/2010/main" val="39515029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 y="110117"/>
            <a:ext cx="7543800" cy="1054164"/>
          </a:xfrm>
        </p:spPr>
        <p:txBody>
          <a:bodyPr>
            <a:normAutofit/>
          </a:bodyPr>
          <a:lstStyle/>
          <a:p>
            <a:r>
              <a:rPr lang="en-NZ" sz="4000" dirty="0" smtClean="0">
                <a:cs typeface="Helvetica" panose="020B0604020202020204" pitchFamily="34" charset="0"/>
              </a:rPr>
              <a:t>Readings</a:t>
            </a:r>
            <a:endParaRPr lang="en-NZ" sz="4000" dirty="0">
              <a:cs typeface="Helvetica" panose="020B0604020202020204" pitchFamily="34" charset="0"/>
            </a:endParaRPr>
          </a:p>
        </p:txBody>
      </p:sp>
      <p:sp>
        <p:nvSpPr>
          <p:cNvPr id="3" name="Content Placeholder 2"/>
          <p:cNvSpPr>
            <a:spLocks noGrp="1"/>
          </p:cNvSpPr>
          <p:nvPr>
            <p:ph idx="1"/>
          </p:nvPr>
        </p:nvSpPr>
        <p:spPr>
          <a:xfrm>
            <a:off x="480060" y="1164281"/>
            <a:ext cx="4618711" cy="4351338"/>
          </a:xfrm>
        </p:spPr>
        <p:txBody>
          <a:bodyPr>
            <a:normAutofit fontScale="92500" lnSpcReduction="10000"/>
          </a:bodyPr>
          <a:lstStyle/>
          <a:p>
            <a:pPr>
              <a:spcBef>
                <a:spcPts val="0"/>
              </a:spcBef>
              <a:spcAft>
                <a:spcPts val="0"/>
              </a:spcAft>
            </a:pPr>
            <a:endParaRPr lang="en-NZ" sz="1800" dirty="0">
              <a:latin typeface="Helvetica" panose="020B0604020202020204" pitchFamily="34" charset="0"/>
              <a:cs typeface="Helvetica" panose="020B0604020202020204" pitchFamily="34" charset="0"/>
            </a:endParaRPr>
          </a:p>
          <a:p>
            <a:pPr marL="90488" indent="0">
              <a:spcBef>
                <a:spcPts val="0"/>
              </a:spcBef>
              <a:spcAft>
                <a:spcPts val="0"/>
              </a:spcAft>
              <a:buNone/>
            </a:pPr>
            <a:r>
              <a:rPr lang="en-NZ" sz="1800" dirty="0">
                <a:latin typeface="Helvetica" panose="020B0604020202020204" pitchFamily="34" charset="0"/>
                <a:cs typeface="Helvetica" panose="020B0604020202020204" pitchFamily="34" charset="0"/>
              </a:rPr>
              <a:t>Ashton, LJ; Gordon SE, Reeves RA</a:t>
            </a:r>
            <a:r>
              <a:rPr lang="en-NZ" sz="1800" dirty="0">
                <a:latin typeface="Helvetica" panose="020B0604020202020204" pitchFamily="34" charset="0"/>
                <a:cs typeface="Helvetica" panose="020B0604020202020204" pitchFamily="34" charset="0"/>
                <a:hlinkClick r:id="rId3" tooltip="Community mental health journal."/>
              </a:rPr>
              <a:t>,</a:t>
            </a:r>
            <a:r>
              <a:rPr lang="en-NZ" sz="1800" dirty="0">
                <a:latin typeface="Helvetica" panose="020B0604020202020204" pitchFamily="34" charset="0"/>
                <a:cs typeface="Helvetica" panose="020B0604020202020204" pitchFamily="34" charset="0"/>
              </a:rPr>
              <a:t> (2018) </a:t>
            </a:r>
            <a:r>
              <a:rPr lang="en-NZ" sz="2400" i="1" dirty="0">
                <a:latin typeface="Helvetica" panose="020B0604020202020204" pitchFamily="34" charset="0"/>
                <a:cs typeface="Helvetica" panose="020B0604020202020204" pitchFamily="34" charset="0"/>
              </a:rPr>
              <a:t>Key Ingredients-Target Groups, Methods and Messages, and Evaluation-of Local-Level, Public Interventions to Counter Stigma and Discrimination: A Lived Experience Informed Selective Narrative Literature Review</a:t>
            </a:r>
            <a:r>
              <a:rPr lang="en-NZ" sz="2400" b="1" dirty="0">
                <a:latin typeface="Helvetica" panose="020B0604020202020204" pitchFamily="34" charset="0"/>
                <a:cs typeface="Helvetica" panose="020B0604020202020204" pitchFamily="34" charset="0"/>
              </a:rPr>
              <a:t>. </a:t>
            </a:r>
            <a:endParaRPr lang="en-NZ" sz="2400" b="1" dirty="0" smtClean="0">
              <a:latin typeface="Helvetica" panose="020B0604020202020204" pitchFamily="34" charset="0"/>
              <a:cs typeface="Helvetica" panose="020B0604020202020204" pitchFamily="34" charset="0"/>
            </a:endParaRPr>
          </a:p>
          <a:p>
            <a:pPr marL="90488" indent="-4763">
              <a:spcBef>
                <a:spcPts val="0"/>
              </a:spcBef>
              <a:spcAft>
                <a:spcPts val="0"/>
              </a:spcAft>
            </a:pPr>
            <a:r>
              <a:rPr lang="en-NZ" sz="1800" dirty="0" smtClean="0">
                <a:latin typeface="Helvetica" panose="020B0604020202020204" pitchFamily="34" charset="0"/>
                <a:cs typeface="Helvetica" panose="020B0604020202020204" pitchFamily="34" charset="0"/>
              </a:rPr>
              <a:t>Community </a:t>
            </a:r>
            <a:r>
              <a:rPr lang="en-NZ" sz="1800" dirty="0">
                <a:latin typeface="Helvetica" panose="020B0604020202020204" pitchFamily="34" charset="0"/>
                <a:cs typeface="Helvetica" panose="020B0604020202020204" pitchFamily="34" charset="0"/>
              </a:rPr>
              <a:t>Mental Health Journal, Apr;54(3):312-333. </a:t>
            </a:r>
            <a:r>
              <a:rPr lang="en-NZ" sz="1800" dirty="0" err="1">
                <a:latin typeface="Helvetica" panose="020B0604020202020204" pitchFamily="34" charset="0"/>
                <a:cs typeface="Helvetica" panose="020B0604020202020204" pitchFamily="34" charset="0"/>
              </a:rPr>
              <a:t>doi</a:t>
            </a:r>
            <a:r>
              <a:rPr lang="en-NZ" sz="1800" dirty="0">
                <a:latin typeface="Helvetica" panose="020B0604020202020204" pitchFamily="34" charset="0"/>
                <a:cs typeface="Helvetica" panose="020B0604020202020204" pitchFamily="34" charset="0"/>
              </a:rPr>
              <a:t>: 10.1007/s10597-017-0189-5. </a:t>
            </a:r>
            <a:r>
              <a:rPr lang="en-NZ" sz="1800" dirty="0" err="1">
                <a:latin typeface="Helvetica" panose="020B0604020202020204" pitchFamily="34" charset="0"/>
                <a:cs typeface="Helvetica" panose="020B0604020202020204" pitchFamily="34" charset="0"/>
              </a:rPr>
              <a:t>Epub</a:t>
            </a:r>
            <a:r>
              <a:rPr lang="en-NZ" sz="1800" dirty="0">
                <a:latin typeface="Helvetica" panose="020B0604020202020204" pitchFamily="34" charset="0"/>
                <a:cs typeface="Helvetica" panose="020B0604020202020204" pitchFamily="34" charset="0"/>
              </a:rPr>
              <a:t> 2017 Nov 28</a:t>
            </a:r>
            <a:r>
              <a:rPr lang="en-NZ" sz="1800" dirty="0" smtClean="0">
                <a:latin typeface="Helvetica" panose="020B0604020202020204" pitchFamily="34" charset="0"/>
                <a:cs typeface="Helvetica" panose="020B0604020202020204" pitchFamily="34" charset="0"/>
              </a:rPr>
              <a:t>.</a:t>
            </a:r>
          </a:p>
          <a:p>
            <a:pPr>
              <a:spcBef>
                <a:spcPts val="0"/>
              </a:spcBef>
              <a:spcAft>
                <a:spcPts val="0"/>
              </a:spcAft>
            </a:pPr>
            <a:endParaRPr lang="en-NZ" sz="1800" dirty="0">
              <a:latin typeface="Helvetica" panose="020B0604020202020204" pitchFamily="34" charset="0"/>
              <a:cs typeface="Helvetica" panose="020B0604020202020204" pitchFamily="34" charset="0"/>
            </a:endParaRPr>
          </a:p>
          <a:p>
            <a:pPr>
              <a:spcBef>
                <a:spcPts val="0"/>
              </a:spcBef>
              <a:spcAft>
                <a:spcPts val="0"/>
              </a:spcAft>
            </a:pPr>
            <a:endParaRPr lang="en-NZ" sz="1800" dirty="0">
              <a:latin typeface="Helvetica" panose="020B0604020202020204" pitchFamily="34" charset="0"/>
              <a:cs typeface="Helvetica" panose="020B0604020202020204" pitchFamily="34" charset="0"/>
            </a:endParaRPr>
          </a:p>
          <a:p>
            <a:pPr marL="0" indent="0">
              <a:spcBef>
                <a:spcPts val="0"/>
              </a:spcBef>
              <a:spcAft>
                <a:spcPts val="0"/>
              </a:spcAft>
              <a:buNone/>
            </a:pPr>
            <a:r>
              <a:rPr lang="en-NZ" sz="1800" dirty="0">
                <a:latin typeface="Helvetica" panose="020B0604020202020204" pitchFamily="34" charset="0"/>
                <a:cs typeface="Helvetica" panose="020B0604020202020204" pitchFamily="34" charset="0"/>
              </a:rPr>
              <a:t>Case Consulting. (2005). </a:t>
            </a:r>
            <a:endParaRPr lang="en-NZ" sz="1800" dirty="0" smtClean="0">
              <a:latin typeface="Helvetica" panose="020B0604020202020204" pitchFamily="34" charset="0"/>
              <a:cs typeface="Helvetica" panose="020B0604020202020204" pitchFamily="34" charset="0"/>
            </a:endParaRPr>
          </a:p>
          <a:p>
            <a:pPr marL="0" indent="0">
              <a:spcBef>
                <a:spcPts val="0"/>
              </a:spcBef>
              <a:spcAft>
                <a:spcPts val="0"/>
              </a:spcAft>
              <a:buNone/>
            </a:pPr>
            <a:r>
              <a:rPr lang="en-NZ" sz="2400" i="1" dirty="0" smtClean="0">
                <a:latin typeface="Helvetica" panose="020B0604020202020204" pitchFamily="34" charset="0"/>
                <a:cs typeface="Helvetica" panose="020B0604020202020204" pitchFamily="34" charset="0"/>
              </a:rPr>
              <a:t>The </a:t>
            </a:r>
            <a:r>
              <a:rPr lang="en-NZ" sz="2400" i="1" dirty="0">
                <a:latin typeface="Helvetica" panose="020B0604020202020204" pitchFamily="34" charset="0"/>
                <a:cs typeface="Helvetica" panose="020B0604020202020204" pitchFamily="34" charset="0"/>
              </a:rPr>
              <a:t>Power of Contact</a:t>
            </a:r>
            <a:r>
              <a:rPr lang="en-NZ" sz="2400" i="1" dirty="0" smtClean="0">
                <a:latin typeface="Helvetica" panose="020B0604020202020204" pitchFamily="34" charset="0"/>
                <a:cs typeface="Helvetica" panose="020B0604020202020204" pitchFamily="34" charset="0"/>
              </a:rPr>
              <a:t>.</a:t>
            </a:r>
          </a:p>
          <a:p>
            <a:pPr marL="0" indent="0">
              <a:spcBef>
                <a:spcPts val="0"/>
              </a:spcBef>
              <a:spcAft>
                <a:spcPts val="0"/>
              </a:spcAft>
              <a:buNone/>
            </a:pPr>
            <a:r>
              <a:rPr lang="en-NZ" sz="1800" dirty="0" smtClean="0">
                <a:latin typeface="Helvetica" panose="020B0604020202020204" pitchFamily="34" charset="0"/>
                <a:cs typeface="Helvetica" panose="020B0604020202020204" pitchFamily="34" charset="0"/>
              </a:rPr>
              <a:t>Wellington</a:t>
            </a:r>
            <a:r>
              <a:rPr lang="en-NZ" sz="1800" dirty="0">
                <a:latin typeface="Helvetica" panose="020B0604020202020204" pitchFamily="34" charset="0"/>
                <a:cs typeface="Helvetica" panose="020B0604020202020204" pitchFamily="34" charset="0"/>
              </a:rPr>
              <a:t>: Case Consulting Ltd </a:t>
            </a:r>
            <a:br>
              <a:rPr lang="en-NZ" sz="1800" dirty="0">
                <a:latin typeface="Helvetica" panose="020B0604020202020204" pitchFamily="34" charset="0"/>
                <a:cs typeface="Helvetica" panose="020B0604020202020204" pitchFamily="34" charset="0"/>
              </a:rPr>
            </a:br>
            <a:r>
              <a:rPr lang="en-NZ" sz="1800" dirty="0" smtClean="0">
                <a:latin typeface="Helvetica" panose="020B0604020202020204" pitchFamily="34" charset="0"/>
                <a:cs typeface="Helvetica" panose="020B0604020202020204" pitchFamily="34" charset="0"/>
              </a:rPr>
              <a:t>http</a:t>
            </a:r>
            <a:r>
              <a:rPr lang="en-NZ" sz="1800" dirty="0">
                <a:latin typeface="Helvetica" panose="020B0604020202020204" pitchFamily="34" charset="0"/>
                <a:cs typeface="Helvetica" panose="020B0604020202020204" pitchFamily="34" charset="0"/>
              </a:rPr>
              <a:t>://www.kites.org.nz/index.php?resources</a:t>
            </a:r>
          </a:p>
          <a:p>
            <a:pPr>
              <a:spcBef>
                <a:spcPts val="0"/>
              </a:spcBef>
              <a:spcAft>
                <a:spcPts val="0"/>
              </a:spcAft>
            </a:pPr>
            <a:endParaRPr lang="en-NZ" sz="1800" dirty="0">
              <a:latin typeface="Helvetica" panose="020B0604020202020204" pitchFamily="34" charset="0"/>
              <a:cs typeface="Helvetica" panose="020B0604020202020204" pitchFamily="34" charset="0"/>
            </a:endParaRPr>
          </a:p>
          <a:p>
            <a:pPr>
              <a:spcBef>
                <a:spcPts val="0"/>
              </a:spcBef>
              <a:spcAft>
                <a:spcPts val="0"/>
              </a:spcAft>
            </a:pPr>
            <a:endParaRPr lang="en-NZ" sz="1800" dirty="0">
              <a:latin typeface="Helvetica" panose="020B0604020202020204" pitchFamily="34" charset="0"/>
              <a:cs typeface="Helvetica" panose="020B0604020202020204" pitchFamily="34" charset="0"/>
            </a:endParaRPr>
          </a:p>
          <a:p>
            <a:pPr>
              <a:spcBef>
                <a:spcPts val="0"/>
              </a:spcBef>
              <a:spcAft>
                <a:spcPts val="0"/>
              </a:spcAft>
            </a:pPr>
            <a:endParaRPr lang="en-NZ" sz="1800" dirty="0">
              <a:latin typeface="Helvetica" panose="020B0604020202020204" pitchFamily="34" charset="0"/>
              <a:cs typeface="Helvetica" panose="020B0604020202020204" pitchFamily="34" charset="0"/>
            </a:endParaRPr>
          </a:p>
        </p:txBody>
      </p:sp>
      <p:sp>
        <p:nvSpPr>
          <p:cNvPr id="5" name="Oval 4"/>
          <p:cNvSpPr/>
          <p:nvPr/>
        </p:nvSpPr>
        <p:spPr>
          <a:xfrm>
            <a:off x="5525243" y="3196403"/>
            <a:ext cx="3351561" cy="296733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4" name="TextBox 3"/>
          <p:cNvSpPr txBox="1"/>
          <p:nvPr/>
        </p:nvSpPr>
        <p:spPr>
          <a:xfrm>
            <a:off x="5914320" y="3638008"/>
            <a:ext cx="2489104" cy="2246769"/>
          </a:xfrm>
          <a:prstGeom prst="rect">
            <a:avLst/>
          </a:prstGeom>
          <a:noFill/>
        </p:spPr>
        <p:txBody>
          <a:bodyPr wrap="square" rtlCol="0">
            <a:spAutoFit/>
          </a:bodyPr>
          <a:lstStyle/>
          <a:p>
            <a:pPr algn="ctr"/>
            <a:r>
              <a:rPr lang="en-NZ" sz="2000" dirty="0" smtClean="0">
                <a:latin typeface="Helvetica" panose="020B0604020202020204" pitchFamily="34" charset="0"/>
                <a:cs typeface="Helvetica" panose="020B0604020202020204" pitchFamily="34" charset="0"/>
              </a:rPr>
              <a:t>Particular conditions are </a:t>
            </a:r>
            <a:r>
              <a:rPr lang="en-NZ" sz="2000" dirty="0" smtClean="0">
                <a:latin typeface="Helvetica" panose="020B0604020202020204" pitchFamily="34" charset="0"/>
                <a:cs typeface="Helvetica" panose="020B0604020202020204" pitchFamily="34" charset="0"/>
              </a:rPr>
              <a:t>esse</a:t>
            </a:r>
            <a:r>
              <a:rPr lang="en-NZ" sz="2000" dirty="0" smtClean="0">
                <a:latin typeface="Helvetica" panose="020B0604020202020204" pitchFamily="34" charset="0"/>
                <a:cs typeface="Helvetica" panose="020B0604020202020204" pitchFamily="34" charset="0"/>
              </a:rPr>
              <a:t>ntial</a:t>
            </a:r>
            <a:r>
              <a:rPr lang="en-NZ" sz="2000" dirty="0" smtClean="0">
                <a:latin typeface="Helvetica" panose="020B0604020202020204" pitchFamily="34" charset="0"/>
                <a:cs typeface="Helvetica" panose="020B0604020202020204" pitchFamily="34" charset="0"/>
              </a:rPr>
              <a:t> </a:t>
            </a:r>
            <a:r>
              <a:rPr lang="en-NZ" sz="2000" dirty="0" smtClean="0">
                <a:latin typeface="Helvetica" panose="020B0604020202020204" pitchFamily="34" charset="0"/>
                <a:cs typeface="Helvetica" panose="020B0604020202020204" pitchFamily="34" charset="0"/>
              </a:rPr>
              <a:t>to enhance impact of personal contact of those with lived experience of mental </a:t>
            </a:r>
            <a:r>
              <a:rPr lang="en-NZ" sz="2000" dirty="0" smtClean="0">
                <a:latin typeface="Helvetica" panose="020B0604020202020204" pitchFamily="34" charset="0"/>
                <a:cs typeface="Helvetica" panose="020B0604020202020204" pitchFamily="34" charset="0"/>
              </a:rPr>
              <a:t>distress. </a:t>
            </a:r>
            <a:endParaRPr lang="en-NZ" sz="2000" dirty="0">
              <a:latin typeface="Helvetica" panose="020B0604020202020204" pitchFamily="34" charset="0"/>
              <a:cs typeface="Helvetica" panose="020B0604020202020204" pitchFamily="34" charset="0"/>
            </a:endParaRPr>
          </a:p>
        </p:txBody>
      </p:sp>
      <p:sp>
        <p:nvSpPr>
          <p:cNvPr id="6" name="Oval 5"/>
          <p:cNvSpPr/>
          <p:nvPr/>
        </p:nvSpPr>
        <p:spPr>
          <a:xfrm>
            <a:off x="5543058" y="427316"/>
            <a:ext cx="3351561" cy="2989889"/>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8" name="TextBox 7"/>
          <p:cNvSpPr txBox="1"/>
          <p:nvPr/>
        </p:nvSpPr>
        <p:spPr>
          <a:xfrm>
            <a:off x="5953636" y="1039541"/>
            <a:ext cx="2498616" cy="2246769"/>
          </a:xfrm>
          <a:prstGeom prst="rect">
            <a:avLst/>
          </a:prstGeom>
          <a:noFill/>
        </p:spPr>
        <p:txBody>
          <a:bodyPr wrap="square" rtlCol="0">
            <a:spAutoFit/>
          </a:bodyPr>
          <a:lstStyle/>
          <a:p>
            <a:pPr algn="ctr"/>
            <a:r>
              <a:rPr lang="en-NZ" sz="2000" dirty="0" smtClean="0">
                <a:latin typeface="Helvetica" panose="020B0604020202020204" pitchFamily="34" charset="0"/>
                <a:cs typeface="Helvetica" panose="020B0604020202020204" pitchFamily="34" charset="0"/>
              </a:rPr>
              <a:t>Education: Defined as “guidance to help target groups interpret their experiences from the contact.”</a:t>
            </a:r>
          </a:p>
          <a:p>
            <a:pPr algn="ctr"/>
            <a:endParaRPr lang="en-NZ" sz="2000"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516004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Retrospect">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4589</TotalTime>
  <Words>1857</Words>
  <Application>Microsoft Office PowerPoint</Application>
  <PresentationFormat>On-screen Show (4:3)</PresentationFormat>
  <Paragraphs>211</Paragraphs>
  <Slides>23</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Arial</vt:lpstr>
      <vt:lpstr>Calibri</vt:lpstr>
      <vt:lpstr>Calibri Light</vt:lpstr>
      <vt:lpstr>Ebrima</vt:lpstr>
      <vt:lpstr>Helvetica</vt:lpstr>
      <vt:lpstr>Times New Roman</vt:lpstr>
      <vt:lpstr>1_Office Theme</vt:lpstr>
      <vt:lpstr>Retrospect</vt:lpstr>
      <vt:lpstr>PowerPoint Presentation</vt:lpstr>
      <vt:lpstr>PowerPoint Presentation</vt:lpstr>
      <vt:lpstr>Two+ Rethink Programme</vt:lpstr>
      <vt:lpstr>What</vt:lpstr>
      <vt:lpstr>PowerPoint Presentation</vt:lpstr>
      <vt:lpstr>PowerPoint Presentation</vt:lpstr>
      <vt:lpstr>PowerPoint Presentation</vt:lpstr>
      <vt:lpstr>PowerPoint Presentation</vt:lpstr>
      <vt:lpstr>Readings</vt:lpstr>
      <vt:lpstr>PowerPoint Presentation</vt:lpstr>
      <vt:lpstr>PowerPoint Presentation</vt:lpstr>
      <vt:lpstr>PowerPoint Presentation</vt:lpstr>
      <vt:lpstr>PowerPoint Presentation</vt:lpstr>
      <vt:lpstr>PowerPoint Presentation</vt:lpstr>
      <vt:lpstr>Using frameworks with scenarios</vt:lpstr>
      <vt:lpstr>PowerPoint Presentation</vt:lpstr>
      <vt:lpstr>PowerPoint Presentation</vt:lpstr>
      <vt:lpstr>PowerPoint Presentation</vt:lpstr>
      <vt:lpstr>Participant rating.  1 low, 5 excellent (Housing workshops, July to September)</vt:lpstr>
      <vt:lpstr>PowerPoint Presentation</vt:lpstr>
      <vt:lpstr>PowerPoint Presentation</vt:lpstr>
      <vt:lpstr>PowerPoint Presentation</vt:lpstr>
      <vt:lpstr>PowerPoint Presentation</vt:lpstr>
    </vt:vector>
  </TitlesOfParts>
  <Company>Richmond Services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Sheree Veysey</dc:creator>
  <cp:lastModifiedBy>Sheree Veysey</cp:lastModifiedBy>
  <cp:revision>286</cp:revision>
  <cp:lastPrinted>2018-10-30T18:53:28Z</cp:lastPrinted>
  <dcterms:created xsi:type="dcterms:W3CDTF">2017-04-05T23:19:16Z</dcterms:created>
  <dcterms:modified xsi:type="dcterms:W3CDTF">2018-10-30T18:55:48Z</dcterms:modified>
</cp:coreProperties>
</file>